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naanmudhalvan.tn.gov.in/https:/skillsbuild.org/https:/www.canva.com/https:/www.google.com/https:/chat.openai.com/https:/www.python.org/" TargetMode="Externa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Shape 15"/>
        <p:cNvGrpSpPr/>
        <p:nvPr/>
      </p:nvGrpSpPr>
      <p:grpSpPr>
        <a:xfrm>
          <a:off x="0" y="0"/>
          <a:ext cx="0" cy="0"/>
          <a:chOff x="0" y="0"/>
          <a:chExt cx="0" cy="0"/>
        </a:xfrm>
      </p:grpSpPr>
      <p:sp>
        <p:nvSpPr>
          <p:cNvPr id="16" name="Google Shape;16;p1"/>
          <p:cNvSpPr/>
          <p:nvPr/>
        </p:nvSpPr>
        <p:spPr>
          <a:xfrm>
            <a:off x="669801" y="685800"/>
            <a:ext cx="5554980" cy="142494"/>
          </a:xfrm>
          <a:custGeom>
            <a:avLst/>
            <a:gdLst/>
            <a:ahLst/>
            <a:cxnLst/>
            <a:rect l="l" t="t" r="r" b="b"/>
            <a:pathLst>
              <a:path w="7406640" h="189992" extrusionOk="0">
                <a:moveTo>
                  <a:pt x="0" y="0"/>
                </a:moveTo>
                <a:lnTo>
                  <a:pt x="7406640" y="0"/>
                </a:lnTo>
                <a:lnTo>
                  <a:pt x="7406640" y="189992"/>
                </a:lnTo>
                <a:lnTo>
                  <a:pt x="0" y="189992"/>
                </a:lnTo>
                <a:close/>
              </a:path>
            </a:pathLst>
          </a:custGeom>
          <a:solidFill>
            <a:srgbClr val="465359"/>
          </a:solidFill>
          <a:ln>
            <a:noFill/>
          </a:ln>
        </p:spPr>
      </p:sp>
      <p:sp>
        <p:nvSpPr>
          <p:cNvPr id="17" name="Google Shape;17;p1"/>
          <p:cNvSpPr/>
          <p:nvPr/>
        </p:nvSpPr>
        <p:spPr>
          <a:xfrm>
            <a:off x="12063220" y="680464"/>
            <a:ext cx="5554980" cy="147828"/>
          </a:xfrm>
          <a:custGeom>
            <a:avLst/>
            <a:gdLst/>
            <a:ahLst/>
            <a:cxnLst/>
            <a:rect l="l" t="t" r="r" b="b"/>
            <a:pathLst>
              <a:path w="7406640" h="197104" extrusionOk="0">
                <a:moveTo>
                  <a:pt x="0" y="0"/>
                </a:moveTo>
                <a:lnTo>
                  <a:pt x="7406640" y="0"/>
                </a:lnTo>
                <a:lnTo>
                  <a:pt x="7406640" y="197104"/>
                </a:lnTo>
                <a:lnTo>
                  <a:pt x="0" y="197104"/>
                </a:lnTo>
                <a:close/>
              </a:path>
            </a:pathLst>
          </a:custGeom>
          <a:solidFill>
            <a:srgbClr val="969FA7"/>
          </a:solidFill>
          <a:ln>
            <a:noFill/>
          </a:ln>
        </p:spPr>
      </p:sp>
      <p:sp>
        <p:nvSpPr>
          <p:cNvPr id="18" name="Google Shape;18;p1"/>
          <p:cNvSpPr/>
          <p:nvPr/>
        </p:nvSpPr>
        <p:spPr>
          <a:xfrm>
            <a:off x="6362745" y="685800"/>
            <a:ext cx="5554980" cy="137160"/>
          </a:xfrm>
          <a:custGeom>
            <a:avLst/>
            <a:gdLst/>
            <a:ahLst/>
            <a:cxnLst/>
            <a:rect l="l" t="t" r="r" b="b"/>
            <a:pathLst>
              <a:path w="7406640" h="182880" extrusionOk="0">
                <a:moveTo>
                  <a:pt x="0" y="0"/>
                </a:moveTo>
                <a:lnTo>
                  <a:pt x="7406640" y="0"/>
                </a:lnTo>
                <a:lnTo>
                  <a:pt x="7406640" y="182880"/>
                </a:lnTo>
                <a:lnTo>
                  <a:pt x="0" y="182880"/>
                </a:lnTo>
                <a:close/>
              </a:path>
            </a:pathLst>
          </a:custGeom>
          <a:solidFill>
            <a:srgbClr val="1CADE4"/>
          </a:solidFill>
          <a:ln>
            <a:noFill/>
          </a:ln>
        </p:spPr>
      </p:sp>
      <p:sp>
        <p:nvSpPr>
          <p:cNvPr id="19" name="Google Shape;19;p1" descr="Logo  Description automatically generated"/>
          <p:cNvSpPr/>
          <p:nvPr/>
        </p:nvSpPr>
        <p:spPr>
          <a:xfrm>
            <a:off x="15727505" y="9656865"/>
            <a:ext cx="1688707" cy="547689"/>
          </a:xfrm>
          <a:custGeom>
            <a:avLst/>
            <a:gdLst/>
            <a:ahLst/>
            <a:cxnLst/>
            <a:rect l="l" t="t" r="r" b="b"/>
            <a:pathLst>
              <a:path w="1688707" h="547689" extrusionOk="0">
                <a:moveTo>
                  <a:pt x="0" y="0"/>
                </a:moveTo>
                <a:lnTo>
                  <a:pt x="1688707" y="0"/>
                </a:lnTo>
                <a:lnTo>
                  <a:pt x="1688707" y="547689"/>
                </a:lnTo>
                <a:lnTo>
                  <a:pt x="0" y="547689"/>
                </a:lnTo>
                <a:lnTo>
                  <a:pt x="0" y="0"/>
                </a:lnTo>
                <a:close/>
              </a:path>
            </a:pathLst>
          </a:custGeom>
          <a:blipFill rotWithShape="1">
            <a:blip r:embed="rId1"/>
            <a:stretch>
              <a:fillRect t="-139" b="-139"/>
            </a:stretch>
          </a:blipFill>
          <a:ln>
            <a:noFill/>
          </a:ln>
        </p:spPr>
      </p:sp>
      <p:sp>
        <p:nvSpPr>
          <p:cNvPr id="20" name="Google Shape;20;p1"/>
          <p:cNvSpPr/>
          <p:nvPr/>
        </p:nvSpPr>
        <p:spPr>
          <a:xfrm>
            <a:off x="669801" y="4628646"/>
            <a:ext cx="16948404" cy="5007197"/>
          </a:xfrm>
          <a:custGeom>
            <a:avLst/>
            <a:gdLst/>
            <a:ahLst/>
            <a:cxnLst/>
            <a:rect l="l" t="t" r="r" b="b"/>
            <a:pathLst>
              <a:path w="22597872" h="6676263" extrusionOk="0">
                <a:moveTo>
                  <a:pt x="0" y="0"/>
                </a:moveTo>
                <a:lnTo>
                  <a:pt x="22597872" y="0"/>
                </a:lnTo>
                <a:lnTo>
                  <a:pt x="22597872" y="6676263"/>
                </a:lnTo>
                <a:lnTo>
                  <a:pt x="0" y="6676263"/>
                </a:lnTo>
                <a:close/>
              </a:path>
            </a:pathLst>
          </a:custGeom>
          <a:solidFill>
            <a:srgbClr val="465359"/>
          </a:solidFill>
          <a:ln>
            <a:noFill/>
          </a:ln>
        </p:spPr>
      </p:sp>
      <p:sp>
        <p:nvSpPr>
          <p:cNvPr id="21" name="Google Shape;21;p1"/>
          <p:cNvSpPr txBox="1"/>
          <p:nvPr/>
        </p:nvSpPr>
        <p:spPr>
          <a:xfrm>
            <a:off x="2194384" y="2592216"/>
            <a:ext cx="13533000" cy="9240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5400" b="0" i="0" u="none" strike="noStrike" cap="none">
                <a:solidFill>
                  <a:srgbClr val="1CADE4"/>
                </a:solidFill>
                <a:latin typeface="Arial" panose="020B0604020202020204"/>
                <a:ea typeface="Arial" panose="020B0604020202020204"/>
                <a:cs typeface="Arial" panose="020B0604020202020204"/>
                <a:sym typeface="Arial" panose="020B0604020202020204"/>
              </a:rPr>
              <a:t>IMDB Movie Reviews</a:t>
            </a:r>
            <a:endParaRPr lang="en-US" sz="5400" b="0" i="0" u="none" strike="noStrike" cap="none">
              <a:solidFill>
                <a:srgbClr val="1CADE4"/>
              </a:solidFill>
              <a:latin typeface="Arial" panose="020B0604020202020204"/>
              <a:ea typeface="Arial" panose="020B0604020202020204"/>
              <a:cs typeface="Arial" panose="020B0604020202020204"/>
              <a:sym typeface="Arial" panose="020B0604020202020204"/>
            </a:endParaRPr>
          </a:p>
        </p:txBody>
      </p:sp>
      <p:sp>
        <p:nvSpPr>
          <p:cNvPr id="22" name="Google Shape;22;p1"/>
          <p:cNvSpPr txBox="1"/>
          <p:nvPr/>
        </p:nvSpPr>
        <p:spPr>
          <a:xfrm>
            <a:off x="-403233" y="1501952"/>
            <a:ext cx="18907200" cy="881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800" b="0" i="0" u="none" strike="noStrike" cap="none">
                <a:solidFill>
                  <a:srgbClr val="1482AC"/>
                </a:solidFill>
                <a:latin typeface="Arial" panose="020B0604020202020204"/>
                <a:ea typeface="Arial" panose="020B0604020202020204"/>
                <a:cs typeface="Arial" panose="020B0604020202020204"/>
                <a:sym typeface="Arial" panose="020B0604020202020204"/>
              </a:rPr>
              <a:t>CAPSTONE PROJECT</a:t>
            </a:r>
            <a:endParaRPr lang="en-US" sz="4800" b="0" i="0" u="none" strike="noStrike" cap="none">
              <a:solidFill>
                <a:srgbClr val="1482AC"/>
              </a:solidFill>
              <a:latin typeface="Arial" panose="020B0604020202020204"/>
              <a:ea typeface="Arial" panose="020B0604020202020204"/>
              <a:cs typeface="Arial" panose="020B0604020202020204"/>
              <a:sym typeface="Arial" panose="020B0604020202020204"/>
            </a:endParaRPr>
          </a:p>
        </p:txBody>
      </p:sp>
      <p:sp>
        <p:nvSpPr>
          <p:cNvPr id="23" name="Google Shape;23;p1"/>
          <p:cNvSpPr txBox="1"/>
          <p:nvPr/>
        </p:nvSpPr>
        <p:spPr>
          <a:xfrm>
            <a:off x="4767734" y="6858592"/>
            <a:ext cx="11787300" cy="332359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b="0" i="0" u="none" strike="noStrike" cap="none">
                <a:solidFill>
                  <a:srgbClr val="1482AC"/>
                </a:solidFill>
                <a:latin typeface="Arial" panose="020B0604020202020204"/>
                <a:ea typeface="Arial" panose="020B0604020202020204"/>
                <a:cs typeface="Arial" panose="020B0604020202020204"/>
                <a:sym typeface="Arial" panose="020B0604020202020204"/>
              </a:rPr>
              <a:t>Presented By:</a:t>
            </a:r>
            <a:endParaRPr lang="en-US" sz="3000" b="0" i="0" u="none" strike="noStrike" cap="none">
              <a:solidFill>
                <a:srgbClr val="1482AC"/>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None/>
            </a:pPr>
            <a:r>
              <a:rPr lang="en-US" sz="3000">
                <a:solidFill>
                  <a:srgbClr val="1482AC"/>
                </a:solidFill>
              </a:rPr>
              <a:t>DHANUSHYA. S</a:t>
            </a:r>
            <a:endParaRPr sz="3000" b="0" i="0" u="none" strike="noStrike" cap="none">
              <a:solidFill>
                <a:srgbClr val="1482AC"/>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None/>
            </a:pPr>
            <a:r>
              <a:rPr lang="en-US" sz="3000" b="0" i="0" u="none" strike="noStrike" cap="none">
                <a:solidFill>
                  <a:srgbClr val="1482AC"/>
                </a:solidFill>
                <a:latin typeface="Arial" panose="020B0604020202020204"/>
                <a:ea typeface="Arial" panose="020B0604020202020204"/>
                <a:cs typeface="Arial" panose="020B0604020202020204"/>
                <a:sym typeface="Arial" panose="020B0604020202020204"/>
              </a:rPr>
              <a:t>B.E - </a:t>
            </a:r>
            <a:r>
              <a:rPr lang="en-US" sz="3000">
                <a:solidFill>
                  <a:srgbClr val="1482AC"/>
                </a:solidFill>
              </a:rPr>
              <a:t>ELECTRICAL AND ELECTRONIC ENGINEERING </a:t>
            </a:r>
            <a:endParaRPr lang="en-US" sz="3000">
              <a:solidFill>
                <a:srgbClr val="1482AC"/>
              </a:solidFill>
            </a:endParaRPr>
          </a:p>
          <a:p>
            <a:pPr marL="0" marR="0" lvl="0" indent="0" algn="l" rtl="0">
              <a:lnSpc>
                <a:spcPct val="120000"/>
              </a:lnSpc>
              <a:spcBef>
                <a:spcPts val="0"/>
              </a:spcBef>
              <a:spcAft>
                <a:spcPts val="0"/>
              </a:spcAft>
              <a:buNone/>
            </a:pPr>
            <a:r>
              <a:rPr lang="en-US" sz="3000" b="0" i="0" u="none" strike="noStrike" cap="none">
                <a:solidFill>
                  <a:srgbClr val="1482AC"/>
                </a:solidFill>
                <a:latin typeface="Arial" panose="020B0604020202020204"/>
                <a:ea typeface="Arial" panose="020B0604020202020204"/>
                <a:cs typeface="Arial" panose="020B0604020202020204"/>
                <a:sym typeface="Arial" panose="020B0604020202020204"/>
              </a:rPr>
              <a:t>ADHIPARASAKTHI ENGINEERING COLLEGE,MELMARUVATHUR,</a:t>
            </a:r>
            <a:endParaRPr lang="en-US" sz="3000" b="0" i="0" u="none" strike="noStrike" cap="none">
              <a:solidFill>
                <a:srgbClr val="1482AC"/>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None/>
            </a:pPr>
            <a:endParaRPr sz="3000" b="0" i="0" u="none" strike="noStrike" cap="none">
              <a:solidFill>
                <a:srgbClr val="1482AC"/>
              </a:solidFill>
              <a:latin typeface="Arial" panose="020B0604020202020204"/>
              <a:ea typeface="Arial" panose="020B0604020202020204"/>
              <a:cs typeface="Arial" panose="020B0604020202020204"/>
              <a:sym typeface="Arial" panose="020B0604020202020204"/>
            </a:endParaRPr>
          </a:p>
          <a:p>
            <a:pPr marL="0" marR="0" lvl="0" indent="0" algn="l" rtl="0">
              <a:lnSpc>
                <a:spcPct val="20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a:rPr>
              <a:t>References</a:t>
            </a:r>
            <a:endParaRPr lang="en-US" sz="5940">
              <a:solidFill>
                <a:srgbClr val="1CADE4"/>
              </a:solidFill>
              <a:latin typeface="Arial Bold"/>
            </a:endParaRP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40"/>
              </a:lnSpc>
            </a:pPr>
            <a:r>
              <a:rPr lang="en-US" sz="5170"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endParaRPr lang="en-US" sz="5170" u="sng">
              <a:solidFill>
                <a:srgbClr val="000000"/>
              </a:solidFill>
              <a:latin typeface="Canva Sans"/>
              <a:hlinkClick r:id="rId2" tooltip="https://www.naanmudhalvan.tn.gov.in/https:/skillsbuild.org/https:/www.canva.com/https:/www.google.com/https:/chat.openai.com/https:/www.python.org/"/>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endParaRPr lang="en-US" sz="4200">
              <a:solidFill>
                <a:srgbClr val="002060"/>
              </a:solidFill>
              <a:latin typeface="Arial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endParaRPr lang="en-US" sz="4200">
              <a:solidFill>
                <a:srgbClr val="002060"/>
              </a:solidFill>
              <a:latin typeface="Arial Bold"/>
            </a:endParaRP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endParaRPr lang="en-US" sz="3000">
              <a:solidFill>
                <a:srgbClr val="404040"/>
              </a:solidFill>
              <a:latin typeface="Arial Bold"/>
            </a:endParaRPr>
          </a:p>
          <a:p>
            <a:pPr marL="542925" lvl="1" indent="-271145" algn="l">
              <a:lnSpc>
                <a:spcPts val="3960"/>
              </a:lnSpc>
              <a:buFont typeface="Arial" panose="020B0604020202020204"/>
              <a:buChar char="•"/>
            </a:pPr>
            <a:r>
              <a:rPr lang="en-US" sz="3000">
                <a:solidFill>
                  <a:srgbClr val="404040"/>
                </a:solidFill>
                <a:latin typeface="Arial Bold"/>
              </a:rPr>
              <a:t>Problem Statement </a:t>
            </a:r>
            <a:endParaRPr lang="en-US" sz="3000">
              <a:solidFill>
                <a:srgbClr val="404040"/>
              </a:solidFill>
              <a:latin typeface="Arial Bold"/>
            </a:endParaRPr>
          </a:p>
          <a:p>
            <a:pPr marL="542925" lvl="1" indent="-271145" algn="l">
              <a:lnSpc>
                <a:spcPts val="3960"/>
              </a:lnSpc>
              <a:buFont typeface="Arial" panose="020B0604020202020204"/>
              <a:buChar char="•"/>
            </a:pPr>
            <a:r>
              <a:rPr lang="en-US" sz="3000">
                <a:solidFill>
                  <a:srgbClr val="404040"/>
                </a:solidFill>
                <a:latin typeface="Arial Bold"/>
              </a:rPr>
              <a:t>Proposed System/Solution</a:t>
            </a:r>
            <a:endParaRPr lang="en-US" sz="3000">
              <a:solidFill>
                <a:srgbClr val="404040"/>
              </a:solidFill>
              <a:latin typeface="Arial Bold"/>
            </a:endParaRPr>
          </a:p>
          <a:p>
            <a:pPr marL="542925" lvl="1" indent="-271145" algn="l">
              <a:lnSpc>
                <a:spcPts val="3960"/>
              </a:lnSpc>
              <a:buFont typeface="Arial" panose="020B0604020202020204"/>
              <a:buChar char="•"/>
            </a:pPr>
            <a:r>
              <a:rPr lang="en-US" sz="3000">
                <a:solidFill>
                  <a:srgbClr val="404040"/>
                </a:solidFill>
                <a:latin typeface="Arial Bold"/>
              </a:rPr>
              <a:t>System Development Approach</a:t>
            </a:r>
            <a:endParaRPr lang="en-US" sz="3000">
              <a:solidFill>
                <a:srgbClr val="404040"/>
              </a:solidFill>
              <a:latin typeface="Arial Bold"/>
            </a:endParaRPr>
          </a:p>
          <a:p>
            <a:pPr marL="542925" lvl="1" indent="-271145" algn="l">
              <a:lnSpc>
                <a:spcPts val="3960"/>
              </a:lnSpc>
              <a:buFont typeface="Arial" panose="020B0604020202020204"/>
              <a:buChar char="•"/>
            </a:pPr>
            <a:r>
              <a:rPr lang="en-US" sz="3000">
                <a:solidFill>
                  <a:srgbClr val="404040"/>
                </a:solidFill>
                <a:latin typeface="Arial Bold"/>
              </a:rPr>
              <a:t>Algorithm &amp; Deployment  </a:t>
            </a:r>
            <a:endParaRPr lang="en-US" sz="3000">
              <a:solidFill>
                <a:srgbClr val="404040"/>
              </a:solidFill>
              <a:latin typeface="Arial Bold"/>
            </a:endParaRPr>
          </a:p>
          <a:p>
            <a:pPr marL="542925" lvl="1" indent="-271145" algn="l">
              <a:lnSpc>
                <a:spcPts val="3960"/>
              </a:lnSpc>
              <a:buFont typeface="Arial" panose="020B0604020202020204"/>
              <a:buChar char="•"/>
            </a:pPr>
            <a:r>
              <a:rPr lang="en-US" sz="3000">
                <a:solidFill>
                  <a:srgbClr val="404040"/>
                </a:solidFill>
                <a:latin typeface="Arial Bold"/>
              </a:rPr>
              <a:t>Result </a:t>
            </a:r>
            <a:endParaRPr lang="en-US" sz="3000">
              <a:solidFill>
                <a:srgbClr val="404040"/>
              </a:solidFill>
              <a:latin typeface="Arial Bold"/>
            </a:endParaRPr>
          </a:p>
          <a:p>
            <a:pPr marL="542925" lvl="1" indent="-271145" algn="l">
              <a:lnSpc>
                <a:spcPts val="3960"/>
              </a:lnSpc>
              <a:buFont typeface="Arial" panose="020B0604020202020204"/>
              <a:buChar char="•"/>
            </a:pPr>
            <a:r>
              <a:rPr lang="en-US" sz="3000">
                <a:solidFill>
                  <a:srgbClr val="404040"/>
                </a:solidFill>
                <a:latin typeface="Arial Bold"/>
              </a:rPr>
              <a:t>Conclusion</a:t>
            </a:r>
            <a:endParaRPr lang="en-US" sz="3000">
              <a:solidFill>
                <a:srgbClr val="404040"/>
              </a:solidFill>
              <a:latin typeface="Arial Bold"/>
            </a:endParaRPr>
          </a:p>
          <a:p>
            <a:pPr marL="542925" lvl="1" indent="-271145" algn="l">
              <a:lnSpc>
                <a:spcPts val="3960"/>
              </a:lnSpc>
              <a:buFont typeface="Arial" panose="020B0604020202020204"/>
              <a:buChar char="•"/>
            </a:pPr>
            <a:r>
              <a:rPr lang="en-US" sz="3000">
                <a:solidFill>
                  <a:srgbClr val="404040"/>
                </a:solidFill>
                <a:latin typeface="Arial Bold"/>
              </a:rPr>
              <a:t>Future Scope</a:t>
            </a:r>
            <a:endParaRPr lang="en-US" sz="3000">
              <a:solidFill>
                <a:srgbClr val="404040"/>
              </a:solidFill>
              <a:latin typeface="Arial Bold"/>
            </a:endParaRPr>
          </a:p>
          <a:p>
            <a:pPr marL="542925" lvl="1" indent="-271145" algn="l">
              <a:lnSpc>
                <a:spcPts val="3960"/>
              </a:lnSpc>
              <a:buFont typeface="Arial" panose="020B0604020202020204"/>
              <a:buChar char="•"/>
            </a:pPr>
            <a:r>
              <a:rPr lang="en-US" sz="3000">
                <a:solidFill>
                  <a:srgbClr val="404040"/>
                </a:solidFill>
                <a:latin typeface="Arial Bold"/>
              </a:rPr>
              <a:t>References</a:t>
            </a:r>
            <a:endParaRPr lang="en-US" sz="3000">
              <a:solidFill>
                <a:srgbClr val="404040"/>
              </a:solidFill>
              <a:latin typeface="Arial Bold"/>
            </a:endParaRPr>
          </a:p>
          <a:p>
            <a:pPr marL="542925" lvl="1" indent="-271145" algn="l">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a:rPr>
              <a:t>Problem Statement</a:t>
            </a:r>
            <a:endParaRPr lang="en-US" sz="5940">
              <a:solidFill>
                <a:srgbClr val="1CADE4"/>
              </a:solidFill>
              <a:latin typeface="Arial Bold"/>
            </a:endParaRP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5"/>
              </a:lnSpc>
            </a:pPr>
            <a:r>
              <a:rPr lang="en-US" sz="3670">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US" sz="3670">
              <a:solidFill>
                <a:srgbClr val="465359"/>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a:rPr>
              <a:t>Proposed Solution</a:t>
            </a:r>
            <a:endParaRPr lang="en-US" sz="5940">
              <a:solidFill>
                <a:srgbClr val="1CADE4"/>
              </a:solidFill>
              <a:latin typeface="Arial Bold"/>
            </a:endParaRP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endParaRPr lang="en-US" sz="1900">
              <a:solidFill>
                <a:srgbClr val="000000"/>
              </a:solidFill>
              <a:latin typeface="Canva Sans"/>
            </a:endParaRPr>
          </a:p>
          <a:p>
            <a:pPr algn="ctr">
              <a:lnSpc>
                <a:spcPts val="2660"/>
              </a:lnSpc>
            </a:pPr>
          </a:p>
          <a:p>
            <a:pPr algn="ctr">
              <a:lnSpc>
                <a:spcPts val="2660"/>
              </a:lnSpc>
            </a:pPr>
            <a:r>
              <a:rPr lang="en-US" sz="1900">
                <a:solidFill>
                  <a:srgbClr val="000000"/>
                </a:solidFill>
                <a:latin typeface="Canva Sans"/>
              </a:rPr>
              <a:t>1. Logistic Regression</a:t>
            </a:r>
            <a:endParaRPr lang="en-US" sz="1900">
              <a:solidFill>
                <a:srgbClr val="000000"/>
              </a:solidFill>
              <a:latin typeface="Canva Sans"/>
            </a:endParaRPr>
          </a:p>
          <a:p>
            <a:pPr algn="ctr">
              <a:lnSpc>
                <a:spcPts val="2660"/>
              </a:lnSpc>
            </a:pPr>
            <a:r>
              <a:rPr lang="en-US" sz="1900">
                <a:solidFill>
                  <a:srgbClr val="000000"/>
                </a:solidFill>
                <a:latin typeface="Canva Sans"/>
              </a:rPr>
              <a:t>2. Support Vector Machines (SVM)</a:t>
            </a:r>
            <a:endParaRPr lang="en-US" sz="1900">
              <a:solidFill>
                <a:srgbClr val="000000"/>
              </a:solidFill>
              <a:latin typeface="Canva Sans"/>
            </a:endParaRPr>
          </a:p>
          <a:p>
            <a:pPr algn="ctr">
              <a:lnSpc>
                <a:spcPts val="2660"/>
              </a:lnSpc>
            </a:pPr>
            <a:r>
              <a:rPr lang="en-US" sz="1900">
                <a:solidFill>
                  <a:srgbClr val="000000"/>
                </a:solidFill>
                <a:latin typeface="Canva Sans"/>
              </a:rPr>
              <a:t>3. Random Forest</a:t>
            </a:r>
            <a:endParaRPr lang="en-US" sz="1900">
              <a:solidFill>
                <a:srgbClr val="000000"/>
              </a:solidFill>
              <a:latin typeface="Canva Sans"/>
            </a:endParaRPr>
          </a:p>
          <a:p>
            <a:pPr algn="ctr">
              <a:lnSpc>
                <a:spcPts val="2660"/>
              </a:lnSpc>
            </a:pPr>
            <a:r>
              <a:rPr lang="en-US" sz="1900">
                <a:solidFill>
                  <a:srgbClr val="000000"/>
                </a:solidFill>
                <a:latin typeface="Canva Sans"/>
              </a:rPr>
              <a:t>4. Gradient Boosting</a:t>
            </a:r>
            <a:endParaRPr lang="en-US" sz="1900">
              <a:solidFill>
                <a:srgbClr val="000000"/>
              </a:solidFill>
              <a:latin typeface="Canva Sans"/>
            </a:endParaRPr>
          </a:p>
          <a:p>
            <a:pPr algn="ctr">
              <a:lnSpc>
                <a:spcPts val="2660"/>
              </a:lnSpc>
            </a:pPr>
            <a:r>
              <a:rPr lang="en-US" sz="1900">
                <a:solidFill>
                  <a:srgbClr val="000000"/>
                </a:solidFill>
                <a:latin typeface="Canva Sans"/>
              </a:rPr>
              <a:t>5. Neural Networks (Deep Learning)</a:t>
            </a:r>
            <a:endParaRPr lang="en-US" sz="1900">
              <a:solidFill>
                <a:srgbClr val="000000"/>
              </a:solidFill>
              <a:latin typeface="Canva Sans"/>
            </a:endParaRPr>
          </a:p>
          <a:p>
            <a:pPr algn="ctr">
              <a:lnSpc>
                <a:spcPts val="2660"/>
              </a:lnSpc>
            </a:p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sz="1900">
              <a:solidFill>
                <a:srgbClr val="000000"/>
              </a:solidFill>
              <a:latin typeface="Canva Sans"/>
            </a:endParaRPr>
          </a:p>
          <a:p>
            <a:pPr algn="ctr">
              <a:lnSpc>
                <a:spcPts val="2660"/>
              </a:lnSpc>
            </a:p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en-US" sz="1900">
              <a:solidFill>
                <a:srgbClr val="00000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a:rPr>
              <a:t>System  Approach</a:t>
            </a:r>
            <a:endParaRPr lang="en-US" sz="5940">
              <a:solidFill>
                <a:srgbClr val="1CADE4"/>
              </a:solidFill>
              <a:latin typeface="Arial Bold"/>
            </a:endParaRP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5"/>
              </a:lnSpc>
            </a:pPr>
            <a:r>
              <a:rPr lang="en-US" sz="2480">
                <a:solidFill>
                  <a:srgbClr val="000000"/>
                </a:solidFill>
                <a:latin typeface="Canva Sans"/>
              </a:rPr>
              <a:t>1. Data Preprocessing: Tokenize, remove stopwords, punctuation, and perform stemming or lemmatization.</a:t>
            </a:r>
            <a:endParaRPr lang="en-US" sz="2480">
              <a:solidFill>
                <a:srgbClr val="000000"/>
              </a:solidFill>
              <a:latin typeface="Canva Sans"/>
            </a:endParaRPr>
          </a:p>
          <a:p>
            <a:pPr>
              <a:lnSpc>
                <a:spcPts val="3475"/>
              </a:lnSpc>
            </a:pPr>
            <a:r>
              <a:rPr lang="en-US" sz="2480">
                <a:solidFill>
                  <a:srgbClr val="000000"/>
                </a:solidFill>
                <a:latin typeface="Canva Sans"/>
              </a:rPr>
              <a:t>2. Feature Extraction: Utilize word embeddings like Word2Vec or TF-IDF to convert text into numerical representations.</a:t>
            </a:r>
            <a:endParaRPr lang="en-US" sz="2480">
              <a:solidFill>
                <a:srgbClr val="000000"/>
              </a:solidFill>
              <a:latin typeface="Canva Sans"/>
            </a:endParaRPr>
          </a:p>
          <a:p>
            <a:pPr>
              <a:lnSpc>
                <a:spcPts val="3475"/>
              </a:lnSpc>
            </a:pPr>
            <a:r>
              <a:rPr lang="en-US" sz="2480">
                <a:solidFill>
                  <a:srgbClr val="000000"/>
                </a:solidFill>
                <a:latin typeface="Canva Sans"/>
              </a:rPr>
              <a:t>3. Model Selection: Experiment with Logistic Regression, SVM, Random Forest, Gradient Boosting, and Deep Learning (RNNs/CNNs).</a:t>
            </a:r>
            <a:endParaRPr lang="en-US" sz="2480">
              <a:solidFill>
                <a:srgbClr val="000000"/>
              </a:solidFill>
              <a:latin typeface="Canva Sans"/>
            </a:endParaRPr>
          </a:p>
          <a:p>
            <a:pPr>
              <a:lnSpc>
                <a:spcPts val="3475"/>
              </a:lnSpc>
            </a:pPr>
            <a:r>
              <a:rPr lang="en-US" sz="2480">
                <a:solidFill>
                  <a:srgbClr val="000000"/>
                </a:solidFill>
                <a:latin typeface="Canva Sans"/>
              </a:rPr>
              <a:t>4. Model Training and Evaluation: Split dataset, train models, and evaluate using metrics like accuracy, precision, recall, and F1-score.</a:t>
            </a:r>
            <a:endParaRPr lang="en-US" sz="2480">
              <a:solidFill>
                <a:srgbClr val="000000"/>
              </a:solidFill>
              <a:latin typeface="Canva Sans"/>
            </a:endParaRPr>
          </a:p>
          <a:p>
            <a:pPr>
              <a:lnSpc>
                <a:spcPts val="3475"/>
              </a:lnSpc>
            </a:pPr>
            <a:r>
              <a:rPr lang="en-US" sz="2480">
                <a:solidFill>
                  <a:srgbClr val="000000"/>
                </a:solidFill>
                <a:latin typeface="Canva Sans"/>
              </a:rPr>
              <a:t>5. Hyperparameter Tuning: Fine-tune model parameters using techniques like grid search or random search.</a:t>
            </a:r>
            <a:endParaRPr lang="en-US" sz="2480">
              <a:solidFill>
                <a:srgbClr val="000000"/>
              </a:solidFill>
              <a:latin typeface="Canva Sans"/>
            </a:endParaRPr>
          </a:p>
          <a:p>
            <a:pPr>
              <a:lnSpc>
                <a:spcPts val="3475"/>
              </a:lnSpc>
            </a:pPr>
            <a:r>
              <a:rPr lang="en-US" sz="2480">
                <a:solidFill>
                  <a:srgbClr val="000000"/>
                </a:solidFill>
                <a:latin typeface="Canva Sans"/>
              </a:rPr>
              <a:t>6. Ensemble Methods (Optional): Combine predictions of multiple models for improved performance.</a:t>
            </a:r>
            <a:endParaRPr lang="en-US" sz="2480">
              <a:solidFill>
                <a:srgbClr val="000000"/>
              </a:solidFill>
              <a:latin typeface="Canva Sans"/>
            </a:endParaRPr>
          </a:p>
          <a:p>
            <a:pPr>
              <a:lnSpc>
                <a:spcPts val="3475"/>
              </a:lnSpc>
            </a:pPr>
            <a:r>
              <a:rPr lang="en-US" sz="2480">
                <a:solidFill>
                  <a:srgbClr val="000000"/>
                </a:solidFill>
                <a:latin typeface="Canva Sans"/>
              </a:rPr>
              <a:t>7. Deployment and Monitoring: Deploy trained model, monitor performance, and retrain periodically with new data.</a:t>
            </a:r>
            <a:endParaRPr lang="en-US" sz="2480">
              <a:solidFill>
                <a:srgbClr val="000000"/>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a:rPr>
              <a:t>Algorithm &amp; Deployment</a:t>
            </a:r>
            <a:endParaRPr lang="en-US" sz="5940">
              <a:solidFill>
                <a:srgbClr val="1CADE4"/>
              </a:solidFill>
              <a:latin typeface="Arial Bold"/>
            </a:endParaRP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0"/>
              </a:lnSpc>
            </a:pPr>
            <a:r>
              <a:rPr lang="en-US" sz="1095">
                <a:solidFill>
                  <a:srgbClr val="000000"/>
                </a:solidFill>
                <a:latin typeface="Canva Sans"/>
              </a:rPr>
              <a:t>Algorithm Selection: Support Vector Machines (SVM)</a:t>
            </a:r>
            <a:endParaRPr lang="en-US" sz="1095">
              <a:solidFill>
                <a:srgbClr val="000000"/>
              </a:solidFill>
              <a:latin typeface="Canva Sans"/>
            </a:endParaRPr>
          </a:p>
          <a:p>
            <a:pPr>
              <a:lnSpc>
                <a:spcPts val="1530"/>
              </a:lnSpc>
            </a:pPr>
          </a:p>
          <a:p>
            <a:pPr>
              <a:lnSpc>
                <a:spcPts val="1530"/>
              </a:lnSpc>
            </a:pPr>
            <a:r>
              <a:rPr lang="en-US" sz="1095">
                <a:solidFill>
                  <a:srgbClr val="000000"/>
                </a:solidFill>
                <a:latin typeface="Canva Sans"/>
              </a:rPr>
              <a:t>Deployment:</a:t>
            </a:r>
            <a:endParaRPr lang="en-US" sz="1095">
              <a:solidFill>
                <a:srgbClr val="000000"/>
              </a:solidFill>
              <a:latin typeface="Canva Sans"/>
            </a:endParaRPr>
          </a:p>
          <a:p>
            <a:pPr>
              <a:lnSpc>
                <a:spcPts val="1530"/>
              </a:lnSpc>
            </a:pPr>
          </a:p>
          <a:p>
            <a:pPr>
              <a:lnSpc>
                <a:spcPts val="1530"/>
              </a:lnSpc>
            </a:pPr>
            <a:r>
              <a:rPr lang="en-US" sz="1095">
                <a:solidFill>
                  <a:srgbClr val="000000"/>
                </a:solidFill>
                <a:latin typeface="Canva Sans"/>
              </a:rPr>
              <a:t>1. Training the SVM Model:</a:t>
            </a:r>
            <a:endParaRPr lang="en-US" sz="1095">
              <a:solidFill>
                <a:srgbClr val="000000"/>
              </a:solidFill>
              <a:latin typeface="Canva Sans"/>
            </a:endParaRPr>
          </a:p>
          <a:p>
            <a:pPr>
              <a:lnSpc>
                <a:spcPts val="1530"/>
              </a:lnSpc>
            </a:pPr>
            <a:r>
              <a:rPr lang="en-US" sz="1095">
                <a:solidFill>
                  <a:srgbClr val="000000"/>
                </a:solidFill>
                <a:latin typeface="Canva Sans"/>
              </a:rPr>
              <a:t>   - Preprocess the movie review dataset by tokenization, removing stopwords, punctuation, and possibly stemming or lemmatization.</a:t>
            </a:r>
            <a:endParaRPr lang="en-US" sz="1095">
              <a:solidFill>
                <a:srgbClr val="000000"/>
              </a:solidFill>
              <a:latin typeface="Canva Sans"/>
            </a:endParaRPr>
          </a:p>
          <a:p>
            <a:pPr>
              <a:lnSpc>
                <a:spcPts val="1530"/>
              </a:lnSpc>
            </a:pPr>
            <a:r>
              <a:rPr lang="en-US" sz="1095">
                <a:solidFill>
                  <a:srgbClr val="000000"/>
                </a:solidFill>
                <a:latin typeface="Canva Sans"/>
              </a:rPr>
              <a:t>   - Utilize techniques like TF-IDF to convert text data into numerical representations.</a:t>
            </a:r>
            <a:endParaRPr lang="en-US" sz="1095">
              <a:solidFill>
                <a:srgbClr val="000000"/>
              </a:solidFill>
              <a:latin typeface="Canva Sans"/>
            </a:endParaRPr>
          </a:p>
          <a:p>
            <a:pPr>
              <a:lnSpc>
                <a:spcPts val="1530"/>
              </a:lnSpc>
            </a:pPr>
            <a:r>
              <a:rPr lang="en-US" sz="1095">
                <a:solidFill>
                  <a:srgbClr val="000000"/>
                </a:solidFill>
                <a:latin typeface="Canva Sans"/>
              </a:rPr>
              <a:t>   - Train the SVM model on the preprocessed and feature-extracted training dataset.</a:t>
            </a:r>
            <a:endParaRPr lang="en-US" sz="1095">
              <a:solidFill>
                <a:srgbClr val="000000"/>
              </a:solidFill>
              <a:latin typeface="Canva Sans"/>
            </a:endParaRPr>
          </a:p>
          <a:p>
            <a:pPr>
              <a:lnSpc>
                <a:spcPts val="1530"/>
              </a:lnSpc>
            </a:pPr>
          </a:p>
          <a:p>
            <a:pPr>
              <a:lnSpc>
                <a:spcPts val="1530"/>
              </a:lnSpc>
            </a:pPr>
            <a:r>
              <a:rPr lang="en-US" sz="1095">
                <a:solidFill>
                  <a:srgbClr val="000000"/>
                </a:solidFill>
                <a:latin typeface="Canva Sans"/>
              </a:rPr>
              <a:t>2. Evaluation:</a:t>
            </a:r>
            <a:endParaRPr lang="en-US" sz="1095">
              <a:solidFill>
                <a:srgbClr val="000000"/>
              </a:solidFill>
              <a:latin typeface="Canva Sans"/>
            </a:endParaRPr>
          </a:p>
          <a:p>
            <a:pPr>
              <a:lnSpc>
                <a:spcPts val="1530"/>
              </a:lnSpc>
            </a:pPr>
            <a:r>
              <a:rPr lang="en-US" sz="1095">
                <a:solidFill>
                  <a:srgbClr val="000000"/>
                </a:solidFill>
                <a:latin typeface="Canva Sans"/>
              </a:rPr>
              <a:t>   - Evaluate the trained SVM model on the separate testing dataset to assess its performance in predicting sentiment (positive or negative) of movie reviews.</a:t>
            </a:r>
            <a:endParaRPr lang="en-US" sz="1095">
              <a:solidFill>
                <a:srgbClr val="000000"/>
              </a:solidFill>
              <a:latin typeface="Canva Sans"/>
            </a:endParaRPr>
          </a:p>
          <a:p>
            <a:pPr>
              <a:lnSpc>
                <a:spcPts val="1530"/>
              </a:lnSpc>
            </a:pPr>
            <a:r>
              <a:rPr lang="en-US" sz="1095">
                <a:solidFill>
                  <a:srgbClr val="000000"/>
                </a:solidFill>
                <a:latin typeface="Canva Sans"/>
              </a:rPr>
              <a:t>   - Use evaluation metrics such as accuracy, precision, recall, and F1-score to measure the model's performance.</a:t>
            </a:r>
            <a:endParaRPr lang="en-US" sz="1095">
              <a:solidFill>
                <a:srgbClr val="000000"/>
              </a:solidFill>
              <a:latin typeface="Canva Sans"/>
            </a:endParaRPr>
          </a:p>
          <a:p>
            <a:pPr>
              <a:lnSpc>
                <a:spcPts val="1530"/>
              </a:lnSpc>
            </a:pPr>
          </a:p>
          <a:p>
            <a:pPr>
              <a:lnSpc>
                <a:spcPts val="1530"/>
              </a:lnSpc>
            </a:pPr>
            <a:r>
              <a:rPr lang="en-US" sz="1095">
                <a:solidFill>
                  <a:srgbClr val="000000"/>
                </a:solidFill>
                <a:latin typeface="Canva Sans"/>
              </a:rPr>
              <a:t>3. Hyperparameter Tuning:</a:t>
            </a:r>
            <a:endParaRPr lang="en-US" sz="1095">
              <a:solidFill>
                <a:srgbClr val="000000"/>
              </a:solidFill>
              <a:latin typeface="Canva Sans"/>
            </a:endParaRPr>
          </a:p>
          <a:p>
            <a:pPr>
              <a:lnSpc>
                <a:spcPts val="1530"/>
              </a:lnSpc>
            </a:pPr>
            <a:r>
              <a:rPr lang="en-US" sz="1095">
                <a:solidFill>
                  <a:srgbClr val="000000"/>
                </a:solidFill>
                <a:latin typeface="Canva Sans"/>
              </a:rPr>
              <a:t>   - Fine-tune the hyperparameters of the SVM model using techniques like grid search or random search to optimize its performance.</a:t>
            </a:r>
            <a:endParaRPr lang="en-US" sz="1095">
              <a:solidFill>
                <a:srgbClr val="000000"/>
              </a:solidFill>
              <a:latin typeface="Canva Sans"/>
            </a:endParaRPr>
          </a:p>
          <a:p>
            <a:pPr>
              <a:lnSpc>
                <a:spcPts val="1530"/>
              </a:lnSpc>
            </a:pPr>
            <a:r>
              <a:rPr lang="en-US" sz="1095">
                <a:solidFill>
                  <a:srgbClr val="000000"/>
                </a:solidFill>
                <a:latin typeface="Canva Sans"/>
              </a:rPr>
              <a:t>   - Parameters to tune may include the choice of kernel (e.g., linear, polynomial, radial basis function), regularization parameter (C), and kernel coefficients.</a:t>
            </a:r>
            <a:endParaRPr lang="en-US" sz="1095">
              <a:solidFill>
                <a:srgbClr val="000000"/>
              </a:solidFill>
              <a:latin typeface="Canva Sans"/>
            </a:endParaRPr>
          </a:p>
          <a:p>
            <a:pPr>
              <a:lnSpc>
                <a:spcPts val="1530"/>
              </a:lnSpc>
            </a:pPr>
          </a:p>
          <a:p>
            <a:pPr>
              <a:lnSpc>
                <a:spcPts val="1530"/>
              </a:lnSpc>
            </a:pPr>
            <a:r>
              <a:rPr lang="en-US" sz="1095">
                <a:solidFill>
                  <a:srgbClr val="000000"/>
                </a:solidFill>
                <a:latin typeface="Canva Sans"/>
              </a:rPr>
              <a:t>4. Deployment:</a:t>
            </a:r>
            <a:endParaRPr lang="en-US" sz="1095">
              <a:solidFill>
                <a:srgbClr val="000000"/>
              </a:solidFill>
              <a:latin typeface="Canva Sans"/>
            </a:endParaRPr>
          </a:p>
          <a:p>
            <a:pPr>
              <a:lnSpc>
                <a:spcPts val="1530"/>
              </a:lnSpc>
            </a:pPr>
            <a:r>
              <a:rPr lang="en-US" sz="1095">
                <a:solidFill>
                  <a:srgbClr val="000000"/>
                </a:solidFill>
                <a:latin typeface="Canva Sans"/>
              </a:rPr>
              <a:t>   - Once the SVM model is trained and evaluated satisfactorily, deploy it into a production environment.</a:t>
            </a:r>
            <a:endParaRPr lang="en-US" sz="1095">
              <a:solidFill>
                <a:srgbClr val="000000"/>
              </a:solidFill>
              <a:latin typeface="Canva Sans"/>
            </a:endParaRPr>
          </a:p>
          <a:p>
            <a:pPr>
              <a:lnSpc>
                <a:spcPts val="1530"/>
              </a:lnSpc>
            </a:pPr>
            <a:r>
              <a:rPr lang="en-US" sz="1095">
                <a:solidFill>
                  <a:srgbClr val="000000"/>
                </a:solidFill>
                <a:latin typeface="Canva Sans"/>
              </a:rPr>
              <a:t>   - Integrate the model into an application or service where users can input movie reviews and receive predictions on sentiment.</a:t>
            </a:r>
            <a:endParaRPr lang="en-US" sz="1095">
              <a:solidFill>
                <a:srgbClr val="000000"/>
              </a:solidFill>
              <a:latin typeface="Canva Sans"/>
            </a:endParaRPr>
          </a:p>
          <a:p>
            <a:pPr>
              <a:lnSpc>
                <a:spcPts val="1530"/>
              </a:lnSpc>
            </a:pPr>
            <a:r>
              <a:rPr lang="en-US" sz="1095">
                <a:solidFill>
                  <a:srgbClr val="000000"/>
                </a:solidFill>
                <a:latin typeface="Canva Sans"/>
              </a:rPr>
              <a:t>   - Ensure scalability and efficiency of the deployed model to handle real-time inference requests.</a:t>
            </a:r>
            <a:endParaRPr lang="en-US" sz="1095">
              <a:solidFill>
                <a:srgbClr val="000000"/>
              </a:solidFill>
              <a:latin typeface="Canva Sans"/>
            </a:endParaRPr>
          </a:p>
          <a:p>
            <a:pPr>
              <a:lnSpc>
                <a:spcPts val="1530"/>
              </a:lnSpc>
            </a:pPr>
          </a:p>
          <a:p>
            <a:pPr>
              <a:lnSpc>
                <a:spcPts val="1530"/>
              </a:lnSpc>
            </a:pPr>
            <a:r>
              <a:rPr lang="en-US" sz="1095">
                <a:solidFill>
                  <a:srgbClr val="000000"/>
                </a:solidFill>
                <a:latin typeface="Canva Sans"/>
              </a:rPr>
              <a:t>5. Monitoring:</a:t>
            </a:r>
            <a:endParaRPr lang="en-US" sz="1095">
              <a:solidFill>
                <a:srgbClr val="000000"/>
              </a:solidFill>
              <a:latin typeface="Canva Sans"/>
            </a:endParaRPr>
          </a:p>
          <a:p>
            <a:pPr>
              <a:lnSpc>
                <a:spcPts val="1530"/>
              </a:lnSpc>
            </a:pPr>
            <a:r>
              <a:rPr lang="en-US" sz="1095">
                <a:solidFill>
                  <a:srgbClr val="000000"/>
                </a:solidFill>
                <a:latin typeface="Canva Sans"/>
              </a:rPr>
              <a:t>   - Implement monitoring mechanisms to track the performance of the deployed SVM model in production.</a:t>
            </a:r>
            <a:endParaRPr lang="en-US" sz="1095">
              <a:solidFill>
                <a:srgbClr val="000000"/>
              </a:solidFill>
              <a:latin typeface="Canva Sans"/>
            </a:endParaRPr>
          </a:p>
          <a:p>
            <a:pPr>
              <a:lnSpc>
                <a:spcPts val="1530"/>
              </a:lnSpc>
            </a:pPr>
            <a:r>
              <a:rPr lang="en-US" sz="1095">
                <a:solidFill>
                  <a:srgbClr val="000000"/>
                </a:solidFill>
                <a:latin typeface="Canva Sans"/>
              </a:rPr>
              <a:t>   - Monitor metrics such as prediction accuracy, response time, and resource utilization to identify any issues or degradation in performance.</a:t>
            </a:r>
            <a:endParaRPr lang="en-US" sz="1095">
              <a:solidFill>
                <a:srgbClr val="000000"/>
              </a:solidFill>
              <a:latin typeface="Canva Sans"/>
            </a:endParaRPr>
          </a:p>
          <a:p>
            <a:pPr>
              <a:lnSpc>
                <a:spcPts val="1530"/>
              </a:lnSpc>
            </a:pPr>
            <a:r>
              <a:rPr lang="en-US" sz="1095">
                <a:solidFill>
                  <a:srgbClr val="000000"/>
                </a:solidFill>
                <a:latin typeface="Canva Sans"/>
              </a:rPr>
              <a:t>   - Set up alerts to notify stakeholders of any anomalies or deviations from expected behavior.</a:t>
            </a:r>
            <a:endParaRPr lang="en-US" sz="1095">
              <a:solidFill>
                <a:srgbClr val="000000"/>
              </a:solidFill>
              <a:latin typeface="Canva Sans"/>
            </a:endParaRPr>
          </a:p>
          <a:p>
            <a:pPr>
              <a:lnSpc>
                <a:spcPts val="1530"/>
              </a:lnSpc>
            </a:pPr>
          </a:p>
          <a:p>
            <a:pPr>
              <a:lnSpc>
                <a:spcPts val="1530"/>
              </a:lnSpc>
            </a:pPr>
            <a:r>
              <a:rPr lang="en-US" sz="1095">
                <a:solidFill>
                  <a:srgbClr val="000000"/>
                </a:solidFill>
                <a:latin typeface="Canva Sans"/>
              </a:rPr>
              <a:t>6. Retraining:</a:t>
            </a:r>
            <a:endParaRPr lang="en-US" sz="1095">
              <a:solidFill>
                <a:srgbClr val="000000"/>
              </a:solidFill>
              <a:latin typeface="Canva Sans"/>
            </a:endParaRPr>
          </a:p>
          <a:p>
            <a:pPr>
              <a:lnSpc>
                <a:spcPts val="1530"/>
              </a:lnSpc>
            </a:pPr>
            <a:r>
              <a:rPr lang="en-US" sz="1095">
                <a:solidFill>
                  <a:srgbClr val="000000"/>
                </a:solidFill>
                <a:latin typeface="Canva Sans"/>
              </a:rPr>
              <a:t>   - Periodically retrain the SVM model with new data to ensure its effectiveness and relevance over time.</a:t>
            </a:r>
            <a:endParaRPr lang="en-US" sz="1095">
              <a:solidFill>
                <a:srgbClr val="000000"/>
              </a:solidFill>
              <a:latin typeface="Canva Sans"/>
            </a:endParaRPr>
          </a:p>
          <a:p>
            <a:pPr>
              <a:lnSpc>
                <a:spcPts val="1530"/>
              </a:lnSpc>
            </a:pPr>
            <a:r>
              <a:rPr lang="en-US" sz="1095">
                <a:solidFill>
                  <a:srgbClr val="000000"/>
                </a:solidFill>
                <a:latin typeface="Canva Sans"/>
              </a:rPr>
              <a:t>   - Incorporate mechanisms to automatically trigger retraining based on predefined criteria, such as reaching a certain threshold of data drift or model degradation.</a:t>
            </a:r>
            <a:endParaRPr lang="en-US" sz="1095">
              <a:solidFill>
                <a:srgbClr val="000000"/>
              </a:solidFill>
              <a:latin typeface="Canva Sans"/>
            </a:endParaRPr>
          </a:p>
          <a:p>
            <a:pPr>
              <a:lnSpc>
                <a:spcPts val="1530"/>
              </a:lnSpc>
            </a:pPr>
          </a:p>
          <a:p>
            <a:pPr>
              <a:lnSpc>
                <a:spcPts val="1530"/>
              </a:lnSpc>
            </a:pPr>
            <a:r>
              <a:rPr lang="en-US" sz="1095">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endParaRPr lang="en-US" sz="1095">
              <a:solidFill>
                <a:srgbClr val="000000"/>
              </a:solidFill>
              <a:latin typeface="Canva Sans"/>
            </a:endParaRP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5"/>
              </a:lnSpc>
            </a:pPr>
            <a:r>
              <a:rPr lang="en-US" sz="1690">
                <a:solidFill>
                  <a:srgbClr val="000000"/>
                </a:solidFill>
                <a:latin typeface="Canva Sans"/>
              </a:rPr>
              <a:t>Program:</a:t>
            </a:r>
            <a:endParaRPr lang="en-US" sz="1690">
              <a:solidFill>
                <a:srgbClr val="000000"/>
              </a:solidFill>
              <a:latin typeface="Canva Sans"/>
            </a:endParaRPr>
          </a:p>
          <a:p>
            <a:pPr>
              <a:lnSpc>
                <a:spcPts val="2365"/>
              </a:lnSpc>
            </a:pPr>
            <a:r>
              <a:rPr lang="en-US" sz="1690">
                <a:solidFill>
                  <a:srgbClr val="000000"/>
                </a:solidFill>
                <a:latin typeface="Canva Sans"/>
              </a:rPr>
              <a:t>import numpy as n</a:t>
            </a:r>
            <a:endParaRPr lang="en-US" sz="1690">
              <a:solidFill>
                <a:srgbClr val="000000"/>
              </a:solidFill>
              <a:latin typeface="Canva Sans"/>
            </a:endParaRPr>
          </a:p>
          <a:p>
            <a:pPr>
              <a:lnSpc>
                <a:spcPts val="2365"/>
              </a:lnSpc>
            </a:pPr>
            <a:r>
              <a:rPr lang="en-US" sz="1690">
                <a:solidFill>
                  <a:srgbClr val="000000"/>
                </a:solidFill>
                <a:latin typeface="Canva Sans"/>
              </a:rPr>
              <a:t>import pandas as p</a:t>
            </a:r>
            <a:endParaRPr lang="en-US" sz="1690">
              <a:solidFill>
                <a:srgbClr val="000000"/>
              </a:solidFill>
              <a:latin typeface="Canva Sans"/>
            </a:endParaRPr>
          </a:p>
          <a:p>
            <a:pPr>
              <a:lnSpc>
                <a:spcPts val="2365"/>
              </a:lnSpc>
            </a:pPr>
            <a:r>
              <a:rPr lang="en-US" sz="1690">
                <a:solidFill>
                  <a:srgbClr val="000000"/>
                </a:solidFill>
                <a:latin typeface="Canva Sans"/>
              </a:rPr>
              <a:t>import matplotlib.pyplot as m</a:t>
            </a:r>
            <a:endParaRPr lang="en-US" sz="1690">
              <a:solidFill>
                <a:srgbClr val="000000"/>
              </a:solidFill>
              <a:latin typeface="Canva Sans"/>
            </a:endParaRPr>
          </a:p>
          <a:p>
            <a:pPr>
              <a:lnSpc>
                <a:spcPts val="2365"/>
              </a:lnSpc>
            </a:pPr>
            <a:r>
              <a:rPr lang="en-US" sz="1690">
                <a:solidFill>
                  <a:srgbClr val="000000"/>
                </a:solidFill>
                <a:latin typeface="Canva Sans"/>
              </a:rPr>
              <a:t>import seaborn as s</a:t>
            </a:r>
            <a:endParaRPr lang="en-US" sz="1690">
              <a:solidFill>
                <a:srgbClr val="000000"/>
              </a:solidFill>
              <a:latin typeface="Canva Sans"/>
            </a:endParaRPr>
          </a:p>
          <a:p>
            <a:pPr>
              <a:lnSpc>
                <a:spcPts val="2365"/>
              </a:lnSpc>
            </a:pPr>
            <a:r>
              <a:rPr lang="en-US" sz="1690">
                <a:solidFill>
                  <a:srgbClr val="000000"/>
                </a:solidFill>
                <a:latin typeface="Canva Sans"/>
              </a:rPr>
              <a:t>data=p.read_csv("C:\\mydata.csv")</a:t>
            </a:r>
            <a:endParaRPr lang="en-US" sz="1690">
              <a:solidFill>
                <a:srgbClr val="000000"/>
              </a:solidFill>
              <a:latin typeface="Canva Sans"/>
            </a:endParaRPr>
          </a:p>
          <a:p>
            <a:pPr>
              <a:lnSpc>
                <a:spcPts val="2365"/>
              </a:lnSpc>
            </a:pPr>
            <a:r>
              <a:rPr lang="en-US" sz="1690">
                <a:solidFill>
                  <a:srgbClr val="000000"/>
                </a:solidFill>
                <a:latin typeface="Canva Sans"/>
              </a:rPr>
              <a:t>data.head(50)</a:t>
            </a:r>
            <a:endParaRPr lang="en-US" sz="1690">
              <a:solidFill>
                <a:srgbClr val="000000"/>
              </a:solidFill>
              <a:latin typeface="Canva Sans"/>
            </a:endParaRPr>
          </a:p>
          <a:p>
            <a:pPr>
              <a:lnSpc>
                <a:spcPts val="2365"/>
              </a:lnSpc>
            </a:pPr>
            <a:r>
              <a:rPr lang="en-US" sz="1690">
                <a:solidFill>
                  <a:srgbClr val="000000"/>
                </a:solidFill>
                <a:latin typeface="Canva Sans"/>
              </a:rPr>
              <a:t>data.columns</a:t>
            </a:r>
            <a:endParaRPr lang="en-US" sz="1690">
              <a:solidFill>
                <a:srgbClr val="000000"/>
              </a:solidFill>
              <a:latin typeface="Canva Sans"/>
            </a:endParaRPr>
          </a:p>
          <a:p>
            <a:pPr>
              <a:lnSpc>
                <a:spcPts val="2365"/>
              </a:lnSpc>
            </a:pPr>
            <a:r>
              <a:rPr lang="en-US" sz="1690">
                <a:solidFill>
                  <a:srgbClr val="000000"/>
                </a:solidFill>
                <a:latin typeface="Canva Sans"/>
              </a:rPr>
              <a:t>data.tail(50)</a:t>
            </a:r>
            <a:endParaRPr lang="en-US" sz="1690">
              <a:solidFill>
                <a:srgbClr val="000000"/>
              </a:solidFill>
              <a:latin typeface="Canva Sans"/>
            </a:endParaRPr>
          </a:p>
          <a:p>
            <a:pPr>
              <a:lnSpc>
                <a:spcPts val="2365"/>
              </a:lnSpc>
            </a:pPr>
            <a:r>
              <a:rPr lang="en-US" sz="1690">
                <a:solidFill>
                  <a:srgbClr val="000000"/>
                </a:solidFill>
                <a:latin typeface="Canva Sans"/>
              </a:rPr>
              <a:t>data.describe()</a:t>
            </a:r>
            <a:endParaRPr lang="en-US" sz="1690">
              <a:solidFill>
                <a:srgbClr val="000000"/>
              </a:solidFill>
              <a:latin typeface="Canva Sans"/>
            </a:endParaRPr>
          </a:p>
          <a:p>
            <a:pPr>
              <a:lnSpc>
                <a:spcPts val="2365"/>
              </a:lnSpc>
            </a:pPr>
            <a:r>
              <a:rPr lang="en-US" sz="1690">
                <a:solidFill>
                  <a:srgbClr val="000000"/>
                </a:solidFill>
                <a:latin typeface="Canva Sans"/>
              </a:rPr>
              <a:t>s.histplot(data["sentiment"],bins=30,kde=True)</a:t>
            </a:r>
            <a:endParaRPr lang="en-US" sz="1690">
              <a:solidFill>
                <a:srgbClr val="000000"/>
              </a:solidFill>
              <a:latin typeface="Canva Sans"/>
            </a:endParaRPr>
          </a:p>
          <a:p>
            <a:pPr>
              <a:lnSpc>
                <a:spcPts val="2365"/>
              </a:lnSpc>
            </a:pPr>
            <a:r>
              <a:rPr lang="en-US" sz="1690">
                <a:solidFill>
                  <a:srgbClr val="000000"/>
                </a:solidFill>
                <a:latin typeface="Canva Sans"/>
              </a:rPr>
              <a:t>m.title("Histogram")</a:t>
            </a:r>
            <a:endParaRPr lang="en-US" sz="1690">
              <a:solidFill>
                <a:srgbClr val="000000"/>
              </a:solidFill>
              <a:latin typeface="Canva Sans"/>
            </a:endParaRPr>
          </a:p>
          <a:p>
            <a:pPr>
              <a:lnSpc>
                <a:spcPts val="2365"/>
              </a:lnSpc>
            </a:pPr>
            <a:r>
              <a:rPr lang="en-US" sz="1690">
                <a:solidFill>
                  <a:srgbClr val="000000"/>
                </a:solidFill>
                <a:latin typeface="Canva Sans"/>
              </a:rPr>
              <a:t>m.xlabel("reviews")</a:t>
            </a:r>
            <a:endParaRPr lang="en-US" sz="1690">
              <a:solidFill>
                <a:srgbClr val="000000"/>
              </a:solidFill>
              <a:latin typeface="Canva Sans"/>
            </a:endParaRPr>
          </a:p>
          <a:p>
            <a:pPr>
              <a:lnSpc>
                <a:spcPts val="2365"/>
              </a:lnSpc>
            </a:pPr>
            <a:r>
              <a:rPr lang="en-US" sz="1690">
                <a:solidFill>
                  <a:srgbClr val="000000"/>
                </a:solidFill>
                <a:latin typeface="Canva Sans"/>
              </a:rPr>
              <a:t>m.ylabel("sentiment")</a:t>
            </a:r>
            <a:endParaRPr lang="en-US" sz="1690">
              <a:solidFill>
                <a:srgbClr val="000000"/>
              </a:solidFill>
              <a:latin typeface="Canva Sans"/>
            </a:endParaRPr>
          </a:p>
          <a:p>
            <a:pPr>
              <a:lnSpc>
                <a:spcPts val="2365"/>
              </a:lnSpc>
            </a:pPr>
            <a:r>
              <a:rPr lang="en-US" sz="1690">
                <a:solidFill>
                  <a:srgbClr val="000000"/>
                </a:solidFill>
                <a:latin typeface="Canva Sans"/>
              </a:rPr>
              <a:t>m.show()</a:t>
            </a:r>
            <a:endParaRPr lang="en-US" sz="1690">
              <a:solidFill>
                <a:srgbClr val="000000"/>
              </a:solidFill>
              <a:latin typeface="Canva Sans"/>
            </a:endParaRPr>
          </a:p>
          <a:p>
            <a:pPr>
              <a:lnSpc>
                <a:spcPts val="2365"/>
              </a:lnSpc>
            </a:pPr>
            <a:r>
              <a:rPr lang="en-US" sz="1690">
                <a:solidFill>
                  <a:srgbClr val="000000"/>
                </a:solidFill>
                <a:latin typeface="Canva Sans"/>
              </a:rPr>
              <a:t>data["sentiment"].value_counts().plot(kind='bar')</a:t>
            </a:r>
            <a:endParaRPr lang="en-US" sz="1690">
              <a:solidFill>
                <a:srgbClr val="000000"/>
              </a:solidFill>
              <a:latin typeface="Canva Sans"/>
            </a:endParaRPr>
          </a:p>
          <a:p>
            <a:pPr>
              <a:lnSpc>
                <a:spcPts val="2365"/>
              </a:lnSpc>
            </a:pPr>
            <a:r>
              <a:rPr lang="en-US" sz="1690">
                <a:solidFill>
                  <a:srgbClr val="000000"/>
                </a:solidFill>
                <a:latin typeface="Canva Sans"/>
              </a:rPr>
              <a:t>m.title("Bardiagram")</a:t>
            </a:r>
            <a:endParaRPr lang="en-US" sz="1690">
              <a:solidFill>
                <a:srgbClr val="000000"/>
              </a:solidFill>
              <a:latin typeface="Canva Sans"/>
            </a:endParaRPr>
          </a:p>
          <a:p>
            <a:pPr>
              <a:lnSpc>
                <a:spcPts val="2365"/>
              </a:lnSpc>
            </a:pPr>
            <a:r>
              <a:rPr lang="en-US" sz="1690">
                <a:solidFill>
                  <a:srgbClr val="000000"/>
                </a:solidFill>
                <a:latin typeface="Canva Sans"/>
              </a:rPr>
              <a:t>m.xlabel("Reviews")</a:t>
            </a:r>
            <a:endParaRPr lang="en-US" sz="1690">
              <a:solidFill>
                <a:srgbClr val="000000"/>
              </a:solidFill>
              <a:latin typeface="Canva Sans"/>
            </a:endParaRPr>
          </a:p>
          <a:p>
            <a:pPr>
              <a:lnSpc>
                <a:spcPts val="2365"/>
              </a:lnSpc>
            </a:pPr>
            <a:r>
              <a:rPr lang="en-US" sz="1690">
                <a:solidFill>
                  <a:srgbClr val="000000"/>
                </a:solidFill>
                <a:latin typeface="Canva Sans"/>
              </a:rPr>
              <a:t>m.ylabel("Sentiment")</a:t>
            </a:r>
            <a:endParaRPr lang="en-US" sz="1690">
              <a:solidFill>
                <a:srgbClr val="000000"/>
              </a:solidFill>
              <a:latin typeface="Canva Sans"/>
            </a:endParaRPr>
          </a:p>
          <a:p>
            <a:pPr>
              <a:lnSpc>
                <a:spcPts val="2365"/>
              </a:lnSpc>
            </a:pPr>
            <a:r>
              <a:rPr lang="en-US" sz="1690">
                <a:solidFill>
                  <a:srgbClr val="000000"/>
                </a:solidFill>
                <a:latin typeface="Canva Sans"/>
              </a:rPr>
              <a:t>m.show()</a:t>
            </a:r>
            <a:endParaRPr lang="en-US" sz="1690">
              <a:solidFill>
                <a:srgbClr val="000000"/>
              </a:solidFill>
              <a:latin typeface="Canva Sans"/>
            </a:endParaRPr>
          </a:p>
          <a:p>
            <a:pPr>
              <a:lnSpc>
                <a:spcPts val="2365"/>
              </a:lnSpc>
            </a:pPr>
            <a:r>
              <a:rPr lang="en-US" sz="1690">
                <a:solidFill>
                  <a:srgbClr val="000000"/>
                </a:solidFill>
                <a:latin typeface="Canva Sans"/>
              </a:rPr>
              <a:t>m.pie(data["sentiment"].value_counts(),</a:t>
            </a:r>
            <a:endParaRPr lang="en-US" sz="1690">
              <a:solidFill>
                <a:srgbClr val="000000"/>
              </a:solidFill>
              <a:latin typeface="Canva Sans"/>
            </a:endParaRPr>
          </a:p>
          <a:p>
            <a:pPr>
              <a:lnSpc>
                <a:spcPts val="2365"/>
              </a:lnSpc>
            </a:pPr>
            <a:r>
              <a:rPr lang="en-US" sz="1690">
                <a:solidFill>
                  <a:srgbClr val="000000"/>
                </a:solidFill>
                <a:latin typeface="Canva Sans"/>
              </a:rPr>
              <a:t>            labels=data["sentiment"].unique(),autopct="%.1f%%")</a:t>
            </a:r>
            <a:endParaRPr lang="en-US" sz="1690">
              <a:solidFill>
                <a:srgbClr val="000000"/>
              </a:solidFill>
              <a:latin typeface="Canva Sans"/>
            </a:endParaRPr>
          </a:p>
          <a:p>
            <a:pPr>
              <a:lnSpc>
                <a:spcPts val="2365"/>
              </a:lnSpc>
            </a:pPr>
            <a:r>
              <a:rPr lang="en-US" sz="1690">
                <a:solidFill>
                  <a:srgbClr val="000000"/>
                </a:solidFill>
                <a:latin typeface="Canva Sans"/>
              </a:rPr>
              <a:t>m.title("Piechart")</a:t>
            </a:r>
            <a:endParaRPr lang="en-US" sz="1690">
              <a:solidFill>
                <a:srgbClr val="000000"/>
              </a:solidFill>
              <a:latin typeface="Canva Sans"/>
            </a:endParaRPr>
          </a:p>
          <a:p>
            <a:pPr>
              <a:lnSpc>
                <a:spcPts val="2365"/>
              </a:lnSpc>
            </a:pPr>
            <a:r>
              <a:rPr lang="en-US" sz="1690">
                <a:solidFill>
                  <a:srgbClr val="000000"/>
                </a:solidFill>
                <a:latin typeface="Canva Sans"/>
              </a:rPr>
              <a:t>m.xlabel("Reviews")</a:t>
            </a:r>
            <a:endParaRPr lang="en-US" sz="1690">
              <a:solidFill>
                <a:srgbClr val="000000"/>
              </a:solidFill>
              <a:latin typeface="Canva Sans"/>
            </a:endParaRPr>
          </a:p>
          <a:p>
            <a:pPr>
              <a:lnSpc>
                <a:spcPts val="2365"/>
              </a:lnSpc>
            </a:pPr>
            <a:r>
              <a:rPr lang="en-US" sz="1690">
                <a:solidFill>
                  <a:srgbClr val="000000"/>
                </a:solidFill>
                <a:latin typeface="Canva Sans"/>
              </a:rPr>
              <a:t>m.ylabel("Sentiment")</a:t>
            </a:r>
            <a:endParaRPr lang="en-US" sz="1690">
              <a:solidFill>
                <a:srgbClr val="000000"/>
              </a:solidFill>
              <a:latin typeface="Canva Sans"/>
            </a:endParaRPr>
          </a:p>
          <a:p>
            <a:pPr>
              <a:lnSpc>
                <a:spcPts val="2365"/>
              </a:lnSpc>
            </a:pPr>
            <a:r>
              <a:rPr lang="en-US" sz="1690">
                <a:solidFill>
                  <a:srgbClr val="000000"/>
                </a:solidFill>
                <a:latin typeface="Canva Sans"/>
              </a:rPr>
              <a:t>m.show()</a:t>
            </a:r>
            <a:endParaRPr lang="en-US" sz="1690">
              <a:solidFill>
                <a:srgbClr val="000000"/>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2"/>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3"/>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4"/>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30"/>
              </a:lnSpc>
            </a:pPr>
            <a:r>
              <a:rPr lang="en-US" sz="5940">
                <a:solidFill>
                  <a:srgbClr val="1CADE4"/>
                </a:solidFill>
                <a:latin typeface="Arial Bold"/>
              </a:rPr>
              <a:t>Result</a:t>
            </a:r>
            <a:endParaRPr lang="en-US" sz="5940">
              <a:solidFill>
                <a:srgbClr val="1CADE4"/>
              </a:solidFill>
              <a:latin typeface="Arial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a:rPr>
              <a:t>Conclusion</a:t>
            </a:r>
            <a:endParaRPr lang="en-US" sz="5940">
              <a:solidFill>
                <a:srgbClr val="1CADE4"/>
              </a:solidFill>
              <a:latin typeface="Arial Bold"/>
            </a:endParaRP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5"/>
              </a:lnSpc>
            </a:pPr>
            <a:r>
              <a:rPr lang="en-US" sz="2365">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sz="2365">
              <a:solidFill>
                <a:srgbClr val="000000"/>
              </a:solidFill>
              <a:latin typeface="Canva Sans"/>
            </a:endParaRPr>
          </a:p>
          <a:p>
            <a:pPr algn="ctr">
              <a:lnSpc>
                <a:spcPts val="3315"/>
              </a:lnSpc>
            </a:pPr>
          </a:p>
          <a:p>
            <a:pPr algn="ctr">
              <a:lnSpc>
                <a:spcPts val="3315"/>
              </a:lnSpc>
            </a:pPr>
            <a:r>
              <a:rPr lang="en-US" sz="2365">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sz="2365">
              <a:solidFill>
                <a:srgbClr val="000000"/>
              </a:solidFill>
              <a:latin typeface="Canva Sans"/>
            </a:endParaRPr>
          </a:p>
          <a:p>
            <a:pPr algn="ctr">
              <a:lnSpc>
                <a:spcPts val="3315"/>
              </a:lnSpc>
            </a:pPr>
          </a:p>
          <a:p>
            <a:pPr algn="ctr">
              <a:lnSpc>
                <a:spcPts val="3315"/>
              </a:lnSpc>
            </a:pPr>
            <a:r>
              <a:rPr lang="en-US" sz="2365">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sz="2365">
              <a:solidFill>
                <a:srgbClr val="000000"/>
              </a:solidFill>
              <a:latin typeface="Canva Sans"/>
            </a:endParaRPr>
          </a:p>
          <a:p>
            <a:pPr algn="ctr">
              <a:lnSpc>
                <a:spcPts val="3315"/>
              </a:lnSpc>
            </a:pPr>
          </a:p>
          <a:p>
            <a:pPr algn="ctr">
              <a:lnSpc>
                <a:spcPts val="3315"/>
              </a:lnSpc>
            </a:pPr>
            <a:r>
              <a:rPr lang="en-US" sz="2365">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endParaRPr lang="en-US" sz="2365">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0"/>
              </a:lnSpc>
            </a:pPr>
            <a:r>
              <a:rPr lang="en-US" sz="4950">
                <a:solidFill>
                  <a:srgbClr val="1CADE4"/>
                </a:solidFill>
                <a:latin typeface="Arial Bold"/>
              </a:rPr>
              <a:t>Future scope</a:t>
            </a:r>
            <a:endParaRPr lang="en-US" sz="4950">
              <a:solidFill>
                <a:srgbClr val="1CADE4"/>
              </a:solidFill>
              <a:latin typeface="Arial Bold"/>
            </a:endParaRP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5">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endParaRPr lang="en-US" sz="1745">
              <a:solidFill>
                <a:srgbClr val="000000"/>
              </a:solidFill>
              <a:latin typeface="Canva Sans"/>
            </a:endParaRPr>
          </a:p>
          <a:p>
            <a:pPr algn="ctr">
              <a:lnSpc>
                <a:spcPts val="2440"/>
              </a:lnSpc>
            </a:pPr>
            <a:r>
              <a:rPr lang="en-US" sz="1745">
                <a:solidFill>
                  <a:srgbClr val="000000"/>
                </a:solidFill>
                <a:latin typeface="Canva Sans"/>
              </a:rPr>
              <a:t>2. Advanced Deep Learning Techniques: Experiment with advanced deep learning architectures such as transformers (e.g., BERT, GPT) for improved sentiment classification performance.</a:t>
            </a:r>
            <a:endParaRPr lang="en-US" sz="1745">
              <a:solidFill>
                <a:srgbClr val="000000"/>
              </a:solidFill>
              <a:latin typeface="Canva Sans"/>
            </a:endParaRPr>
          </a:p>
          <a:p>
            <a:pPr algn="ctr">
              <a:lnSpc>
                <a:spcPts val="2440"/>
              </a:lnSpc>
            </a:pPr>
            <a:r>
              <a:rPr lang="en-US" sz="1745">
                <a:solidFill>
                  <a:srgbClr val="000000"/>
                </a:solidFill>
                <a:latin typeface="Canva Sans"/>
              </a:rPr>
              <a:t>3. Ensemble Methods: Investigate ensemble learning techniques to combine the predictions of multiple models for further enhancement of sentiment prediction accuracy.</a:t>
            </a:r>
            <a:endParaRPr lang="en-US" sz="1745">
              <a:solidFill>
                <a:srgbClr val="000000"/>
              </a:solidFill>
              <a:latin typeface="Canva Sans"/>
            </a:endParaRPr>
          </a:p>
          <a:p>
            <a:pPr algn="ctr">
              <a:lnSpc>
                <a:spcPts val="2440"/>
              </a:lnSpc>
            </a:pPr>
            <a:r>
              <a:rPr lang="en-US" sz="1745">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endParaRPr lang="en-US" sz="1745">
              <a:solidFill>
                <a:srgbClr val="000000"/>
              </a:solidFill>
              <a:latin typeface="Canva Sans"/>
            </a:endParaRPr>
          </a:p>
          <a:p>
            <a:pPr algn="ctr">
              <a:lnSpc>
                <a:spcPts val="2440"/>
              </a:lnSpc>
            </a:pPr>
            <a:r>
              <a:rPr lang="en-US" sz="1745">
                <a:solidFill>
                  <a:srgbClr val="000000"/>
                </a:solidFill>
                <a:latin typeface="Canva Sans"/>
              </a:rPr>
              <a:t>5. Multimodal Sentiment Analysis: Incorporate additional modalities such as images or audio data along with text to perform multimodal sentiment analysis for a richer understanding of movie reviews.</a:t>
            </a:r>
            <a:endParaRPr lang="en-US" sz="1745">
              <a:solidFill>
                <a:srgbClr val="000000"/>
              </a:solidFill>
              <a:latin typeface="Canva Sans"/>
            </a:endParaRPr>
          </a:p>
          <a:p>
            <a:pPr algn="ctr">
              <a:lnSpc>
                <a:spcPts val="2440"/>
              </a:lnSpc>
            </a:pPr>
            <a:r>
              <a:rPr lang="en-US" sz="1745">
                <a:solidFill>
                  <a:srgbClr val="000000"/>
                </a:solidFill>
                <a:latin typeface="Canva Sans"/>
              </a:rPr>
              <a:t>6. Real-time Sentiment Analysis: Develop real-time sentiment analysis systems capable of processing streaming data and providing instant insights into audience sentiment trends.</a:t>
            </a:r>
            <a:endParaRPr lang="en-US" sz="1745">
              <a:solidFill>
                <a:srgbClr val="000000"/>
              </a:solidFill>
              <a:latin typeface="Canva Sans"/>
            </a:endParaRPr>
          </a:p>
          <a:p>
            <a:pPr algn="ctr">
              <a:lnSpc>
                <a:spcPts val="2440"/>
              </a:lnSpc>
            </a:pPr>
            <a:r>
              <a:rPr lang="en-US" sz="1745">
                <a:solidFill>
                  <a:srgbClr val="000000"/>
                </a:solidFill>
                <a:latin typeface="Canva Sans"/>
              </a:rPr>
              <a:t>7. Domain Adaptation: Explore techniques for domain adaptation to adapt the sentiment analysis model to specific genres or languages prevalent in the movie industry.</a:t>
            </a:r>
            <a:endParaRPr lang="en-US" sz="1745">
              <a:solidFill>
                <a:srgbClr val="000000"/>
              </a:solidFill>
              <a:latin typeface="Canva Sans"/>
            </a:endParaRPr>
          </a:p>
          <a:p>
            <a:pPr algn="ctr">
              <a:lnSpc>
                <a:spcPts val="2440"/>
              </a:lnSpc>
            </a:pPr>
            <a:r>
              <a:rPr lang="en-US" sz="1745">
                <a:solidFill>
                  <a:srgbClr val="000000"/>
                </a:solidFill>
                <a:latin typeface="Canva Sans"/>
              </a:rPr>
              <a:t>8. Interactive Visualization: Create interactive visualization tools to explore the sentiment distribution of movie reviews and analyze trends over time.</a:t>
            </a:r>
            <a:endParaRPr lang="en-US" sz="1745">
              <a:solidFill>
                <a:srgbClr val="000000"/>
              </a:solidFill>
              <a:latin typeface="Canva Sans"/>
            </a:endParaRPr>
          </a:p>
          <a:p>
            <a:pPr algn="ctr">
              <a:lnSpc>
                <a:spcPts val="2440"/>
              </a:lnSpc>
            </a:pPr>
            <a:r>
              <a:rPr lang="en-US" sz="1745">
                <a:solidFill>
                  <a:srgbClr val="000000"/>
                </a:solidFill>
                <a:latin typeface="Canva Sans"/>
              </a:rPr>
              <a:t>9. Feedback Integration: Implement mechanisms to incorporate user feedback into the sentiment analysis model, continuously improving its accuracy and relevance.</a:t>
            </a:r>
            <a:endParaRPr lang="en-US" sz="1745">
              <a:solidFill>
                <a:srgbClr val="000000"/>
              </a:solidFill>
              <a:latin typeface="Canva Sans"/>
            </a:endParaRPr>
          </a:p>
          <a:p>
            <a:pPr algn="ctr">
              <a:lnSpc>
                <a:spcPts val="2440"/>
              </a:lnSpc>
            </a:pPr>
            <a:r>
              <a:rPr lang="en-US" sz="1745">
                <a:solidFill>
                  <a:srgbClr val="000000"/>
                </a:solidFill>
                <a:latin typeface="Canva Sans"/>
              </a:rPr>
              <a:t>10. Application in Recommendation Systems:Integrate sentiment analysis into movie recommendation systems to personalize recommendations based on user preferences and sentiment analysis of reviews.</a:t>
            </a:r>
            <a:endParaRPr lang="en-US" sz="1745">
              <a:solidFill>
                <a:srgbClr val="000000"/>
              </a:solidFill>
              <a:latin typeface="Canva Sans"/>
            </a:endParaRPr>
          </a:p>
          <a:p>
            <a:pPr algn="ctr">
              <a:lnSpc>
                <a:spcPts val="2440"/>
              </a:lnSpc>
            </a:pPr>
            <a:r>
              <a:rPr lang="en-US" sz="1745">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endParaRPr lang="en-US" sz="1745">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8691</Words>
  <Application>WPS Presentation</Application>
  <PresentationFormat/>
  <Paragraphs>146</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Calibri</vt:lpstr>
      <vt:lpstr>Arial Bold</vt:lpstr>
      <vt:lpstr>Canva Sans</vt:lpstr>
      <vt:lpstr>Microsoft YaHei</vt:lpstr>
      <vt:lpstr>Arial Unicode MS</vt:lpstr>
      <vt:lpstr>Segoe Print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1286.apl</cp:lastModifiedBy>
  <cp:revision>2</cp:revision>
  <dcterms:created xsi:type="dcterms:W3CDTF">2024-04-30T14:29:48Z</dcterms:created>
  <dcterms:modified xsi:type="dcterms:W3CDTF">2024-04-30T14:30:07Z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