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1305" r:id="rId5"/>
    <p:sldId id="352" r:id="rId6"/>
    <p:sldId id="1307" r:id="rId7"/>
    <p:sldId id="1306" r:id="rId8"/>
    <p:sldId id="1308" r:id="rId9"/>
    <p:sldId id="1300" r:id="rId10"/>
    <p:sldId id="1309" r:id="rId11"/>
    <p:sldId id="1284" r:id="rId12"/>
    <p:sldId id="1285" r:id="rId13"/>
    <p:sldId id="1303" r:id="rId14"/>
    <p:sldId id="1310" r:id="rId15"/>
    <p:sldId id="1311" r:id="rId16"/>
    <p:sldId id="1312" r:id="rId17"/>
    <p:sldId id="1304" r:id="rId18"/>
    <p:sldId id="1286" r:id="rId19"/>
    <p:sldId id="1313" r:id="rId20"/>
    <p:sldId id="1314" r:id="rId21"/>
    <p:sldId id="1287" r:id="rId22"/>
    <p:sldId id="1292" r:id="rId23"/>
    <p:sldId id="1293" r:id="rId24"/>
    <p:sldId id="1294" r:id="rId25"/>
    <p:sldId id="1295" r:id="rId26"/>
    <p:sldId id="1297" r:id="rId27"/>
    <p:sldId id="1288" r:id="rId28"/>
    <p:sldId id="1249" r:id="rId29"/>
  </p:sldIdLst>
  <p:sldSz cx="9144000" cy="5143500" type="screen16x9"/>
  <p:notesSz cx="6858000" cy="9144000"/>
  <p:custShowLst>
    <p:custShow name="Custom Show 1" id="0">
      <p:sldLst>
        <p:sld r:id="rId6"/>
        <p:sld r:id="rId10"/>
        <p:sld r:id="rId12"/>
        <p:sld r:id="rId19"/>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notesMaster" Target="notesMasters/notesMaster1.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78272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403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324363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2.jp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108152" y="-62855"/>
            <a:ext cx="9215120" cy="5269210"/>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050153" y="331672"/>
            <a:ext cx="6898511" cy="3412314"/>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444086" y="2984189"/>
            <a:ext cx="6047412" cy="615149"/>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33147" y="602191"/>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Spam email Detection</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id="{243F787A-C1B9-4A5B-C50F-502754DD3886}"/>
              </a:ext>
            </a:extLst>
          </p:cNvPr>
          <p:cNvSpPr txBox="1"/>
          <p:nvPr/>
        </p:nvSpPr>
        <p:spPr>
          <a:xfrm>
            <a:off x="1262270" y="4229811"/>
            <a:ext cx="2102278" cy="651460"/>
          </a:xfrm>
          <a:prstGeom prst="rect">
            <a:avLst/>
          </a:prstGeom>
          <a:noFill/>
        </p:spPr>
        <p:txBody>
          <a:bodyPr wrap="square">
            <a:spAutoFit/>
          </a:bodyPr>
          <a:lstStyle/>
          <a:p>
            <a:pPr marR="0" lvl="0" rtl="0">
              <a:lnSpc>
                <a:spcPct val="100000"/>
              </a:lnSpc>
              <a:spcBef>
                <a:spcPts val="0"/>
              </a:spcBef>
              <a:spcAft>
                <a:spcPts val="200"/>
              </a:spcAft>
            </a:pPr>
            <a:r>
              <a:rPr lang="en-US" sz="1100" dirty="0" err="1">
                <a:solidFill>
                  <a:schemeClr val="bg1"/>
                </a:solidFill>
              </a:rPr>
              <a:t>Name:KRITHIK RAJ R</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Id:aut5135LEEE002</a:t>
            </a:r>
          </a:p>
          <a:p>
            <a:pPr marR="0" lvl="0" rtl="0">
              <a:lnSpc>
                <a:spcPct val="100000"/>
              </a:lnSpc>
              <a:spcBef>
                <a:spcPts val="0"/>
              </a:spcBef>
              <a:spcAft>
                <a:spcPts val="200"/>
              </a:spcAft>
            </a:pPr>
            <a:r>
              <a:rPr lang="en-US" sz="1100" dirty="0">
                <a:solidFill>
                  <a:schemeClr val="bg1"/>
                </a:solidFill>
              </a:rPr>
              <a:t>College </a:t>
            </a:r>
            <a:r>
              <a:rPr lang="en-US" sz="1100" dirty="0" err="1">
                <a:solidFill>
                  <a:schemeClr val="bg1"/>
                </a:solidFill>
              </a:rPr>
              <a:t>Name:AMCET</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1845039" y="1590149"/>
            <a:ext cx="2114795" cy="1536957"/>
          </a:xfrm>
          <a:prstGeom prst="rect">
            <a:avLst/>
          </a:prstGeom>
        </p:spPr>
      </p:pic>
    </p:spTree>
    <p:extLst>
      <p:ext uri="{BB962C8B-B14F-4D97-AF65-F5344CB8AC3E}">
        <p14:creationId xmlns:p14="http://schemas.microsoft.com/office/powerpoint/2010/main" val="34823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59820" y="1302047"/>
            <a:ext cx="4623147" cy="2893100"/>
          </a:xfrm>
          <a:prstGeom prst="rect">
            <a:avLst/>
          </a:prstGeom>
          <a:noFill/>
        </p:spPr>
        <p:txBody>
          <a:bodyPr wrap="square" rtlCol="0">
            <a:spAutoFit/>
          </a:bodyPr>
          <a:lstStyle/>
          <a:p>
            <a:pPr marL="285750" lvl="1" indent="-285750">
              <a:buFont typeface="Arial" panose="020B0604020202020204" pitchFamily="34" charset="0"/>
              <a:buChar char="•"/>
            </a:pPr>
            <a:r>
              <a:rPr lang="en-GB" dirty="0"/>
              <a:t>Protecting users from phishing attempts, malware distribution, and other malicious activities.</a:t>
            </a:r>
          </a:p>
          <a:p>
            <a:pPr marL="285750" lvl="1" indent="-285750">
              <a:buFont typeface="Arial" panose="020B0604020202020204" pitchFamily="34" charset="0"/>
              <a:buChar char="•"/>
            </a:pPr>
            <a:r>
              <a:rPr lang="en-GB" dirty="0"/>
              <a:t>Providing users with customizable spam filtering options to suit their preferences.</a:t>
            </a:r>
          </a:p>
          <a:p>
            <a:pPr marL="285750" lvl="1" indent="-285750">
              <a:buFont typeface="Arial" panose="020B0604020202020204" pitchFamily="34" charset="0"/>
              <a:buChar char="•"/>
            </a:pPr>
            <a:r>
              <a:rPr lang="en-GB" dirty="0"/>
              <a:t>Complying with relevant regulations and privacy standards governing email communication and spam prevention.</a:t>
            </a:r>
          </a:p>
          <a:p>
            <a:pPr marL="285750" lvl="1" indent="-285750">
              <a:buFont typeface="Arial" panose="020B0604020202020204" pitchFamily="34" charset="0"/>
              <a:buChar char="•"/>
            </a:pPr>
            <a:r>
              <a:rPr lang="en-GB" dirty="0"/>
              <a:t>Continuously improving spam detection methods to stay ahead of emerging threats and ensure robust email security.</a:t>
            </a:r>
          </a:p>
          <a:p>
            <a:pPr lvl="1"/>
            <a:endParaRPr lang="en-GB" dirty="0"/>
          </a:p>
          <a:p>
            <a:pPr lvl="1"/>
            <a:endParaRPr lang="en-GB" dirty="0"/>
          </a:p>
          <a:p>
            <a:pPr lvl="1"/>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168" y="1451905"/>
            <a:ext cx="3635376" cy="1882217"/>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solidFill>
                  <a:srgbClr val="213163"/>
                </a:solidFill>
              </a:rPr>
              <a:t>Proposed Solution</a:t>
            </a:r>
            <a:br>
              <a:rPr lang="en-US" sz="1600" b="1" dirty="0">
                <a:solidFill>
                  <a:srgbClr val="213163"/>
                </a:solidFill>
              </a:rPr>
            </a:br>
            <a:endParaRPr lang="en-GB" sz="1600" dirty="0"/>
          </a:p>
        </p:txBody>
      </p:sp>
      <p:sp>
        <p:nvSpPr>
          <p:cNvPr id="3" name="Text Placeholder 2"/>
          <p:cNvSpPr>
            <a:spLocks noGrp="1"/>
          </p:cNvSpPr>
          <p:nvPr>
            <p:ph type="body" idx="1"/>
          </p:nvPr>
        </p:nvSpPr>
        <p:spPr>
          <a:xfrm>
            <a:off x="311700" y="1078787"/>
            <a:ext cx="5205522" cy="3246634"/>
          </a:xfrm>
        </p:spPr>
        <p:txBody>
          <a:bodyPr/>
          <a:lstStyle/>
          <a:p>
            <a:r>
              <a:rPr lang="en-GB" sz="1400" dirty="0"/>
              <a:t>This involves </a:t>
            </a:r>
            <a:r>
              <a:rPr lang="en-GB" sz="1400" dirty="0" err="1"/>
              <a:t>analyzing</a:t>
            </a:r>
            <a:r>
              <a:rPr lang="en-GB" sz="1400" dirty="0"/>
              <a:t> the content of the email, including the subject line, body text, and attachments, to identify patterns or keywords commonly associated with spam emails.</a:t>
            </a:r>
          </a:p>
          <a:p>
            <a:r>
              <a:rPr lang="en-GB" sz="1400" dirty="0"/>
              <a:t>This technique checks the reputation of the sender's email address or domain against blacklists or whitelists maintained by anti-spam organizations or services.</a:t>
            </a:r>
          </a:p>
          <a:p>
            <a:r>
              <a:rPr lang="en-GB" sz="1400" dirty="0"/>
              <a:t>This is a statistical method that uses machine learning algorithms to classify emails as spam or legitimate based on the occurrence of certain words or patterns in the content.</a:t>
            </a:r>
          </a:p>
          <a:p>
            <a:r>
              <a:rPr lang="en-GB" sz="1400" dirty="0"/>
              <a:t>This approach uses predefined rules and heuristics to identify characteristics commonly found in spam emails, such as excessive use of capitalization, excessive punctuation, or suspicious URLs.</a:t>
            </a:r>
          </a:p>
          <a:p>
            <a:endParaRPr lang="en-GB" dirty="0"/>
          </a:p>
        </p:txBody>
      </p:sp>
      <p:pic>
        <p:nvPicPr>
          <p:cNvPr id="4" name="Picture 3"/>
          <p:cNvPicPr>
            <a:picLocks noChangeAspect="1"/>
          </p:cNvPicPr>
          <p:nvPr/>
        </p:nvPicPr>
        <p:blipFill>
          <a:blip r:embed="rId2"/>
          <a:stretch>
            <a:fillRect/>
          </a:stretch>
        </p:blipFill>
        <p:spPr>
          <a:xfrm>
            <a:off x="5598542" y="1464905"/>
            <a:ext cx="3473053" cy="2781814"/>
          </a:xfrm>
          <a:prstGeom prst="rect">
            <a:avLst/>
          </a:prstGeom>
        </p:spPr>
      </p:pic>
    </p:spTree>
    <p:extLst>
      <p:ext uri="{BB962C8B-B14F-4D97-AF65-F5344CB8AC3E}">
        <p14:creationId xmlns:p14="http://schemas.microsoft.com/office/powerpoint/2010/main" val="18328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21933"/>
            <a:ext cx="5513747" cy="3747067"/>
          </a:xfrm>
        </p:spPr>
        <p:txBody>
          <a:bodyPr/>
          <a:lstStyle/>
          <a:p>
            <a:r>
              <a:rPr lang="en-GB" sz="1400" dirty="0"/>
              <a:t>This method leverages user feedback and reports from a community of users to identify and block spam emails more effectively.</a:t>
            </a:r>
          </a:p>
          <a:p>
            <a:r>
              <a:rPr lang="en-GB" sz="1400" dirty="0"/>
              <a:t>These include methods like Sender Policy Framework (SPF), </a:t>
            </a:r>
            <a:r>
              <a:rPr lang="en-GB" sz="1400" dirty="0" err="1"/>
              <a:t>DomainKeys</a:t>
            </a:r>
            <a:r>
              <a:rPr lang="en-GB" sz="1400" dirty="0"/>
              <a:t> Identified Mail (DKIM), and Domain-based Message Authentication, Reporting, and Conformance (DMARC) to verify the legitimacy of the sender's email server and prevent spoofing.</a:t>
            </a:r>
          </a:p>
          <a:p>
            <a:r>
              <a:rPr lang="en-GB" sz="1400" dirty="0"/>
              <a:t>This technique scans images and attachments for known spam patterns or potentially malicious content.</a:t>
            </a:r>
          </a:p>
          <a:p>
            <a:r>
              <a:rPr lang="en-GB" sz="1400" dirty="0"/>
              <a:t>Many modern spam filters employ machine learning algorithms that can adapt and improve their spam detection capabilities over time based on user feedback and new spam patterns.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472" y="821933"/>
            <a:ext cx="1181528" cy="1181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493" y="2114976"/>
            <a:ext cx="1160979" cy="1160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052" y="3275955"/>
            <a:ext cx="1222463" cy="1222463"/>
          </a:xfrm>
          <a:prstGeom prst="rect">
            <a:avLst/>
          </a:prstGeom>
        </p:spPr>
      </p:pic>
    </p:spTree>
    <p:extLst>
      <p:ext uri="{BB962C8B-B14F-4D97-AF65-F5344CB8AC3E}">
        <p14:creationId xmlns:p14="http://schemas.microsoft.com/office/powerpoint/2010/main" val="112298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a:solidFill>
                  <a:srgbClr val="213163"/>
                </a:solidFill>
              </a:rPr>
              <a:t>System Deployment Approach</a:t>
            </a:r>
            <a:br>
              <a:rPr lang="en-US" sz="1400" b="1" dirty="0">
                <a:solidFill>
                  <a:srgbClr val="213163"/>
                </a:solidFill>
              </a:rPr>
            </a:br>
            <a:endParaRPr lang="en-GB"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87" y="1203910"/>
            <a:ext cx="7623425" cy="3383990"/>
          </a:xfrm>
          <a:prstGeom prst="rect">
            <a:avLst/>
          </a:prstGeom>
        </p:spPr>
      </p:pic>
    </p:spTree>
    <p:extLst>
      <p:ext uri="{BB962C8B-B14F-4D97-AF65-F5344CB8AC3E}">
        <p14:creationId xmlns:p14="http://schemas.microsoft.com/office/powerpoint/2010/main" val="309915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38653" y="715633"/>
            <a:ext cx="3107982" cy="523220"/>
          </a:xfrm>
          <a:prstGeom prst="rect">
            <a:avLst/>
          </a:prstGeom>
          <a:noFill/>
        </p:spPr>
        <p:txBody>
          <a:bodyPr wrap="square" rtlCol="0">
            <a:spAutoFit/>
          </a:bodyPr>
          <a:lstStyle/>
          <a:p>
            <a:r>
              <a:rPr lang="en-US" b="1" dirty="0">
                <a:solidFill>
                  <a:srgbClr val="213163"/>
                </a:solidFill>
              </a:rPr>
              <a:t>Model Development &amp; Algorithm</a:t>
            </a:r>
          </a:p>
          <a:p>
            <a:endParaRPr lang="en-GB" dirty="0"/>
          </a:p>
        </p:txBody>
      </p:sp>
      <p:sp>
        <p:nvSpPr>
          <p:cNvPr id="7" name="TextBox 6"/>
          <p:cNvSpPr txBox="1"/>
          <p:nvPr/>
        </p:nvSpPr>
        <p:spPr>
          <a:xfrm>
            <a:off x="138652" y="1276052"/>
            <a:ext cx="1982913" cy="307777"/>
          </a:xfrm>
          <a:prstGeom prst="rect">
            <a:avLst/>
          </a:prstGeom>
          <a:noFill/>
        </p:spPr>
        <p:txBody>
          <a:bodyPr wrap="square" rtlCol="0">
            <a:spAutoFit/>
          </a:bodyPr>
          <a:lstStyle/>
          <a:p>
            <a:r>
              <a:rPr lang="en-GB" b="1" dirty="0"/>
              <a:t>Data set description:</a:t>
            </a:r>
          </a:p>
        </p:txBody>
      </p:sp>
      <p:sp>
        <p:nvSpPr>
          <p:cNvPr id="8" name="Rectangle: Rounded Corners 4">
            <a:extLst>
              <a:ext uri="{FF2B5EF4-FFF2-40B4-BE49-F238E27FC236}">
                <a16:creationId xmlns:a16="http://schemas.microsoft.com/office/drawing/2014/main" id="{EF4B868C-2AF9-F585-77E9-29274260F9AA}"/>
              </a:ext>
            </a:extLst>
          </p:cNvPr>
          <p:cNvSpPr/>
          <p:nvPr/>
        </p:nvSpPr>
        <p:spPr>
          <a:xfrm>
            <a:off x="2121565" y="1746847"/>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The dataset contains </a:t>
            </a:r>
            <a:r>
              <a:rPr lang="en-US" spc="1" dirty="0">
                <a:solidFill>
                  <a:schemeClr val="tx1"/>
                </a:solidFill>
                <a:latin typeface="IBM Plex Sans"/>
              </a:rPr>
              <a:t>multiple emails in csv format</a:t>
            </a:r>
            <a:r>
              <a:rPr lang="en-US" sz="1400" spc="1" dirty="0">
                <a:solidFill>
                  <a:schemeClr val="tx1"/>
                </a:solidFill>
                <a:latin typeface="IBM Plex Sans"/>
              </a:rPr>
              <a:t>.</a:t>
            </a:r>
          </a:p>
        </p:txBody>
      </p:sp>
      <p:sp>
        <p:nvSpPr>
          <p:cNvPr id="9" name="Rectangle: Rounded Corners 4">
            <a:extLst>
              <a:ext uri="{FF2B5EF4-FFF2-40B4-BE49-F238E27FC236}">
                <a16:creationId xmlns:a16="http://schemas.microsoft.com/office/drawing/2014/main" id="{EF4B868C-2AF9-F585-77E9-29274260F9AA}"/>
              </a:ext>
            </a:extLst>
          </p:cNvPr>
          <p:cNvSpPr/>
          <p:nvPr/>
        </p:nvSpPr>
        <p:spPr>
          <a:xfrm>
            <a:off x="2121565" y="2272939"/>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Size of the dataset is 5500.</a:t>
            </a:r>
          </a:p>
        </p:txBody>
      </p:sp>
      <p:sp>
        <p:nvSpPr>
          <p:cNvPr id="10" name="Rectangle: Rounded Corners 4">
            <a:extLst>
              <a:ext uri="{FF2B5EF4-FFF2-40B4-BE49-F238E27FC236}">
                <a16:creationId xmlns:a16="http://schemas.microsoft.com/office/drawing/2014/main" id="{EF4B868C-2AF9-F585-77E9-29274260F9AA}"/>
              </a:ext>
            </a:extLst>
          </p:cNvPr>
          <p:cNvSpPr/>
          <p:nvPr/>
        </p:nvSpPr>
        <p:spPr>
          <a:xfrm>
            <a:off x="2121564" y="2799031"/>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Categorized into Two classes</a:t>
            </a:r>
            <a:r>
              <a:rPr lang="en-US" sz="1400" spc="1" dirty="0">
                <a:solidFill>
                  <a:schemeClr val="tx1"/>
                </a:solidFill>
                <a:latin typeface="IBM Plex Sans"/>
              </a:rPr>
              <a:t>.</a:t>
            </a:r>
          </a:p>
        </p:txBody>
      </p:sp>
      <p:sp>
        <p:nvSpPr>
          <p:cNvPr id="12" name="Rectangle: Rounded Corners 7">
            <a:extLst>
              <a:ext uri="{FF2B5EF4-FFF2-40B4-BE49-F238E27FC236}">
                <a16:creationId xmlns:a16="http://schemas.microsoft.com/office/drawing/2014/main" id="{002877CA-7E27-37C5-52C6-7F2963454E3E}"/>
              </a:ext>
            </a:extLst>
          </p:cNvPr>
          <p:cNvSpPr/>
          <p:nvPr/>
        </p:nvSpPr>
        <p:spPr>
          <a:xfrm>
            <a:off x="2121564" y="3341132"/>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Ham, Spam</a:t>
            </a:r>
            <a:endParaRPr lang="en-US" sz="1400" spc="1" dirty="0">
              <a:solidFill>
                <a:schemeClr val="tx1"/>
              </a:solidFill>
              <a:latin typeface="IBM Plex Sans"/>
            </a:endParaRPr>
          </a:p>
        </p:txBody>
      </p:sp>
      <p:sp>
        <p:nvSpPr>
          <p:cNvPr id="13" name="Rectangle: Rounded Corners 7">
            <a:extLst>
              <a:ext uri="{FF2B5EF4-FFF2-40B4-BE49-F238E27FC236}">
                <a16:creationId xmlns:a16="http://schemas.microsoft.com/office/drawing/2014/main" id="{002877CA-7E27-37C5-52C6-7F2963454E3E}"/>
              </a:ext>
            </a:extLst>
          </p:cNvPr>
          <p:cNvSpPr/>
          <p:nvPr/>
        </p:nvSpPr>
        <p:spPr>
          <a:xfrm>
            <a:off x="2121563" y="3883233"/>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Each classes contains more than 2500 mails</a:t>
            </a:r>
            <a:endParaRPr lang="en-US" sz="1400" spc="1" dirty="0">
              <a:solidFill>
                <a:schemeClr val="tx1"/>
              </a:solidFill>
              <a:latin typeface="IBM Plex Sans"/>
            </a:endParaRPr>
          </a:p>
        </p:txBody>
      </p:sp>
    </p:spTree>
    <p:extLst>
      <p:ext uri="{BB962C8B-B14F-4D97-AF65-F5344CB8AC3E}">
        <p14:creationId xmlns:p14="http://schemas.microsoft.com/office/powerpoint/2010/main" val="383264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236306" y="791110"/>
            <a:ext cx="3092521" cy="307777"/>
          </a:xfrm>
          <a:prstGeom prst="rect">
            <a:avLst/>
          </a:prstGeom>
          <a:noFill/>
        </p:spPr>
        <p:txBody>
          <a:bodyPr wrap="square" rtlCol="0">
            <a:spAutoFit/>
          </a:bodyPr>
          <a:lstStyle/>
          <a:p>
            <a:r>
              <a:rPr lang="en-US" b="1" dirty="0">
                <a:solidFill>
                  <a:srgbClr val="213163"/>
                </a:solidFill>
              </a:rPr>
              <a:t>Model Development &amp; Algorithm</a:t>
            </a:r>
          </a:p>
        </p:txBody>
      </p:sp>
      <p:sp>
        <p:nvSpPr>
          <p:cNvPr id="4" name="TextBox 3"/>
          <p:cNvSpPr txBox="1"/>
          <p:nvPr/>
        </p:nvSpPr>
        <p:spPr>
          <a:xfrm>
            <a:off x="400692" y="1284270"/>
            <a:ext cx="8270697" cy="3231654"/>
          </a:xfrm>
          <a:prstGeom prst="rect">
            <a:avLst/>
          </a:prstGeom>
          <a:noFill/>
        </p:spPr>
        <p:txBody>
          <a:bodyPr wrap="square" rtlCol="0">
            <a:spAutoFit/>
          </a:bodyPr>
          <a:lstStyle/>
          <a:p>
            <a:pPr marL="285750" indent="-285750">
              <a:buFont typeface="Arial" panose="020B0604020202020204" pitchFamily="34" charset="0"/>
              <a:buChar char="•"/>
            </a:pPr>
            <a:r>
              <a:rPr lang="en-GB" b="1" dirty="0"/>
              <a:t>Email Receiving</a:t>
            </a:r>
            <a:r>
              <a:rPr lang="en-GB" dirty="0"/>
              <a:t>: The email server or client receives incoming emails from various sources.</a:t>
            </a:r>
          </a:p>
          <a:p>
            <a:endParaRPr lang="en-GB" dirty="0"/>
          </a:p>
          <a:p>
            <a:pPr marL="285750" indent="-285750">
              <a:buFont typeface="Arial" panose="020B0604020202020204" pitchFamily="34" charset="0"/>
              <a:buChar char="•"/>
            </a:pPr>
            <a:r>
              <a:rPr lang="en-GB" b="1" dirty="0"/>
              <a:t>Pre-processing</a:t>
            </a:r>
            <a:r>
              <a:rPr lang="en-GB" dirty="0"/>
              <a:t>: The email content is prepared for analysis by performing tasks such as:</a:t>
            </a:r>
          </a:p>
          <a:p>
            <a:pPr marL="342900" lvl="3" indent="-342900">
              <a:buFont typeface="Wingdings" panose="05000000000000000000" pitchFamily="2" charset="2"/>
              <a:buChar char="q"/>
            </a:pPr>
            <a:r>
              <a:rPr lang="en-GB" sz="1200" dirty="0"/>
              <a:t>Decoding and parsing the email headers, body, and attachments</a:t>
            </a:r>
          </a:p>
          <a:p>
            <a:pPr marL="342900" lvl="3" indent="-342900">
              <a:buFont typeface="Wingdings" panose="05000000000000000000" pitchFamily="2" charset="2"/>
              <a:buChar char="q"/>
            </a:pPr>
            <a:r>
              <a:rPr lang="en-GB" sz="1200" dirty="0"/>
              <a:t>Removing HTML tags, scripts, and other </a:t>
            </a:r>
            <a:r>
              <a:rPr lang="en-GB" sz="1200" dirty="0" err="1"/>
              <a:t>markup</a:t>
            </a:r>
            <a:r>
              <a:rPr lang="en-GB" sz="1200" dirty="0"/>
              <a:t> elements</a:t>
            </a:r>
          </a:p>
          <a:p>
            <a:pPr marL="342900" lvl="3" indent="-342900">
              <a:buFont typeface="Wingdings" panose="05000000000000000000" pitchFamily="2" charset="2"/>
              <a:buChar char="q"/>
            </a:pPr>
            <a:r>
              <a:rPr lang="en-GB" sz="1200" dirty="0"/>
              <a:t>Converting the email body to plain text</a:t>
            </a:r>
          </a:p>
          <a:p>
            <a:pPr marL="342900" lvl="3" indent="-342900">
              <a:buFont typeface="Wingdings" panose="05000000000000000000" pitchFamily="2" charset="2"/>
              <a:buChar char="q"/>
            </a:pPr>
            <a:r>
              <a:rPr lang="en-GB" sz="1200" dirty="0"/>
              <a:t>Normalizing text (e.g., converting to lowercase, removing punctuation)</a:t>
            </a:r>
          </a:p>
          <a:p>
            <a:pPr lvl="3"/>
            <a:endParaRPr lang="en-GB" dirty="0"/>
          </a:p>
          <a:p>
            <a:pPr marL="285750" indent="-285750">
              <a:buFont typeface="Arial" panose="020B0604020202020204" pitchFamily="34" charset="0"/>
              <a:buChar char="•"/>
            </a:pPr>
            <a:r>
              <a:rPr lang="en-GB" b="1" dirty="0"/>
              <a:t>Feature Extraction</a:t>
            </a:r>
            <a:r>
              <a:rPr lang="en-GB" dirty="0"/>
              <a:t>: Relevant features are extracted from the email content, including:</a:t>
            </a:r>
          </a:p>
          <a:p>
            <a:pPr marL="285750" indent="-285750">
              <a:buFont typeface="Wingdings" panose="05000000000000000000" pitchFamily="2" charset="2"/>
              <a:buChar char="q"/>
            </a:pPr>
            <a:r>
              <a:rPr lang="en-GB" sz="1200" dirty="0"/>
              <a:t>Word and phrase frequencies</a:t>
            </a:r>
          </a:p>
          <a:p>
            <a:pPr marL="285750" indent="-285750">
              <a:buFont typeface="Wingdings" panose="05000000000000000000" pitchFamily="2" charset="2"/>
              <a:buChar char="q"/>
            </a:pPr>
            <a:r>
              <a:rPr lang="en-GB" sz="1200" dirty="0"/>
              <a:t>Presence of specific keywords or patterns </a:t>
            </a:r>
          </a:p>
          <a:p>
            <a:pPr marL="285750" indent="-285750">
              <a:buFont typeface="Wingdings" panose="05000000000000000000" pitchFamily="2" charset="2"/>
              <a:buChar char="q"/>
            </a:pPr>
            <a:r>
              <a:rPr lang="en-GB" sz="1200" dirty="0"/>
              <a:t>Sender information </a:t>
            </a:r>
          </a:p>
          <a:p>
            <a:pPr marL="285750" indent="-285750">
              <a:buFont typeface="Wingdings" panose="05000000000000000000" pitchFamily="2" charset="2"/>
              <a:buChar char="q"/>
            </a:pPr>
            <a:r>
              <a:rPr lang="en-GB" sz="1200" dirty="0"/>
              <a:t>Email headers </a:t>
            </a:r>
          </a:p>
          <a:p>
            <a:pPr marL="285750" indent="-285750">
              <a:buFont typeface="Wingdings" panose="05000000000000000000" pitchFamily="2" charset="2"/>
              <a:buChar char="q"/>
            </a:pPr>
            <a:r>
              <a:rPr lang="en-GB" sz="1200" dirty="0"/>
              <a:t>URLs and link properties</a:t>
            </a:r>
          </a:p>
          <a:p>
            <a:pPr marL="285750" indent="-285750">
              <a:buFont typeface="Wingdings" panose="05000000000000000000" pitchFamily="2" charset="2"/>
              <a:buChar char="q"/>
            </a:pPr>
            <a:r>
              <a:rPr lang="en-GB" sz="1200" dirty="0"/>
              <a:t>Image and attachment properties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108324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34948"/>
            <a:ext cx="8164480" cy="3634052"/>
          </a:xfrm>
        </p:spPr>
        <p:txBody>
          <a:bodyPr/>
          <a:lstStyle/>
          <a:p>
            <a:r>
              <a:rPr lang="en-GB" sz="1400" b="1" dirty="0"/>
              <a:t>Feature Selection</a:t>
            </a:r>
            <a:r>
              <a:rPr lang="en-GB" sz="1400" dirty="0"/>
              <a:t>: Irrelevant or redundant features may be removed to improve model performance and reduce computational complexity.</a:t>
            </a:r>
          </a:p>
          <a:p>
            <a:pPr marL="152396" indent="0">
              <a:buNone/>
            </a:pPr>
            <a:endParaRPr lang="en-GB" sz="1400" dirty="0"/>
          </a:p>
          <a:p>
            <a:r>
              <a:rPr lang="en-GB" sz="1400" b="1" dirty="0"/>
              <a:t>Model Application</a:t>
            </a:r>
            <a:r>
              <a:rPr lang="en-GB" sz="1400" dirty="0"/>
              <a:t>: The pre-processed email and extracted features are passed through the trained spam detection model(s), which can be based on techniques such as:</a:t>
            </a:r>
          </a:p>
          <a:p>
            <a:pPr>
              <a:buFont typeface="Wingdings" panose="05000000000000000000" pitchFamily="2" charset="2"/>
              <a:buChar char="q"/>
            </a:pPr>
            <a:r>
              <a:rPr lang="en-GB" dirty="0"/>
              <a:t>Naïve Bayes classifiers</a:t>
            </a:r>
          </a:p>
          <a:p>
            <a:pPr>
              <a:buFont typeface="Wingdings" panose="05000000000000000000" pitchFamily="2" charset="2"/>
              <a:buChar char="q"/>
            </a:pPr>
            <a:r>
              <a:rPr lang="en-GB" dirty="0"/>
              <a:t>Support Vector Machines (SVMs)</a:t>
            </a:r>
          </a:p>
          <a:p>
            <a:pPr>
              <a:buFont typeface="Wingdings" panose="05000000000000000000" pitchFamily="2" charset="2"/>
              <a:buChar char="q"/>
            </a:pPr>
            <a:r>
              <a:rPr lang="en-GB" dirty="0"/>
              <a:t>Decision Trees and Random Forests</a:t>
            </a:r>
          </a:p>
          <a:p>
            <a:pPr>
              <a:buFont typeface="Wingdings" panose="05000000000000000000" pitchFamily="2" charset="2"/>
              <a:buChar char="q"/>
            </a:pPr>
            <a:r>
              <a:rPr lang="en-GB" dirty="0"/>
              <a:t>Logistic Regression</a:t>
            </a:r>
          </a:p>
          <a:p>
            <a:pPr>
              <a:buFont typeface="Wingdings" panose="05000000000000000000" pitchFamily="2" charset="2"/>
              <a:buChar char="q"/>
            </a:pPr>
            <a:r>
              <a:rPr lang="en-GB" dirty="0"/>
              <a:t>Neural Networks and Deep Learning</a:t>
            </a:r>
          </a:p>
          <a:p>
            <a:pPr marL="152396" indent="0">
              <a:buNone/>
            </a:pPr>
            <a:endParaRPr lang="en-GB" dirty="0"/>
          </a:p>
          <a:p>
            <a:r>
              <a:rPr lang="en-GB" sz="1400" b="1" dirty="0"/>
              <a:t>Classification</a:t>
            </a:r>
            <a:r>
              <a:rPr lang="en-GB" sz="1400" dirty="0"/>
              <a:t>: The model(s) classify the email as either spam or legitimate (ham) based on the learned patterns and decision boundaries.</a:t>
            </a:r>
          </a:p>
          <a:p>
            <a:endParaRPr lang="en-GB" dirty="0"/>
          </a:p>
          <a:p>
            <a:pPr>
              <a:buFont typeface="Wingdings" panose="05000000000000000000" pitchFamily="2" charset="2"/>
              <a:buChar char="q"/>
            </a:pPr>
            <a:endParaRPr lang="en-GB" sz="1400" dirty="0"/>
          </a:p>
        </p:txBody>
      </p:sp>
    </p:spTree>
    <p:extLst>
      <p:ext uri="{BB962C8B-B14F-4D97-AF65-F5344CB8AC3E}">
        <p14:creationId xmlns:p14="http://schemas.microsoft.com/office/powerpoint/2010/main" val="9461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821933"/>
            <a:ext cx="8719285" cy="4099388"/>
          </a:xfrm>
        </p:spPr>
        <p:txBody>
          <a:bodyPr/>
          <a:lstStyle/>
          <a:p>
            <a:r>
              <a:rPr lang="en-GB" sz="1400" b="1" dirty="0"/>
              <a:t>Scoring and </a:t>
            </a:r>
            <a:r>
              <a:rPr lang="en-GB" sz="1400" b="1" dirty="0" err="1"/>
              <a:t>Thresholding</a:t>
            </a:r>
            <a:r>
              <a:rPr lang="en-GB" sz="1400" dirty="0"/>
              <a:t>: Some models provide a probability or confidence score for the spam classification. A threshold can be set to determine the minimum score required to classify an email as spam.</a:t>
            </a:r>
          </a:p>
          <a:p>
            <a:pPr marL="152396" indent="0">
              <a:buNone/>
            </a:pPr>
            <a:endParaRPr lang="en-GB" sz="1400" dirty="0"/>
          </a:p>
          <a:p>
            <a:r>
              <a:rPr lang="en-GB" sz="1400" b="1" dirty="0"/>
              <a:t>Post-processing and Action</a:t>
            </a:r>
            <a:r>
              <a:rPr lang="en-GB" sz="1400" dirty="0"/>
              <a:t>: Based on the classification result, appropriate actions can be taken, such as:</a:t>
            </a:r>
          </a:p>
          <a:p>
            <a:pPr>
              <a:buFont typeface="Wingdings" panose="05000000000000000000" pitchFamily="2" charset="2"/>
              <a:buChar char="q"/>
            </a:pPr>
            <a:r>
              <a:rPr lang="en-GB" dirty="0"/>
              <a:t>Moving spam emails to a designated spam folder</a:t>
            </a:r>
          </a:p>
          <a:p>
            <a:pPr>
              <a:buFont typeface="Wingdings" panose="05000000000000000000" pitchFamily="2" charset="2"/>
              <a:buChar char="q"/>
            </a:pPr>
            <a:r>
              <a:rPr lang="en-GB" dirty="0"/>
              <a:t>Rejecting or quarantining spam emails</a:t>
            </a:r>
          </a:p>
          <a:p>
            <a:pPr>
              <a:buFont typeface="Wingdings" panose="05000000000000000000" pitchFamily="2" charset="2"/>
              <a:buChar char="q"/>
            </a:pPr>
            <a:r>
              <a:rPr lang="en-GB" dirty="0"/>
              <a:t>Applying additional security measures </a:t>
            </a:r>
          </a:p>
          <a:p>
            <a:pPr>
              <a:buFont typeface="Wingdings" panose="05000000000000000000" pitchFamily="2" charset="2"/>
              <a:buChar char="q"/>
            </a:pPr>
            <a:r>
              <a:rPr lang="en-GB" dirty="0"/>
              <a:t>Allowing legitimate emails to reach the user's inbox</a:t>
            </a:r>
          </a:p>
          <a:p>
            <a:pPr marL="152396" indent="0">
              <a:buNone/>
            </a:pPr>
            <a:endParaRPr lang="en-GB" dirty="0"/>
          </a:p>
          <a:p>
            <a:r>
              <a:rPr lang="en-GB" sz="1400" b="1" dirty="0"/>
              <a:t>User Feedback</a:t>
            </a:r>
            <a:r>
              <a:rPr lang="en-GB" sz="1400" dirty="0"/>
              <a:t>: Many spam detection systems allow users to provide feedback on misclassified emails, which can be used to improve the model's accuracy over time.</a:t>
            </a:r>
          </a:p>
          <a:p>
            <a:pPr marL="152396" indent="0">
              <a:buNone/>
            </a:pPr>
            <a:endParaRPr lang="en-GB" sz="1400" dirty="0"/>
          </a:p>
          <a:p>
            <a:r>
              <a:rPr lang="en-GB" sz="1400" b="1" dirty="0"/>
              <a:t>Model Updates and Retraining</a:t>
            </a:r>
            <a:r>
              <a:rPr lang="en-GB" sz="1400" dirty="0"/>
              <a:t>: As new spam patterns emerge or user feedback is collected, the spam detection models may need to be updated or retrained periodically to maintain high accuracy.</a:t>
            </a:r>
          </a:p>
          <a:p>
            <a:pPr marL="152396" indent="0">
              <a:buNone/>
            </a:pPr>
            <a:endParaRPr lang="en-GB" dirty="0"/>
          </a:p>
          <a:p>
            <a:pPr>
              <a:buFont typeface="Wingdings" panose="05000000000000000000" pitchFamily="2" charset="2"/>
              <a:buChar char="q"/>
            </a:pPr>
            <a:endParaRPr lang="en-GB" sz="1400" dirty="0"/>
          </a:p>
          <a:p>
            <a:endParaRPr lang="en-GB" sz="1400" dirty="0"/>
          </a:p>
        </p:txBody>
      </p:sp>
    </p:spTree>
    <p:extLst>
      <p:ext uri="{BB962C8B-B14F-4D97-AF65-F5344CB8AC3E}">
        <p14:creationId xmlns:p14="http://schemas.microsoft.com/office/powerpoint/2010/main" val="256512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Rectangle 6"/>
          <p:cNvSpPr/>
          <p:nvPr/>
        </p:nvSpPr>
        <p:spPr>
          <a:xfrm>
            <a:off x="189490" y="702078"/>
            <a:ext cx="2949846" cy="307777"/>
          </a:xfrm>
          <a:prstGeom prst="rect">
            <a:avLst/>
          </a:prstGeom>
        </p:spPr>
        <p:txBody>
          <a:bodyPr wrap="none">
            <a:spAutoFit/>
          </a:bodyPr>
          <a:lstStyle/>
          <a:p>
            <a:r>
              <a:rPr lang="en-US" b="1" dirty="0">
                <a:solidFill>
                  <a:srgbClr val="213163"/>
                </a:solidFill>
              </a:rPr>
              <a:t>Model Development &amp; Algorithm</a:t>
            </a:r>
          </a:p>
        </p:txBody>
      </p:sp>
      <p:sp>
        <p:nvSpPr>
          <p:cNvPr id="8" name="TextBox 7"/>
          <p:cNvSpPr txBox="1"/>
          <p:nvPr/>
        </p:nvSpPr>
        <p:spPr>
          <a:xfrm>
            <a:off x="189490" y="1130158"/>
            <a:ext cx="1228344" cy="307777"/>
          </a:xfrm>
          <a:prstGeom prst="rect">
            <a:avLst/>
          </a:prstGeom>
          <a:noFill/>
        </p:spPr>
        <p:txBody>
          <a:bodyPr wrap="square" rtlCol="0">
            <a:spAutoFit/>
          </a:bodyPr>
          <a:lstStyle/>
          <a:p>
            <a:r>
              <a:rPr lang="en-GB" b="1" dirty="0"/>
              <a:t>Flow chart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558" y="1130158"/>
            <a:ext cx="4976984" cy="369869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                                         working:</a:t>
            </a:r>
          </a:p>
        </p:txBody>
      </p:sp>
      <p:pic>
        <p:nvPicPr>
          <p:cNvPr id="3" name="Picture 2">
            <a:extLst>
              <a:ext uri="{FF2B5EF4-FFF2-40B4-BE49-F238E27FC236}">
                <a16:creationId xmlns:a16="http://schemas.microsoft.com/office/drawing/2014/main" id="{F0383608-D05D-AE12-1C32-C9D1BFC4152D}"/>
              </a:ext>
            </a:extLst>
          </p:cNvPr>
          <p:cNvPicPr>
            <a:picLocks noChangeAspect="1"/>
          </p:cNvPicPr>
          <p:nvPr/>
        </p:nvPicPr>
        <p:blipFill>
          <a:blip r:embed="rId2"/>
          <a:stretch>
            <a:fillRect/>
          </a:stretch>
        </p:blipFill>
        <p:spPr>
          <a:xfrm>
            <a:off x="0" y="1311300"/>
            <a:ext cx="9144000" cy="358146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04970" y="2129996"/>
            <a:ext cx="7334060" cy="584775"/>
          </a:xfrm>
          <a:prstGeom prst="rect">
            <a:avLst/>
          </a:prstGeom>
        </p:spPr>
        <p:txBody>
          <a:bodyPr wrap="none">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04216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3C0DC-5F2C-6C45-DD4A-FC881D3333FE}"/>
              </a:ext>
            </a:extLst>
          </p:cNvPr>
          <p:cNvPicPr>
            <a:picLocks noChangeAspect="1"/>
          </p:cNvPicPr>
          <p:nvPr/>
        </p:nvPicPr>
        <p:blipFill>
          <a:blip r:embed="rId2"/>
          <a:stretch>
            <a:fillRect/>
          </a:stretch>
        </p:blipFill>
        <p:spPr>
          <a:xfrm>
            <a:off x="174702" y="750849"/>
            <a:ext cx="8794596" cy="421516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B9C93351-78AA-D60D-1F28-D6A2447567A4}"/>
              </a:ext>
            </a:extLst>
          </p:cNvPr>
          <p:cNvPicPr>
            <a:picLocks noChangeAspect="1"/>
          </p:cNvPicPr>
          <p:nvPr/>
        </p:nvPicPr>
        <p:blipFill>
          <a:blip r:embed="rId2"/>
          <a:stretch>
            <a:fillRect/>
          </a:stretch>
        </p:blipFill>
        <p:spPr>
          <a:xfrm>
            <a:off x="312003" y="921834"/>
            <a:ext cx="8519993" cy="389549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69085FDB-B2DF-8D98-CD0B-EF9B24DF5E38}"/>
              </a:ext>
            </a:extLst>
          </p:cNvPr>
          <p:cNvPicPr>
            <a:picLocks noChangeAspect="1"/>
          </p:cNvPicPr>
          <p:nvPr/>
        </p:nvPicPr>
        <p:blipFill>
          <a:blip r:embed="rId2"/>
          <a:stretch>
            <a:fillRect/>
          </a:stretch>
        </p:blipFill>
        <p:spPr>
          <a:xfrm>
            <a:off x="0" y="862361"/>
            <a:ext cx="9144000" cy="39029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308113" y="1341783"/>
            <a:ext cx="8497957" cy="3323987"/>
          </a:xfrm>
          <a:prstGeom prst="rect">
            <a:avLst/>
          </a:prstGeom>
          <a:noFill/>
        </p:spPr>
        <p:txBody>
          <a:bodyPr wrap="square" rtlCol="0">
            <a:spAutoFit/>
          </a:bodyPr>
          <a:lstStyle/>
          <a:p>
            <a:pPr marL="342900" indent="-342900">
              <a:buFont typeface="+mj-lt"/>
              <a:buAutoNum type="arabicPeriod"/>
            </a:pPr>
            <a:r>
              <a:rPr lang="en-US" dirty="0"/>
              <a:t>Deep Learning Architectures: Experiment with more advanced deep learning architectures like recurrent neural networks (RNNs), long short-term memory networks (LSTMs), or transformers. These models might capture more intricate patterns and dependencies in email content.</a:t>
            </a:r>
          </a:p>
          <a:p>
            <a:pPr marL="342900" indent="-342900">
              <a:buFont typeface="+mj-lt"/>
              <a:buAutoNum type="arabicPeriod"/>
            </a:pPr>
            <a:endParaRPr lang="en-US" dirty="0"/>
          </a:p>
          <a:p>
            <a:pPr marL="342900" indent="-342900">
              <a:buFont typeface="+mj-lt"/>
              <a:buAutoNum type="arabicPeriod"/>
            </a:pPr>
            <a:r>
              <a:rPr lang="en-US" dirty="0"/>
              <a:t>Adversarial Training: Train the model against adversarial examples generated specifically to evade spam detection. This could improve the model's robustness against sophisticated spamming techniques.</a:t>
            </a:r>
          </a:p>
          <a:p>
            <a:pPr marL="342900" indent="-342900">
              <a:buFont typeface="+mj-lt"/>
              <a:buAutoNum type="arabicPeriod"/>
            </a:pPr>
            <a:endParaRPr lang="en-US" dirty="0"/>
          </a:p>
          <a:p>
            <a:pPr marL="342900" indent="-342900">
              <a:buFont typeface="+mj-lt"/>
              <a:buAutoNum type="arabicPeriod"/>
            </a:pPr>
            <a:r>
              <a:rPr lang="en-US" dirty="0"/>
              <a:t>Multi-Modal Learning: Incorporate not only the email text but also metadata, attachments, and sender information into the model. Multi-modal learning can provide a more comprehensive understanding of the email content and context.</a:t>
            </a:r>
          </a:p>
          <a:p>
            <a:pPr marL="342900" indent="-342900">
              <a:buFont typeface="+mj-lt"/>
              <a:buAutoNum type="arabicPeriod"/>
            </a:pPr>
            <a:endParaRPr lang="en-US" dirty="0"/>
          </a:p>
          <a:p>
            <a:pPr marL="342900" indent="-342900">
              <a:buFont typeface="+mj-lt"/>
              <a:buAutoNum type="arabicPeriod"/>
            </a:pPr>
            <a:r>
              <a:rPr lang="en-US" dirty="0"/>
              <a:t>Active Learning: Implement active learning techniques to iteratively improve the classifier by selecting the most informative emails for manual labeling. This approach can help maximize the effectiveness of the classifier with minimal human effort</a:t>
            </a:r>
            <a:endParaRPr lang="en-GB" dirty="0"/>
          </a:p>
        </p:txBody>
      </p:sp>
    </p:spTree>
    <p:extLst>
      <p:ext uri="{BB962C8B-B14F-4D97-AF65-F5344CB8AC3E}">
        <p14:creationId xmlns:p14="http://schemas.microsoft.com/office/powerpoint/2010/main" val="132312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18052" y="1282148"/>
            <a:ext cx="7603435" cy="2246769"/>
          </a:xfrm>
          <a:prstGeom prst="rect">
            <a:avLst/>
          </a:prstGeom>
          <a:noFill/>
        </p:spPr>
        <p:txBody>
          <a:bodyPr wrap="square" rtlCol="0">
            <a:spAutoFit/>
          </a:bodyPr>
          <a:lstStyle/>
          <a:p>
            <a:pPr marL="342900" indent="-342900">
              <a:buFont typeface="+mj-lt"/>
              <a:buAutoNum type="arabicPeriod"/>
            </a:pPr>
            <a:r>
              <a:rPr lang="en-US"/>
              <a:t>In conclusion, spam email classification remains an ongoing challenge in the realm of cybersecurity and email filtering. Despite advancements in machine learning and natural language processing, the battle against spam continues as spammers develop increasingly sophisticated techniques to evade detection.</a:t>
            </a:r>
          </a:p>
          <a:p>
            <a:pPr marL="342900" indent="-342900">
              <a:buFont typeface="+mj-lt"/>
              <a:buAutoNum type="arabicPeriod"/>
            </a:pPr>
            <a:endParaRPr lang="en-US"/>
          </a:p>
          <a:p>
            <a:pPr marL="342900" indent="-342900">
              <a:buFont typeface="+mj-lt"/>
              <a:buAutoNum type="arabicPeriod"/>
            </a:pPr>
            <a:r>
              <a:rPr lang="en-US"/>
              <a:t>Future enhancements in spam email classification are likely to focus on leveraging deep learning models, ensemble methods, and adversarial training to create more robust classifiers. Feature engineering, active learning, semi-supervised learning, and cross-domain learning are also promising avenues for improving classification accuracy and generalization.</a:t>
            </a:r>
            <a:endParaRPr lang="en-GB" dirty="0"/>
          </a:p>
        </p:txBody>
      </p:sp>
    </p:spTree>
    <p:extLst>
      <p:ext uri="{BB962C8B-B14F-4D97-AF65-F5344CB8AC3E}">
        <p14:creationId xmlns:p14="http://schemas.microsoft.com/office/powerpoint/2010/main" val="201887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9A06F-1CD3-7565-471C-58BAAE0EE431}"/>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BF7C13FF-2AB1-BE64-15EE-B192B8F3D222}"/>
              </a:ext>
            </a:extLst>
          </p:cNvPr>
          <p:cNvSpPr txBox="1"/>
          <p:nvPr/>
        </p:nvSpPr>
        <p:spPr>
          <a:xfrm>
            <a:off x="3368462" y="2310140"/>
            <a:ext cx="2942886" cy="523220"/>
          </a:xfrm>
          <a:prstGeom prst="rect">
            <a:avLst/>
          </a:prstGeom>
          <a:noFill/>
        </p:spPr>
        <p:txBody>
          <a:bodyPr wrap="square" rtlCol="0">
            <a:spAutoFit/>
          </a:bodyPr>
          <a:lstStyle/>
          <a:p>
            <a:pPr algn="l"/>
            <a:r>
              <a:rPr lang="en-US" sz="2800"/>
              <a:t>THANK YOU </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46667"/>
            <a:ext cx="2808000" cy="447700"/>
          </a:xfrm>
        </p:spPr>
        <p:txBody>
          <a:bodyPr/>
          <a:lstStyle/>
          <a:p>
            <a:r>
              <a:rPr lang="en-US" sz="1800" b="1" dirty="0">
                <a:solidFill>
                  <a:srgbClr val="213163"/>
                </a:solidFill>
              </a:rPr>
              <a:t>Course Outline</a:t>
            </a:r>
            <a:endParaRPr lang="en-GB" sz="1800" dirty="0"/>
          </a:p>
        </p:txBody>
      </p:sp>
      <p:sp>
        <p:nvSpPr>
          <p:cNvPr id="3" name="Text Placeholder 2"/>
          <p:cNvSpPr>
            <a:spLocks noGrp="1"/>
          </p:cNvSpPr>
          <p:nvPr>
            <p:ph type="body" idx="1"/>
          </p:nvPr>
        </p:nvSpPr>
        <p:spPr>
          <a:xfrm>
            <a:off x="311700" y="1294367"/>
            <a:ext cx="4090967" cy="3700967"/>
          </a:xfrm>
        </p:spPr>
        <p:txBody>
          <a:bodyPr/>
          <a:lstStyle/>
          <a:p>
            <a:pPr marL="173736" indent="-173736">
              <a:spcAft>
                <a:spcPts val="800"/>
              </a:spcAft>
              <a:buClr>
                <a:srgbClr val="213163"/>
              </a:buClr>
              <a:buFont typeface="Arial" panose="020B0604020202020204" pitchFamily="34" charset="0"/>
              <a:buChar char="•"/>
            </a:pPr>
            <a:r>
              <a:rPr lang="en-US" sz="1400" dirty="0"/>
              <a:t>Abstract</a:t>
            </a:r>
          </a:p>
          <a:p>
            <a:pPr marL="173736" indent="-173736">
              <a:spcAft>
                <a:spcPts val="800"/>
              </a:spcAft>
              <a:buClr>
                <a:srgbClr val="213163"/>
              </a:buClr>
              <a:buFont typeface="Arial" panose="020B0604020202020204" pitchFamily="34" charset="0"/>
              <a:buChar char="•"/>
            </a:pPr>
            <a:r>
              <a:rPr lang="en-US" sz="1400" dirty="0"/>
              <a:t>Problem Statement</a:t>
            </a:r>
          </a:p>
          <a:p>
            <a:pPr marL="173736" indent="-173736">
              <a:spcAft>
                <a:spcPts val="800"/>
              </a:spcAft>
              <a:buClr>
                <a:srgbClr val="213163"/>
              </a:buClr>
              <a:buFont typeface="Arial" panose="020B0604020202020204" pitchFamily="34" charset="0"/>
              <a:buChar char="•"/>
            </a:pPr>
            <a:r>
              <a:rPr lang="en-US" sz="1400" dirty="0"/>
              <a:t>Aims, Objective &amp; Proposed System/Solution </a:t>
            </a:r>
          </a:p>
          <a:p>
            <a:pPr marL="173736" indent="-173736">
              <a:spcAft>
                <a:spcPts val="800"/>
              </a:spcAft>
              <a:buClr>
                <a:srgbClr val="213163"/>
              </a:buClr>
              <a:buFont typeface="Arial" panose="020B0604020202020204" pitchFamily="34" charset="0"/>
              <a:buChar char="•"/>
            </a:pPr>
            <a:r>
              <a:rPr lang="en-US" sz="1400" dirty="0"/>
              <a:t>System Deployment Approach</a:t>
            </a:r>
          </a:p>
          <a:p>
            <a:pPr marL="173736" indent="-173736">
              <a:spcAft>
                <a:spcPts val="800"/>
              </a:spcAft>
              <a:buClr>
                <a:srgbClr val="213163"/>
              </a:buClr>
              <a:buFont typeface="Arial" panose="020B0604020202020204" pitchFamily="34" charset="0"/>
              <a:buChar char="•"/>
            </a:pPr>
            <a:r>
              <a:rPr lang="en-US" sz="1400" dirty="0"/>
              <a:t>Model Development &amp; Algorithm</a:t>
            </a:r>
          </a:p>
          <a:p>
            <a:pPr marL="173736" indent="-173736">
              <a:spcAft>
                <a:spcPts val="800"/>
              </a:spcAft>
              <a:buClr>
                <a:srgbClr val="213163"/>
              </a:buClr>
              <a:buFont typeface="Arial" panose="020B0604020202020204" pitchFamily="34" charset="0"/>
              <a:buChar char="•"/>
            </a:pPr>
            <a:r>
              <a:rPr lang="en-US" sz="1400" dirty="0"/>
              <a:t>Future Scope</a:t>
            </a:r>
          </a:p>
          <a:p>
            <a:pPr marL="173736" indent="-173736">
              <a:spcAft>
                <a:spcPts val="800"/>
              </a:spcAft>
              <a:buClr>
                <a:srgbClr val="213163"/>
              </a:buClr>
              <a:buFont typeface="Arial" panose="020B0604020202020204" pitchFamily="34" charset="0"/>
              <a:buChar char="•"/>
            </a:pPr>
            <a:r>
              <a:rPr lang="en-US" sz="1400" dirty="0"/>
              <a:t>Output of the Project</a:t>
            </a:r>
          </a:p>
          <a:p>
            <a:pPr marL="173736" indent="-173736">
              <a:spcAft>
                <a:spcPts val="800"/>
              </a:spcAft>
              <a:buClr>
                <a:srgbClr val="213163"/>
              </a:buClr>
              <a:buFont typeface="Arial" panose="020B0604020202020204" pitchFamily="34" charset="0"/>
              <a:buChar char="•"/>
            </a:pPr>
            <a:r>
              <a:rPr lang="en-US" sz="1400" dirty="0"/>
              <a:t>Conclusion</a:t>
            </a:r>
          </a:p>
          <a:p>
            <a:pPr marL="173736" indent="-173736">
              <a:spcAft>
                <a:spcPts val="800"/>
              </a:spcAft>
              <a:buClr>
                <a:srgbClr val="213163"/>
              </a:buClr>
              <a:buFont typeface="Arial" panose="020B0604020202020204" pitchFamily="34" charset="0"/>
              <a:buChar char="•"/>
            </a:pPr>
            <a:r>
              <a:rPr lang="en-US" sz="1400" dirty="0"/>
              <a:t>Reference</a:t>
            </a:r>
          </a:p>
          <a:p>
            <a:endParaRPr lang="en-GB" dirty="0"/>
          </a:p>
        </p:txBody>
      </p:sp>
    </p:spTree>
    <p:extLst>
      <p:ext uri="{BB962C8B-B14F-4D97-AF65-F5344CB8AC3E}">
        <p14:creationId xmlns:p14="http://schemas.microsoft.com/office/powerpoint/2010/main" val="10951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4311759" cy="42111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GB" b="1" dirty="0"/>
            </a:br>
            <a:br>
              <a:rPr lang="en-GB" b="1" dirty="0"/>
            </a:br>
            <a:br>
              <a:rPr lang="en-GB" b="1"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p:cNvSpPr txBox="1"/>
          <p:nvPr/>
        </p:nvSpPr>
        <p:spPr>
          <a:xfrm>
            <a:off x="138652" y="1302026"/>
            <a:ext cx="8438818" cy="307777"/>
          </a:xfrm>
          <a:prstGeom prst="rect">
            <a:avLst/>
          </a:prstGeom>
          <a:noFill/>
        </p:spPr>
        <p:txBody>
          <a:bodyPr wrap="square" rtlCol="0">
            <a:spAutoFit/>
          </a:bodyPr>
          <a:lstStyle/>
          <a:p>
            <a:pPr marL="342900" indent="-342900">
              <a:buFont typeface="+mj-lt"/>
              <a:buAutoNum type="arabicPeriod"/>
            </a:pPr>
            <a:endParaRPr lang="en-GB" dirty="0"/>
          </a:p>
        </p:txBody>
      </p:sp>
      <p:sp>
        <p:nvSpPr>
          <p:cNvPr id="2" name="Rectangle 1"/>
          <p:cNvSpPr>
            <a:spLocks noChangeArrowheads="1"/>
          </p:cNvSpPr>
          <p:nvPr/>
        </p:nvSpPr>
        <p:spPr bwMode="auto">
          <a:xfrm>
            <a:off x="201860" y="1227583"/>
            <a:ext cx="46799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Spam email detection is a crucial task in modern email communication systems to protect users from unsolicited and potentially harmful messages.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paper presents an overview of various techniques and approaches employed in spam email detection, including rule-based filtering, machine learning algorithms, and deep learning models.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challenges associated with spam detection, such as evolving spamming techniques and the balance between false positives and false negatives, are discussed. </a:t>
            </a:r>
          </a:p>
          <a:p>
            <a:pPr marL="285750" lvl="0" indent="-285750" eaLnBrk="0" fontAlgn="base" hangingPunct="0">
              <a:spcBef>
                <a:spcPct val="0"/>
              </a:spcBef>
              <a:spcAft>
                <a:spcPct val="0"/>
              </a:spcAft>
              <a:buClrTx/>
              <a:buFont typeface="Arial" panose="020B0604020202020204" pitchFamily="34" charset="0"/>
              <a:buChar char="•"/>
            </a:pPr>
            <a:r>
              <a:rPr lang="en-GB" dirty="0"/>
              <a:t>Furthermore, we discuss recent advancements in spam detection, including the utilization of contextual information, </a:t>
            </a:r>
            <a:r>
              <a:rPr lang="en-GB" dirty="0" err="1"/>
              <a:t>behavioral</a:t>
            </a:r>
            <a:r>
              <a:rPr lang="en-GB" dirty="0"/>
              <a:t> analysis, and ensemble learning strategies.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38687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A screenshot of a device&#10;&#10;Description automatically generated">
            <a:extLst>
              <a:ext uri="{FF2B5EF4-FFF2-40B4-BE49-F238E27FC236}">
                <a16:creationId xmlns:a16="http://schemas.microsoft.com/office/drawing/2014/main" id="{9E5893E1-B894-EA83-246C-0776C3A7B4CE}"/>
              </a:ext>
            </a:extLst>
          </p:cNvPr>
          <p:cNvPicPr>
            <a:picLocks noChangeAspect="1"/>
          </p:cNvPicPr>
          <p:nvPr/>
        </p:nvPicPr>
        <p:blipFill>
          <a:blip r:embed="rId3"/>
          <a:stretch>
            <a:fillRect/>
          </a:stretch>
        </p:blipFill>
        <p:spPr>
          <a:xfrm>
            <a:off x="4881788" y="617021"/>
            <a:ext cx="3986766" cy="3631844"/>
          </a:xfrm>
          <a:prstGeom prst="rect">
            <a:avLst/>
          </a:prstGeom>
        </p:spPr>
      </p:pic>
      <p:pic>
        <p:nvPicPr>
          <p:cNvPr id="10" name="Picture 9">
            <a:extLst>
              <a:ext uri="{FF2B5EF4-FFF2-40B4-BE49-F238E27FC236}">
                <a16:creationId xmlns:a16="http://schemas.microsoft.com/office/drawing/2014/main" id="{70A23EF3-DC7D-B269-790C-AB042494852D}"/>
              </a:ext>
            </a:extLst>
          </p:cNvPr>
          <p:cNvPicPr>
            <a:picLocks noChangeAspect="1"/>
          </p:cNvPicPr>
          <p:nvPr/>
        </p:nvPicPr>
        <p:blipFill>
          <a:blip r:embed="rId4"/>
          <a:stretch>
            <a:fillRect/>
          </a:stretch>
        </p:blipFill>
        <p:spPr>
          <a:xfrm>
            <a:off x="6569185" y="2432944"/>
            <a:ext cx="1347979" cy="1815922"/>
          </a:xfrm>
          <a:prstGeom prst="rect">
            <a:avLst/>
          </a:prstGeom>
        </p:spPr>
      </p:pic>
      <p:pic>
        <p:nvPicPr>
          <p:cNvPr id="12" name="Picture 11" descr="A screenshot of a device&#10;&#10;Description automatically generated">
            <a:extLst>
              <a:ext uri="{FF2B5EF4-FFF2-40B4-BE49-F238E27FC236}">
                <a16:creationId xmlns:a16="http://schemas.microsoft.com/office/drawing/2014/main" id="{0F256724-D388-8E3C-F786-2EFF7D1BF540}"/>
              </a:ext>
            </a:extLst>
          </p:cNvPr>
          <p:cNvPicPr>
            <a:picLocks noChangeAspect="1"/>
          </p:cNvPicPr>
          <p:nvPr/>
        </p:nvPicPr>
        <p:blipFill>
          <a:blip r:embed="rId3"/>
          <a:stretch>
            <a:fillRect/>
          </a:stretch>
        </p:blipFill>
        <p:spPr>
          <a:xfrm>
            <a:off x="4881788" y="617021"/>
            <a:ext cx="3986766" cy="3631844"/>
          </a:xfrm>
          <a:prstGeom prst="rect">
            <a:avLst/>
          </a:prstGeom>
        </p:spPr>
      </p:pic>
    </p:spTree>
    <p:extLst>
      <p:ext uri="{BB962C8B-B14F-4D97-AF65-F5344CB8AC3E}">
        <p14:creationId xmlns:p14="http://schemas.microsoft.com/office/powerpoint/2010/main" val="199895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47964"/>
            <a:ext cx="5154152" cy="3521036"/>
          </a:xfrm>
        </p:spPr>
        <p:txBody>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chemeClr val="tx1"/>
                </a:solidFill>
                <a:latin typeface="Arial" panose="020B0604020202020204" pitchFamily="34" charset="0"/>
              </a:rPr>
              <a:t>The paper concludes with insights into future directions for enhancing spam email detection systems, including the integration of advanced NLP techniques and the development of robust models capable of handling dynamic spamming strategies.</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chemeClr val="tx1"/>
                </a:solidFill>
                <a:latin typeface="Arial" panose="020B0604020202020204" pitchFamily="34" charset="0"/>
              </a:rPr>
              <a:t>Furthermore, recent advancements in spam detection leveraging natural language processing (NLP) and ensemble learning methods are explored. </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GB" sz="1400" dirty="0"/>
              <a:t>Finally, we outline future research directions aimed at improving the efficacy and resilience of spam detection systems in the face of evolving spamming techniques and sophisticated attacks.</a:t>
            </a:r>
            <a:endParaRPr lang="en-US" altLang="en-US" sz="1400" dirty="0">
              <a:solidFill>
                <a:schemeClr val="tx1"/>
              </a:solidFill>
              <a:latin typeface="Arial" panose="020B0604020202020204" pitchFamily="34" charset="0"/>
            </a:endParaRPr>
          </a:p>
          <a:p>
            <a:pPr marL="285750" lvl="0" indent="-285750" eaLnBrk="0" fontAlgn="base" hangingPunct="0">
              <a:lnSpc>
                <a:spcPct val="100000"/>
              </a:lnSpc>
              <a:spcBef>
                <a:spcPct val="0"/>
              </a:spcBef>
              <a:spcAft>
                <a:spcPct val="0"/>
              </a:spcAft>
              <a:buClrTx/>
              <a:buSzTx/>
              <a:buFont typeface="Arial" panose="020B0604020202020204" pitchFamily="34" charset="0"/>
              <a:buChar char="•"/>
            </a:pPr>
            <a:endParaRPr lang="en-US" altLang="en-US"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965" y="1047964"/>
            <a:ext cx="3020602" cy="2928135"/>
          </a:xfrm>
          <a:prstGeom prst="rect">
            <a:avLst/>
          </a:prstGeom>
        </p:spPr>
      </p:pic>
    </p:spTree>
    <p:extLst>
      <p:ext uri="{BB962C8B-B14F-4D97-AF65-F5344CB8AC3E}">
        <p14:creationId xmlns:p14="http://schemas.microsoft.com/office/powerpoint/2010/main" val="274562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p:cNvSpPr txBox="1"/>
          <p:nvPr/>
        </p:nvSpPr>
        <p:spPr>
          <a:xfrm>
            <a:off x="256855" y="1191802"/>
            <a:ext cx="4869949" cy="2923877"/>
          </a:xfrm>
          <a:prstGeom prst="rect">
            <a:avLst/>
          </a:prstGeom>
          <a:noFill/>
        </p:spPr>
        <p:txBody>
          <a:bodyPr wrap="square" rtlCol="0">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Söhne"/>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High volume of spam emails overwhelms detection systems.</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Spammers continually evolve tactics to evade detection.</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Imbalance between spam and legitimate emails in datasets affects model training.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Balancing false positives (misclassifying legitimate emails) and false negatives (missing spam) is challenging.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Identifying relevant features from email content and metadata is difficult.</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p:txBody>
      </p:sp>
      <p:sp>
        <p:nvSpPr>
          <p:cNvPr id="10" name="Rectangle 5"/>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0"/>
            <a:ext cx="2851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362DEDD-4C69-5110-AC91-615E491656D5}"/>
              </a:ext>
            </a:extLst>
          </p:cNvPr>
          <p:cNvPicPr>
            <a:picLocks noChangeAspect="1"/>
          </p:cNvPicPr>
          <p:nvPr/>
        </p:nvPicPr>
        <p:blipFill>
          <a:blip r:embed="rId3"/>
          <a:stretch>
            <a:fillRect/>
          </a:stretch>
        </p:blipFill>
        <p:spPr>
          <a:xfrm>
            <a:off x="5724318" y="1320638"/>
            <a:ext cx="3162827" cy="2666203"/>
          </a:xfrm>
          <a:prstGeom prst="rect">
            <a:avLst/>
          </a:prstGeom>
        </p:spPr>
      </p:pic>
    </p:spTree>
    <p:extLst>
      <p:ext uri="{BB962C8B-B14F-4D97-AF65-F5344CB8AC3E}">
        <p14:creationId xmlns:p14="http://schemas.microsoft.com/office/powerpoint/2010/main" val="54568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1425" y="842482"/>
            <a:ext cx="4732911" cy="3808712"/>
          </a:xfrm>
        </p:spPr>
        <p:txBody>
          <a:bodyPr/>
          <a:lstStyle/>
          <a:p>
            <a:r>
              <a:rPr lang="en-GB" sz="1400" dirty="0"/>
              <a:t>Identifying relevant features from email content and metadata is difficult.</a:t>
            </a:r>
          </a:p>
          <a:p>
            <a:r>
              <a:rPr lang="en-GB" sz="1400" dirty="0"/>
              <a:t>Understanding contextual cues in email content requires advanced NLP.</a:t>
            </a:r>
          </a:p>
          <a:p>
            <a:r>
              <a:rPr lang="en-GB" sz="1400" dirty="0"/>
              <a:t>Systems must adapt to new spam patterns without frequent updates.</a:t>
            </a:r>
          </a:p>
          <a:p>
            <a:r>
              <a:rPr lang="en-GB" sz="1400" dirty="0"/>
              <a:t>Scalability is crucial to handle increasing email traffic efficiently.</a:t>
            </a:r>
          </a:p>
          <a:p>
            <a:r>
              <a:rPr lang="en-GB" sz="1400" dirty="0"/>
              <a:t>Privacy concerns arise from inspecting email content for spam.</a:t>
            </a:r>
          </a:p>
          <a:p>
            <a:r>
              <a:rPr lang="en-GB" sz="1400" dirty="0"/>
              <a:t>Choosing appropriate evaluation metrics to assess detection performance is important.</a:t>
            </a:r>
          </a:p>
          <a:p>
            <a:r>
              <a:rPr lang="en-GB" sz="1400" dirty="0"/>
              <a:t>Real-time processing demands quick and accurate spam classification.</a:t>
            </a:r>
          </a:p>
          <a:p>
            <a:endParaRPr lang="en-GB"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893" y="1226128"/>
            <a:ext cx="3677324" cy="2641097"/>
          </a:xfrm>
          <a:prstGeom prst="rect">
            <a:avLst/>
          </a:prstGeom>
        </p:spPr>
      </p:pic>
    </p:spTree>
    <p:extLst>
      <p:ext uri="{BB962C8B-B14F-4D97-AF65-F5344CB8AC3E}">
        <p14:creationId xmlns:p14="http://schemas.microsoft.com/office/powerpoint/2010/main" val="303818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46833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Aim &amp; Objective</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97951" y="1232899"/>
            <a:ext cx="8722759" cy="738664"/>
          </a:xfrm>
          <a:prstGeom prst="rect">
            <a:avLst/>
          </a:prstGeom>
          <a:noFill/>
        </p:spPr>
        <p:txBody>
          <a:bodyPr wrap="square" rtlCol="0">
            <a:spAutoFit/>
          </a:bodyPr>
          <a:lstStyle/>
          <a:p>
            <a:r>
              <a:rPr lang="en-GB" b="1" dirty="0">
                <a:solidFill>
                  <a:srgbClr val="0D0D0D"/>
                </a:solidFill>
                <a:latin typeface="Söhne"/>
              </a:rPr>
              <a:t>Aim: </a:t>
            </a:r>
            <a:r>
              <a:rPr lang="en-GB" dirty="0">
                <a:solidFill>
                  <a:srgbClr val="0D0D0D"/>
                </a:solidFill>
                <a:latin typeface="Söhne"/>
              </a:rPr>
              <a:t>The aim of spam email detection is to accurately identify and filter out unsolicited and potentially harmful messages from users' email inboxes, while allowing legitimate emails to reach their intended recipients.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4" y="1971563"/>
            <a:ext cx="1852559" cy="1852559"/>
          </a:xfrm>
          <a:prstGeom prst="rect">
            <a:avLst/>
          </a:prstGeom>
        </p:spPr>
      </p:pic>
      <p:sp>
        <p:nvSpPr>
          <p:cNvPr id="7" name="TextBox 6"/>
          <p:cNvSpPr txBox="1"/>
          <p:nvPr/>
        </p:nvSpPr>
        <p:spPr>
          <a:xfrm>
            <a:off x="394632" y="2262801"/>
            <a:ext cx="3355436" cy="2031325"/>
          </a:xfrm>
          <a:prstGeom prst="rect">
            <a:avLst/>
          </a:prstGeom>
          <a:noFill/>
        </p:spPr>
        <p:txBody>
          <a:bodyPr wrap="square" rtlCol="0">
            <a:spAutoFit/>
          </a:bodyPr>
          <a:lstStyle/>
          <a:p>
            <a:pPr marL="285750" indent="-285750">
              <a:buFont typeface="Arial" panose="020B0604020202020204" pitchFamily="34" charset="0"/>
              <a:buChar char="•"/>
            </a:pPr>
            <a:r>
              <a:rPr lang="en-GB" dirty="0"/>
              <a:t>Protect users from spam-related threats like phishing and malware.</a:t>
            </a:r>
          </a:p>
          <a:p>
            <a:pPr marL="285750" indent="-285750">
              <a:buFont typeface="Arial" panose="020B0604020202020204" pitchFamily="34" charset="0"/>
              <a:buChar char="•"/>
            </a:pPr>
            <a:r>
              <a:rPr lang="en-GB" dirty="0"/>
              <a:t>Enhance email productivity by reducing clutter.</a:t>
            </a:r>
          </a:p>
          <a:p>
            <a:pPr marL="285750" indent="-285750">
              <a:buFont typeface="Arial" panose="020B0604020202020204" pitchFamily="34" charset="0"/>
              <a:buChar char="•"/>
            </a:pPr>
            <a:r>
              <a:rPr lang="en-GB" dirty="0"/>
              <a:t>Adapt to evolving spamming techniques.</a:t>
            </a:r>
          </a:p>
          <a:p>
            <a:pPr marL="285750" indent="-285750">
              <a:buFont typeface="Arial" panose="020B0604020202020204" pitchFamily="34" charset="0"/>
              <a:buChar char="•"/>
            </a:pPr>
            <a:r>
              <a:rPr lang="en-GB" dirty="0"/>
              <a:t>Maintain a balance between accuracy and efficiency in filtering.</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a16="http://schemas.microsoft.com/office/drawing/2014/main" id="{B46B7C3C-D3E3-FF07-EEDD-95F0B593D118}"/>
              </a:ext>
            </a:extLst>
          </p:cNvPr>
          <p:cNvSpPr txBox="1"/>
          <p:nvPr/>
        </p:nvSpPr>
        <p:spPr>
          <a:xfrm>
            <a:off x="308224" y="927559"/>
            <a:ext cx="8024117" cy="3539430"/>
          </a:xfrm>
          <a:prstGeom prst="rect">
            <a:avLst/>
          </a:prstGeom>
          <a:noFill/>
        </p:spPr>
        <p:txBody>
          <a:bodyPr wrap="square">
            <a:spAutoFit/>
          </a:bodyPr>
          <a:lstStyle/>
          <a:p>
            <a:r>
              <a:rPr lang="en-GB" b="1" dirty="0"/>
              <a:t>Objectives:</a:t>
            </a:r>
          </a:p>
          <a:p>
            <a:endParaRPr lang="en-GB" b="1" dirty="0"/>
          </a:p>
          <a:p>
            <a:pPr marL="285750" indent="-285750">
              <a:buFont typeface="Arial" panose="020B0604020202020204" pitchFamily="34" charset="0"/>
              <a:buChar char="•"/>
            </a:pPr>
            <a:r>
              <a:rPr lang="en-GB" dirty="0"/>
              <a:t>Maintaining the integrity and reputation of email service providers and organizations.</a:t>
            </a:r>
          </a:p>
          <a:p>
            <a:pPr marL="285750" indent="-285750">
              <a:buFont typeface="Arial" panose="020B0604020202020204" pitchFamily="34" charset="0"/>
              <a:buChar char="•"/>
            </a:pPr>
            <a:r>
              <a:rPr lang="en-GB" dirty="0"/>
              <a:t>Safeguarding sensitive information and preventing identity theft or fraud facilitated through spam emails.</a:t>
            </a:r>
          </a:p>
          <a:p>
            <a:pPr marL="285750" indent="-285750">
              <a:buFont typeface="Arial" panose="020B0604020202020204" pitchFamily="34" charset="0"/>
              <a:buChar char="•"/>
            </a:pPr>
            <a:r>
              <a:rPr lang="en-GB" dirty="0"/>
              <a:t>Providing transparent and user-friendly spam filtering mechanisms.</a:t>
            </a:r>
          </a:p>
          <a:p>
            <a:pPr marL="285750" indent="-285750">
              <a:buFont typeface="Arial" panose="020B0604020202020204" pitchFamily="34" charset="0"/>
              <a:buChar char="•"/>
            </a:pPr>
            <a:r>
              <a:rPr lang="en-GB" dirty="0"/>
              <a:t>Educating users about potential spam threats and best practices for email security.</a:t>
            </a:r>
          </a:p>
          <a:p>
            <a:pPr marL="285750" indent="-285750">
              <a:buFont typeface="Arial" panose="020B0604020202020204" pitchFamily="34" charset="0"/>
              <a:buChar char="•"/>
            </a:pPr>
            <a:r>
              <a:rPr lang="en-GB" dirty="0"/>
              <a:t>Enhancing the scalability and efficiency of spam detection systems to handle increasing email volumes.</a:t>
            </a:r>
          </a:p>
          <a:p>
            <a:pPr marL="285750" indent="-285750">
              <a:buFont typeface="Arial" panose="020B0604020202020204" pitchFamily="34" charset="0"/>
              <a:buChar char="•"/>
            </a:pPr>
            <a:r>
              <a:rPr lang="en-GB" dirty="0"/>
              <a:t>Detecting and mitigating sophisticated spamming tactics, such as spoofing and social engineering.</a:t>
            </a:r>
          </a:p>
          <a:p>
            <a:pPr marL="285750" indent="-285750">
              <a:buFont typeface="Arial" panose="020B0604020202020204" pitchFamily="34" charset="0"/>
              <a:buChar char="•"/>
            </a:pPr>
            <a:r>
              <a:rPr lang="en-GB" dirty="0"/>
              <a:t>Integrating with other security systems to create a layered </a:t>
            </a:r>
            <a:r>
              <a:rPr lang="en-GB" dirty="0" err="1"/>
              <a:t>defense</a:t>
            </a:r>
            <a:r>
              <a:rPr lang="en-GB" dirty="0"/>
              <a:t> against email-based threats.</a:t>
            </a:r>
          </a:p>
          <a:p>
            <a:pPr marL="285750" indent="-285750">
              <a:buFont typeface="Arial" panose="020B0604020202020204" pitchFamily="34" charset="0"/>
              <a:buChar char="•"/>
            </a:pPr>
            <a:r>
              <a:rPr lang="en-GB" dirty="0"/>
              <a:t>Monitoring and </a:t>
            </a:r>
            <a:r>
              <a:rPr lang="en-GB" dirty="0" err="1"/>
              <a:t>analyzing</a:t>
            </a:r>
            <a:r>
              <a:rPr lang="en-GB" dirty="0"/>
              <a:t> email traffic to identify emerging spam patterns and trends.</a:t>
            </a:r>
          </a:p>
          <a:p>
            <a:pPr marL="285750" indent="-285750">
              <a:buFont typeface="Arial" panose="020B0604020202020204" pitchFamily="34" charset="0"/>
              <a:buChar char="•"/>
            </a:pPr>
            <a:r>
              <a:rPr lang="en-GB" dirty="0"/>
              <a:t>Offering real-time protection against spam to minimize exposure to malicious content.</a:t>
            </a:r>
          </a:p>
          <a:p>
            <a:pPr marL="285750" indent="-285750">
              <a:buFont typeface="Arial" panose="020B0604020202020204" pitchFamily="34" charset="0"/>
              <a:buChar char="•"/>
            </a:pPr>
            <a:r>
              <a:rPr lang="en-GB" dirty="0"/>
              <a:t>Collaborating with industry partners and researchers to exchange insights and improve spam detection capabilities collectively.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320</TotalTime>
  <Words>1539</Words>
  <Application>Microsoft Office PowerPoint</Application>
  <PresentationFormat>On-screen Show (16:9)</PresentationFormat>
  <Paragraphs>148</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PowerPoint Presentation</vt:lpstr>
      <vt:lpstr>PowerPoint Presentation</vt:lpstr>
      <vt:lpstr>Course Outline</vt:lpstr>
      <vt:lpstr>Abstract   </vt:lpstr>
      <vt:lpstr>PowerPoint Presentation</vt:lpstr>
      <vt:lpstr>Problem Statement</vt:lpstr>
      <vt:lpstr>PowerPoint Presentation</vt:lpstr>
      <vt:lpstr>Aim &amp; Objective</vt:lpstr>
      <vt:lpstr>PowerPoint Presentation</vt:lpstr>
      <vt:lpstr>PowerPoint Presentation</vt:lpstr>
      <vt:lpstr>Proposed Solution </vt:lpstr>
      <vt:lpstr>PowerPoint Presentation</vt:lpstr>
      <vt:lpstr>System Deployment Approach </vt:lpstr>
      <vt:lpstr>PowerPoint Presentation</vt:lpstr>
      <vt:lpstr>PowerPoint Presentation</vt:lpstr>
      <vt:lpstr>PowerPoint Presentation</vt:lpstr>
      <vt:lpstr>PowerPoint Presentation</vt:lpstr>
      <vt:lpstr>PowerPoint Presentation</vt:lpstr>
      <vt:lpstr>                                         working:</vt:lpstr>
      <vt:lpstr>PowerPoint Presentation</vt:lpstr>
      <vt:lpstr>                                                                  RESULT:</vt:lpstr>
      <vt:lpstr>                                                                RESULT:</vt:lpstr>
      <vt:lpstr>Future Enhancements: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krithik raj</cp:lastModifiedBy>
  <cp:revision>33</cp:revision>
  <dcterms:modified xsi:type="dcterms:W3CDTF">2024-04-12T13:36:46Z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