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67" r:id="rId3"/>
    <p:sldId id="258" r:id="rId4"/>
    <p:sldId id="257" r:id="rId5"/>
    <p:sldId id="261" r:id="rId6"/>
    <p:sldId id="262" r:id="rId7"/>
    <p:sldId id="268" r:id="rId8"/>
    <p:sldId id="270" r:id="rId9"/>
    <p:sldId id="286" r:id="rId10"/>
    <p:sldId id="263" r:id="rId11"/>
    <p:sldId id="271" r:id="rId12"/>
    <p:sldId id="265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84" r:id="rId21"/>
    <p:sldId id="280" r:id="rId22"/>
    <p:sldId id="281" r:id="rId23"/>
    <p:sldId id="278" r:id="rId24"/>
    <p:sldId id="279" r:id="rId25"/>
    <p:sldId id="285" r:id="rId26"/>
    <p:sldId id="260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>
        <p:scale>
          <a:sx n="90" d="100"/>
          <a:sy n="90" d="100"/>
        </p:scale>
        <p:origin x="-510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F5A1-87E8-4CEF-8785-F9DF07003559}" type="datetimeFigureOut">
              <a:rPr lang="de-DE" smtClean="0"/>
              <a:pPr/>
              <a:t>10.10.2011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9A9F1-0A23-47B1-A2DD-67D6C5636F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5FFD2-E9A2-4CBA-BDC2-793E480396AF}" type="datetimeFigureOut">
              <a:rPr lang="de-DE" smtClean="0"/>
              <a:pPr/>
              <a:t>10.10.2011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72D24-B981-4559-85D9-C756AE30459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 noChangeAspect="1"/>
          </p:cNvPicPr>
          <p:nvPr userDrawn="1"/>
        </p:nvPicPr>
        <p:blipFill>
          <a:blip r:embed="rId2" cstate="print"/>
          <a:srcRect t="53425"/>
          <a:stretch>
            <a:fillRect/>
          </a:stretch>
        </p:blipFill>
        <p:spPr bwMode="auto">
          <a:xfrm>
            <a:off x="0" y="-171400"/>
            <a:ext cx="9144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64096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077072"/>
            <a:ext cx="75608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353-FB31-4D50-A1C9-666620BEDF74}" type="datetime1">
              <a:rPr lang="de-DE" smtClean="0"/>
              <a:pPr/>
              <a:t>10.10.2011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47B0D0B-B3EA-47E5-A374-A73F275B4BC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1AB-DA13-43DF-8BFE-6F6CFE63825A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4-369D-4789-A76F-78E325BE712C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A4C-99CD-4AB0-8967-57E9C961551D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5966-C663-496B-BFB2-3C0DAFB69336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13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780927"/>
            <a:ext cx="4040188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2213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780927"/>
            <a:ext cx="4041775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E6C-5CC8-4D73-90E6-FC324D811B73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2844-F4E6-41B4-9231-DB423FA14DCC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7B5-8B41-4F95-8345-78343DD58D26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C55C-912E-4F04-9247-C6BDE11AA08E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C:\Users\Saskia\Downloads\xCopy_of_IMG_2236.JPG"/>
          <p:cNvPicPr/>
          <p:nvPr/>
        </p:nvPicPr>
        <p:blipFill>
          <a:blip r:embed="rId13" cstate="print">
            <a:lum bright="50000"/>
          </a:blip>
          <a:srcRect/>
          <a:stretch>
            <a:fillRect/>
          </a:stretch>
        </p:blipFill>
        <p:spPr bwMode="auto">
          <a:xfrm>
            <a:off x="5113020" y="3838575"/>
            <a:ext cx="403098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71400"/>
            <a:ext cx="9144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64704"/>
            <a:ext cx="9144000" cy="21602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C:\Users\Saskia\Desktop\MCastor20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5" y="332656"/>
            <a:ext cx="3167211" cy="793374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>
          <a:xfrm flipH="1">
            <a:off x="0" y="908720"/>
            <a:ext cx="39553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3563888" y="908720"/>
            <a:ext cx="558011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28860" y="6356350"/>
            <a:ext cx="428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15B3-5523-4A43-9E5D-DF2255F6604A}" type="datetime1">
              <a:rPr lang="de-DE" smtClean="0"/>
              <a:pPr/>
              <a:t>10.10.2011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de/documents/gpl.d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2550-9844-401B-802A-17C8266397CB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195736" y="4941168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Jonas Traub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Projektleiter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436096" y="5000636"/>
            <a:ext cx="2776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Matthis</a:t>
            </a:r>
            <a:r>
              <a:rPr lang="de-DE" sz="2400" b="1" dirty="0" smtClean="0"/>
              <a:t> Hauschild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Dokumentation</a:t>
            </a:r>
            <a:endParaRPr lang="de-DE" dirty="0"/>
          </a:p>
        </p:txBody>
      </p:sp>
      <p:pic>
        <p:nvPicPr>
          <p:cNvPr id="11" name="Grafik 10" descr="foto-dhb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941168"/>
            <a:ext cx="1001264" cy="1305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Grafik 11" descr="matthis-hauschild.jpg"/>
          <p:cNvPicPr>
            <a:picLocks noChangeAspect="1"/>
          </p:cNvPicPr>
          <p:nvPr/>
        </p:nvPicPr>
        <p:blipFill>
          <a:blip r:embed="rId4" cstate="print"/>
          <a:srcRect r="21114"/>
          <a:stretch>
            <a:fillRect/>
          </a:stretch>
        </p:blipFill>
        <p:spPr>
          <a:xfrm>
            <a:off x="4427984" y="4941168"/>
            <a:ext cx="1023316" cy="1297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STAF / STAX - Funktionsweise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A3B1-A198-4BA5-BE81-29E91A944D3E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5122" name="Picture 2" descr="C:\Documents and Settings\Matthis\Desktop\SWE\stafsta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634" y="1857364"/>
            <a:ext cx="6215106" cy="423806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3143248"/>
            <a:ext cx="8640960" cy="1470025"/>
          </a:xfrm>
        </p:spPr>
        <p:txBody>
          <a:bodyPr/>
          <a:lstStyle/>
          <a:p>
            <a:r>
              <a:rPr lang="de-DE" dirty="0" err="1" smtClean="0"/>
              <a:t>Usability</a:t>
            </a:r>
            <a:r>
              <a:rPr lang="de-DE" dirty="0" smtClean="0"/>
              <a:t> &amp;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C14-92BB-4F78-8ED9-CD9FDCA32176}" type="datetime1">
              <a:rPr lang="de-DE" smtClean="0"/>
              <a:pPr/>
              <a:t>10.10.2011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3DA9-E005-4F57-9C43-F2EDA24475D9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12</a:t>
            </a:fld>
            <a:endParaRPr lang="de-DE"/>
          </a:p>
        </p:txBody>
      </p:sp>
      <p:grpSp>
        <p:nvGrpSpPr>
          <p:cNvPr id="40" name="Gruppieren 39"/>
          <p:cNvGrpSpPr/>
          <p:nvPr/>
        </p:nvGrpSpPr>
        <p:grpSpPr>
          <a:xfrm>
            <a:off x="1285852" y="1785926"/>
            <a:ext cx="6929486" cy="4286280"/>
            <a:chOff x="1357290" y="1785926"/>
            <a:chExt cx="6929486" cy="4286280"/>
          </a:xfrm>
        </p:grpSpPr>
        <p:pic>
          <p:nvPicPr>
            <p:cNvPr id="7" name="Grafik 6"/>
            <p:cNvPicPr preferRelativeResize="0">
              <a:picLocks noChangeAspect="1"/>
            </p:cNvPicPr>
            <p:nvPr/>
          </p:nvPicPr>
          <p:blipFill>
            <a:blip r:embed="rId2" cstate="print"/>
            <a:srcRect l="17187" t="73543" r="58594"/>
            <a:stretch>
              <a:fillRect/>
            </a:stretch>
          </p:blipFill>
          <p:spPr bwMode="auto">
            <a:xfrm>
              <a:off x="3428992" y="2888188"/>
              <a:ext cx="2214578" cy="139806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8" name="Gefaltete Ecke 7"/>
            <p:cNvSpPr/>
            <p:nvPr/>
          </p:nvSpPr>
          <p:spPr>
            <a:xfrm>
              <a:off x="1357290" y="2143116"/>
              <a:ext cx="928694" cy="1071570"/>
            </a:xfrm>
            <a:prstGeom prst="foldedCorner">
              <a:avLst>
                <a:gd name="adj" fmla="val 2926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ln>
                    <a:solidFill>
                      <a:schemeClr val="tx1"/>
                    </a:solidFill>
                  </a:ln>
                </a:rPr>
                <a:t>Prgm</a:t>
              </a:r>
              <a:endParaRPr lang="de-DE" dirty="0" smtClean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de-DE" dirty="0" err="1" smtClean="0">
                  <a:ln>
                    <a:solidFill>
                      <a:schemeClr val="tx1"/>
                    </a:solidFill>
                  </a:ln>
                </a:rPr>
                <a:t>Config</a:t>
              </a:r>
              <a:endParaRPr lang="de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Gefaltete Ecke 8"/>
            <p:cNvSpPr/>
            <p:nvPr/>
          </p:nvSpPr>
          <p:spPr>
            <a:xfrm>
              <a:off x="2143108" y="5000636"/>
              <a:ext cx="928694" cy="1071570"/>
            </a:xfrm>
            <a:prstGeom prst="foldedCorner">
              <a:avLst>
                <a:gd name="adj" fmla="val 2926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>
                    <a:solidFill>
                      <a:schemeClr val="tx1"/>
                    </a:solidFill>
                  </a:ln>
                </a:rPr>
                <a:t>EN</a:t>
              </a:r>
              <a:endParaRPr lang="de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Gefaltete Ecke 9"/>
            <p:cNvSpPr/>
            <p:nvPr/>
          </p:nvSpPr>
          <p:spPr>
            <a:xfrm>
              <a:off x="3214678" y="5000636"/>
              <a:ext cx="928694" cy="1071570"/>
            </a:xfrm>
            <a:prstGeom prst="foldedCorner">
              <a:avLst>
                <a:gd name="adj" fmla="val 2926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>
                    <a:solidFill>
                      <a:schemeClr val="tx1"/>
                    </a:solidFill>
                  </a:ln>
                </a:rPr>
                <a:t>DE</a:t>
              </a:r>
              <a:endParaRPr lang="de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Gefaltete Ecke 10"/>
            <p:cNvSpPr/>
            <p:nvPr/>
          </p:nvSpPr>
          <p:spPr>
            <a:xfrm>
              <a:off x="6786578" y="4714884"/>
              <a:ext cx="928694" cy="1071570"/>
            </a:xfrm>
            <a:prstGeom prst="foldedCorner">
              <a:avLst>
                <a:gd name="adj" fmla="val 2926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n>
                    <a:solidFill>
                      <a:schemeClr val="tx1"/>
                    </a:solidFill>
                  </a:ln>
                </a:rPr>
                <a:t>User</a:t>
              </a:r>
            </a:p>
            <a:p>
              <a:pPr algn="ctr"/>
              <a:r>
                <a:rPr lang="de-DE" dirty="0" err="1" smtClean="0">
                  <a:ln>
                    <a:solidFill>
                      <a:schemeClr val="tx1"/>
                    </a:solidFill>
                  </a:ln>
                </a:rPr>
                <a:t>Config</a:t>
              </a:r>
              <a:endParaRPr lang="de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Gefaltete Ecke 11"/>
            <p:cNvSpPr/>
            <p:nvPr/>
          </p:nvSpPr>
          <p:spPr>
            <a:xfrm>
              <a:off x="7358082" y="3286124"/>
              <a:ext cx="928694" cy="1071570"/>
            </a:xfrm>
            <a:prstGeom prst="foldedCorner">
              <a:avLst>
                <a:gd name="adj" fmla="val 2926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n>
                    <a:solidFill>
                      <a:schemeClr val="tx1"/>
                    </a:solidFill>
                  </a:ln>
                </a:rPr>
                <a:t>User</a:t>
              </a:r>
            </a:p>
            <a:p>
              <a:pPr algn="ctr"/>
              <a:r>
                <a:rPr lang="de-DE" dirty="0" err="1" smtClean="0">
                  <a:ln>
                    <a:solidFill>
                      <a:schemeClr val="tx1"/>
                    </a:solidFill>
                  </a:ln>
                </a:rPr>
                <a:t>Config</a:t>
              </a:r>
              <a:endParaRPr lang="de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Gefaltete Ecke 12"/>
            <p:cNvSpPr/>
            <p:nvPr/>
          </p:nvSpPr>
          <p:spPr>
            <a:xfrm>
              <a:off x="7072330" y="1785926"/>
              <a:ext cx="928694" cy="1071570"/>
            </a:xfrm>
            <a:prstGeom prst="foldedCorner">
              <a:avLst>
                <a:gd name="adj" fmla="val 2926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n>
                    <a:solidFill>
                      <a:schemeClr val="tx1"/>
                    </a:solidFill>
                  </a:ln>
                </a:rPr>
                <a:t>User</a:t>
              </a:r>
            </a:p>
            <a:p>
              <a:pPr algn="ctr"/>
              <a:r>
                <a:rPr lang="de-DE" dirty="0" err="1" smtClean="0">
                  <a:ln>
                    <a:solidFill>
                      <a:schemeClr val="tx1"/>
                    </a:solidFill>
                  </a:ln>
                </a:rPr>
                <a:t>Config</a:t>
              </a:r>
              <a:endParaRPr lang="de-DE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" name="Gerade Verbindung mit Pfeil 17"/>
            <p:cNvCxnSpPr>
              <a:stCxn id="8" idx="3"/>
              <a:endCxn id="7" idx="1"/>
            </p:cNvCxnSpPr>
            <p:nvPr/>
          </p:nvCxnSpPr>
          <p:spPr>
            <a:xfrm>
              <a:off x="2285984" y="2678901"/>
              <a:ext cx="1143008" cy="9083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lus 19"/>
            <p:cNvSpPr/>
            <p:nvPr/>
          </p:nvSpPr>
          <p:spPr>
            <a:xfrm>
              <a:off x="6072198" y="3407734"/>
              <a:ext cx="357190" cy="357190"/>
            </a:xfrm>
            <a:prstGeom prst="mathPlus">
              <a:avLst>
                <a:gd name="adj1" fmla="val 1190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 Verbindung mit Pfeil 21"/>
            <p:cNvCxnSpPr>
              <a:stCxn id="7" idx="3"/>
              <a:endCxn id="20" idx="2"/>
            </p:cNvCxnSpPr>
            <p:nvPr/>
          </p:nvCxnSpPr>
          <p:spPr>
            <a:xfrm flipV="1">
              <a:off x="5643570" y="3586329"/>
              <a:ext cx="475974" cy="8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20" idx="0"/>
              <a:endCxn id="12" idx="1"/>
            </p:cNvCxnSpPr>
            <p:nvPr/>
          </p:nvCxnSpPr>
          <p:spPr>
            <a:xfrm>
              <a:off x="6382042" y="3586329"/>
              <a:ext cx="976040" cy="2355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20" idx="3"/>
              <a:endCxn id="13" idx="1"/>
            </p:cNvCxnSpPr>
            <p:nvPr/>
          </p:nvCxnSpPr>
          <p:spPr>
            <a:xfrm rot="5400000" flipH="1" flipV="1">
              <a:off x="6094877" y="2477628"/>
              <a:ext cx="1133369" cy="8215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20" idx="1"/>
              <a:endCxn id="11" idx="1"/>
            </p:cNvCxnSpPr>
            <p:nvPr/>
          </p:nvCxnSpPr>
          <p:spPr>
            <a:xfrm rot="16200000" flipH="1">
              <a:off x="5752140" y="4216230"/>
              <a:ext cx="1533091" cy="5357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endCxn id="7" idx="2"/>
            </p:cNvCxnSpPr>
            <p:nvPr/>
          </p:nvCxnSpPr>
          <p:spPr>
            <a:xfrm flipV="1">
              <a:off x="3143240" y="4286256"/>
              <a:ext cx="1393041" cy="142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>
              <a:stCxn id="9" idx="0"/>
            </p:cNvCxnSpPr>
            <p:nvPr/>
          </p:nvCxnSpPr>
          <p:spPr>
            <a:xfrm rot="5400000" flipH="1" flipV="1">
              <a:off x="2696752" y="4697025"/>
              <a:ext cx="214314" cy="3929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>
              <a:stCxn id="10" idx="0"/>
            </p:cNvCxnSpPr>
            <p:nvPr/>
          </p:nvCxnSpPr>
          <p:spPr>
            <a:xfrm rot="16200000" flipV="1">
              <a:off x="3375414" y="4697024"/>
              <a:ext cx="214314" cy="392909"/>
            </a:xfrm>
            <a:prstGeom prst="line">
              <a:avLst/>
            </a:prstGeom>
            <a:ln w="38100" cap="flat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893207" y="4536289"/>
              <a:ext cx="357190" cy="1428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14012"/>
            <a:ext cx="8229600" cy="1143000"/>
          </a:xfrm>
        </p:spPr>
        <p:txBody>
          <a:bodyPr/>
          <a:lstStyle/>
          <a:p>
            <a:r>
              <a:rPr lang="de-DE" dirty="0" err="1" smtClean="0"/>
              <a:t>Usability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D2EA-9A79-4600-8798-B306EE7CC788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166" y="1500174"/>
            <a:ext cx="8334504" cy="474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Abgerundetes Rechteck 13"/>
          <p:cNvSpPr/>
          <p:nvPr/>
        </p:nvSpPr>
        <p:spPr>
          <a:xfrm>
            <a:off x="428596" y="1521440"/>
            <a:ext cx="714380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>
            <a:stCxn id="17" idx="0"/>
            <a:endCxn id="14" idx="2"/>
          </p:cNvCxnSpPr>
          <p:nvPr/>
        </p:nvCxnSpPr>
        <p:spPr>
          <a:xfrm rot="16200000" flipV="1">
            <a:off x="2403774" y="46328"/>
            <a:ext cx="1336056" cy="4572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571736" y="3000372"/>
            <a:ext cx="5572164" cy="95410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Multiinstanzfähigkeit</a:t>
            </a:r>
            <a:endParaRPr lang="de-DE" sz="2800" dirty="0" smtClean="0"/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 Unterscheidbare Titelformatierung</a:t>
            </a:r>
            <a:endParaRPr lang="de-D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14012"/>
            <a:ext cx="8229600" cy="1143000"/>
          </a:xfrm>
        </p:spPr>
        <p:txBody>
          <a:bodyPr/>
          <a:lstStyle/>
          <a:p>
            <a:r>
              <a:rPr lang="de-DE" dirty="0" err="1" smtClean="0"/>
              <a:t>Usability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237A-67B1-4EF0-AF97-B17FC0700105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166" y="1500174"/>
            <a:ext cx="8334504" cy="474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Abgerundetes Rechteck 13"/>
          <p:cNvSpPr/>
          <p:nvPr/>
        </p:nvSpPr>
        <p:spPr>
          <a:xfrm>
            <a:off x="428596" y="1521440"/>
            <a:ext cx="714380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39229" y="1685582"/>
            <a:ext cx="428628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>
            <a:stCxn id="17" idx="0"/>
            <a:endCxn id="16" idx="2"/>
          </p:cNvCxnSpPr>
          <p:nvPr/>
        </p:nvCxnSpPr>
        <p:spPr>
          <a:xfrm rot="16200000" flipV="1">
            <a:off x="2419724" y="62277"/>
            <a:ext cx="1171914" cy="4704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571736" y="3000372"/>
            <a:ext cx="5572164" cy="138499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 Neuformatierung der Ladefunktion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400" dirty="0" smtClean="0"/>
              <a:t>inkrementelles Laden / Speichern</a:t>
            </a:r>
            <a:endParaRPr lang="de-DE" sz="2800" dirty="0" smtClean="0"/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 Sprache ändern</a:t>
            </a:r>
            <a:endParaRPr lang="de-D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14012"/>
            <a:ext cx="8229600" cy="1143000"/>
          </a:xfrm>
        </p:spPr>
        <p:txBody>
          <a:bodyPr/>
          <a:lstStyle/>
          <a:p>
            <a:r>
              <a:rPr lang="de-DE" dirty="0" err="1" smtClean="0"/>
              <a:t>Usability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6B3B-1D25-4096-9D6B-62E6A0F5257F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166" y="1500174"/>
            <a:ext cx="8334504" cy="474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Abgerundetes Rechteck 12"/>
          <p:cNvSpPr/>
          <p:nvPr/>
        </p:nvSpPr>
        <p:spPr>
          <a:xfrm>
            <a:off x="1428728" y="1643050"/>
            <a:ext cx="285752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428596" y="1521440"/>
            <a:ext cx="714380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39229" y="1685582"/>
            <a:ext cx="428628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>
            <a:stCxn id="17" idx="0"/>
            <a:endCxn id="13" idx="2"/>
          </p:cNvCxnSpPr>
          <p:nvPr/>
        </p:nvCxnSpPr>
        <p:spPr>
          <a:xfrm rot="16200000" flipV="1">
            <a:off x="2893207" y="535761"/>
            <a:ext cx="1143008" cy="37862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571736" y="3000372"/>
            <a:ext cx="5572164" cy="95410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 PDF-Manual öffnen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Contributornennung</a:t>
            </a:r>
            <a:endParaRPr lang="de-D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14012"/>
            <a:ext cx="8229600" cy="1143000"/>
          </a:xfrm>
        </p:spPr>
        <p:txBody>
          <a:bodyPr/>
          <a:lstStyle/>
          <a:p>
            <a:r>
              <a:rPr lang="de-DE" dirty="0" err="1" smtClean="0"/>
              <a:t>Usability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863-AD1F-441F-BF21-22D3CDD8A661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166" y="1500174"/>
            <a:ext cx="8334504" cy="474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Abgerundetes Rechteck 10"/>
          <p:cNvSpPr/>
          <p:nvPr/>
        </p:nvSpPr>
        <p:spPr>
          <a:xfrm>
            <a:off x="428596" y="1857364"/>
            <a:ext cx="4857784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428728" y="1643050"/>
            <a:ext cx="285752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428596" y="1521440"/>
            <a:ext cx="714380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39229" y="1685582"/>
            <a:ext cx="428628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>
            <a:stCxn id="17" idx="0"/>
            <a:endCxn id="11" idx="2"/>
          </p:cNvCxnSpPr>
          <p:nvPr/>
        </p:nvCxnSpPr>
        <p:spPr>
          <a:xfrm flipH="1" flipV="1">
            <a:off x="2857488" y="2143116"/>
            <a:ext cx="2500330" cy="857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571736" y="3000372"/>
            <a:ext cx="5572164" cy="138499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 IPv4 &amp; IPv6 zusammenlegen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Neue </a:t>
            </a:r>
            <a:r>
              <a:rPr lang="de-DE" sz="2800" dirty="0" smtClean="0"/>
              <a:t>MMRP-Tabs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Tabs </a:t>
            </a:r>
            <a:r>
              <a:rPr lang="de-DE" sz="2800" dirty="0" smtClean="0"/>
              <a:t>verschiebbar / </a:t>
            </a:r>
            <a:r>
              <a:rPr lang="de-DE" sz="2800" dirty="0" smtClean="0"/>
              <a:t>ausblendbar</a:t>
            </a:r>
            <a:endParaRPr lang="de-DE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14012"/>
            <a:ext cx="8229600" cy="1143000"/>
          </a:xfrm>
        </p:spPr>
        <p:txBody>
          <a:bodyPr/>
          <a:lstStyle/>
          <a:p>
            <a:r>
              <a:rPr lang="de-DE" dirty="0" err="1" smtClean="0"/>
              <a:t>Usability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0EC-B0AE-4021-9156-C97C3578F7A7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166" y="1500174"/>
            <a:ext cx="8334504" cy="474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Abgerundetes Rechteck 10"/>
          <p:cNvSpPr/>
          <p:nvPr/>
        </p:nvSpPr>
        <p:spPr>
          <a:xfrm>
            <a:off x="428596" y="1857364"/>
            <a:ext cx="4857784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428728" y="1643050"/>
            <a:ext cx="285752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428596" y="1521440"/>
            <a:ext cx="714380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6786578" y="2214554"/>
            <a:ext cx="1214446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39229" y="1685582"/>
            <a:ext cx="428628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>
            <a:stCxn id="17" idx="0"/>
            <a:endCxn id="15" idx="2"/>
          </p:cNvCxnSpPr>
          <p:nvPr/>
        </p:nvCxnSpPr>
        <p:spPr>
          <a:xfrm rot="5400000" flipH="1" flipV="1">
            <a:off x="6125776" y="1732348"/>
            <a:ext cx="500066" cy="2035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571736" y="3000372"/>
            <a:ext cx="557216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Receive</a:t>
            </a:r>
            <a:r>
              <a:rPr lang="de-DE" sz="2800" dirty="0" smtClean="0"/>
              <a:t>-Counter hinzufügen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14012"/>
            <a:ext cx="8229600" cy="1143000"/>
          </a:xfrm>
        </p:spPr>
        <p:txBody>
          <a:bodyPr/>
          <a:lstStyle/>
          <a:p>
            <a:r>
              <a:rPr lang="de-DE" dirty="0" err="1" smtClean="0"/>
              <a:t>Usability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A7-A788-4CB3-ABB6-43DF65296D85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166" y="1500174"/>
            <a:ext cx="8334504" cy="474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Abgerundetes Rechteck 8"/>
          <p:cNvSpPr/>
          <p:nvPr/>
        </p:nvSpPr>
        <p:spPr>
          <a:xfrm>
            <a:off x="428596" y="2214554"/>
            <a:ext cx="1714512" cy="1000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428596" y="1857364"/>
            <a:ext cx="4857784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428728" y="1643050"/>
            <a:ext cx="285752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428596" y="1521440"/>
            <a:ext cx="714380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6786578" y="2214554"/>
            <a:ext cx="1214446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39229" y="1685582"/>
            <a:ext cx="428628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>
            <a:stCxn id="17" idx="1"/>
            <a:endCxn id="9" idx="3"/>
          </p:cNvCxnSpPr>
          <p:nvPr/>
        </p:nvCxnSpPr>
        <p:spPr>
          <a:xfrm rot="10800000">
            <a:off x="2143108" y="2714620"/>
            <a:ext cx="428628" cy="5473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571736" y="3000372"/>
            <a:ext cx="557216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 Buttons überarbeiten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14012"/>
            <a:ext cx="8229600" cy="1143000"/>
          </a:xfrm>
        </p:spPr>
        <p:txBody>
          <a:bodyPr/>
          <a:lstStyle/>
          <a:p>
            <a:r>
              <a:rPr lang="de-DE" dirty="0" err="1" smtClean="0"/>
              <a:t>Usability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06FF-39C4-45E8-AA28-9E94E30D2560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166" y="1500174"/>
            <a:ext cx="8334504" cy="474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Abgerundetes Rechteck 8"/>
          <p:cNvSpPr/>
          <p:nvPr/>
        </p:nvSpPr>
        <p:spPr>
          <a:xfrm>
            <a:off x="428596" y="2214554"/>
            <a:ext cx="1714512" cy="1000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428596" y="3286124"/>
            <a:ext cx="1714512" cy="15716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428596" y="1857364"/>
            <a:ext cx="4857784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428728" y="1643050"/>
            <a:ext cx="285752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428596" y="1521440"/>
            <a:ext cx="714380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6786578" y="2214554"/>
            <a:ext cx="1214446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39229" y="1685582"/>
            <a:ext cx="428628" cy="1428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>
            <a:stCxn id="17" idx="1"/>
            <a:endCxn id="10" idx="3"/>
          </p:cNvCxnSpPr>
          <p:nvPr/>
        </p:nvCxnSpPr>
        <p:spPr>
          <a:xfrm rot="10800000" flipV="1">
            <a:off x="2143108" y="3477426"/>
            <a:ext cx="428628" cy="5945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571736" y="3000372"/>
            <a:ext cx="5572164" cy="95410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 Standartwerte laden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 automatische Erkennung IPv4/IPv6</a:t>
            </a:r>
            <a:endParaRPr lang="de-D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10.10.2011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23728" y="4286256"/>
            <a:ext cx="215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Fabian </a:t>
            </a:r>
            <a:r>
              <a:rPr lang="de-DE" sz="2400" b="1" dirty="0" err="1" smtClean="0"/>
              <a:t>Fäßler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</a:t>
            </a:r>
          </a:p>
          <a:p>
            <a:r>
              <a:rPr lang="de-DE" i="1" dirty="0" smtClean="0"/>
              <a:t>Expert on STAF/STAX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364088" y="4280556"/>
            <a:ext cx="3133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Christopher Westphal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</a:t>
            </a:r>
          </a:p>
          <a:p>
            <a:r>
              <a:rPr lang="de-DE" i="1" dirty="0" smtClean="0"/>
              <a:t>Expert on </a:t>
            </a:r>
            <a:r>
              <a:rPr lang="de-DE" i="1" dirty="0" err="1" smtClean="0"/>
              <a:t>Usability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123728" y="2418608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Filip Haase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err="1" smtClean="0"/>
              <a:t>Leading</a:t>
            </a:r>
            <a:r>
              <a:rPr lang="de-DE" i="1" dirty="0" smtClean="0"/>
              <a:t> Engineer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364088" y="2412908"/>
            <a:ext cx="29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Sebastian </a:t>
            </a:r>
            <a:r>
              <a:rPr lang="de-DE" sz="2400" b="1" dirty="0" err="1" smtClean="0"/>
              <a:t>Koralewski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 </a:t>
            </a:r>
          </a:p>
          <a:p>
            <a:r>
              <a:rPr lang="de-DE" i="1" dirty="0" smtClean="0"/>
              <a:t>Expert on MMRP</a:t>
            </a:r>
            <a:endParaRPr lang="de-DE" i="1" dirty="0"/>
          </a:p>
        </p:txBody>
      </p:sp>
      <p:pic>
        <p:nvPicPr>
          <p:cNvPr id="17" name="Grafik 16" descr="filip-haa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1095375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420888"/>
            <a:ext cx="1080120" cy="1169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 t="9108"/>
          <a:stretch>
            <a:fillRect/>
          </a:stretch>
        </p:blipFill>
        <p:spPr bwMode="auto">
          <a:xfrm>
            <a:off x="4283968" y="4149080"/>
            <a:ext cx="1057275" cy="1437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365104"/>
            <a:ext cx="1095375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3143248"/>
            <a:ext cx="8640960" cy="1470025"/>
          </a:xfrm>
        </p:spPr>
        <p:txBody>
          <a:bodyPr/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C801-802B-4286-BD81-A29CA14DD7DC}" type="datetime1">
              <a:rPr lang="de-DE" smtClean="0"/>
              <a:pPr/>
              <a:t>10.10.2011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59BA-2A6B-40CF-94ED-4622969F38E6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037" t="2439" r="64214" b="49601"/>
          <a:stretch>
            <a:fillRect/>
          </a:stretch>
        </p:blipFill>
        <p:spPr bwMode="auto">
          <a:xfrm>
            <a:off x="35496" y="1844824"/>
            <a:ext cx="745232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1595" t="2942" r="3563" b="50723"/>
          <a:stretch>
            <a:fillRect/>
          </a:stretch>
        </p:blipFill>
        <p:spPr bwMode="auto">
          <a:xfrm>
            <a:off x="2411760" y="1895566"/>
            <a:ext cx="1123324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6037" t="2439" r="84477" b="49601"/>
          <a:stretch>
            <a:fillRect/>
          </a:stretch>
        </p:blipFill>
        <p:spPr bwMode="auto">
          <a:xfrm>
            <a:off x="35496" y="1844824"/>
            <a:ext cx="237626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16 L -0.50399 0.0011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3143248"/>
            <a:ext cx="8640960" cy="1470025"/>
          </a:xfrm>
        </p:spPr>
        <p:txBody>
          <a:bodyPr/>
          <a:lstStyle/>
          <a:p>
            <a:r>
              <a:rPr lang="de-DE" dirty="0" smtClean="0"/>
              <a:t>Business Case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C801-802B-4286-BD81-A29CA14DD7DC}" type="datetime1">
              <a:rPr lang="de-DE" smtClean="0"/>
              <a:pPr/>
              <a:t>10.10.2011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1C7-4898-4C60-94CB-A0A4B5389FDC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Personalkosten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971600" y="2204864"/>
          <a:ext cx="7200800" cy="2911191"/>
        </p:xfrm>
        <a:graphic>
          <a:graphicData uri="http://schemas.openxmlformats.org/drawingml/2006/table">
            <a:tbl>
              <a:tblPr/>
              <a:tblGrid>
                <a:gridCol w="2005931"/>
                <a:gridCol w="3112460"/>
                <a:gridCol w="2082409"/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 err="1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Jobtitel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Hauptgebiet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Kosten pro Stunden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Projekt Manager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Organisation und Administration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150,00 €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Leitender Entwickler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Design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150,00 €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Entwickler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Programmierung/Implementierung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110,00 €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Dokumentation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Das Verfassen von Dokumenten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100,00 €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Systemtester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Das Durchführen von Softwaretests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94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110,00 €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 nach Phasen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25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971600" y="2308352"/>
          <a:ext cx="7200800" cy="3136872"/>
        </p:xfrm>
        <a:graphic>
          <a:graphicData uri="http://schemas.openxmlformats.org/drawingml/2006/table">
            <a:tbl>
              <a:tblPr/>
              <a:tblGrid>
                <a:gridCol w="4176464"/>
                <a:gridCol w="3024336"/>
              </a:tblGrid>
              <a:tr h="392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Beschreibung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Kosten </a:t>
                      </a:r>
                      <a:endParaRPr lang="de-DE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Analysephase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30.480,00 €</a:t>
                      </a:r>
                      <a:endParaRPr lang="de-DE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</a:tr>
              <a:tr h="392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Designphase</a:t>
                      </a:r>
                      <a:endParaRPr lang="de-DE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52.400,00 €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 smtClean="0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Implementierungsphase </a:t>
                      </a:r>
                      <a:r>
                        <a:rPr lang="de-DE" sz="1800" b="1" dirty="0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(Mit Puffer)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104.233,00 €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</a:tr>
              <a:tr h="392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Integration- und Systemphase</a:t>
                      </a:r>
                      <a:endParaRPr lang="de-DE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24.960,00 €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Sonstige Kosten</a:t>
                      </a:r>
                      <a:endParaRPr lang="de-DE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1.500,00 €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D3D2"/>
                    </a:solidFill>
                  </a:tcPr>
                </a:tc>
              </a:tr>
              <a:tr h="392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Gewinnmarge 35%</a:t>
                      </a:r>
                      <a:endParaRPr lang="de-DE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74.751,00 €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Gesamt </a:t>
                      </a:r>
                      <a:endParaRPr lang="de-DE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A73634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288.324,00 €</a:t>
                      </a:r>
                      <a:endParaRPr lang="de-DE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79512" y="4941168"/>
            <a:ext cx="47880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Autoren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/Authors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Projektteam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/Project team: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Jonas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Traub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Projektleiter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Filip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Haase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(Leading Engineer)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Matthis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Hauschild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(Documentation)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Fabian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Fäßler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STAF/STAX)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Christopher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Westphal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usability)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Sebastian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Koralewski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MMRP)</a:t>
            </a:r>
            <a:endParaRPr kumimoji="0" lang="de-DE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355976" y="645333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00" dirty="0"/>
              <a:t>© </a:t>
            </a:r>
            <a:r>
              <a:rPr lang="en-US" sz="1000" u="sng" dirty="0">
                <a:hlinkClick r:id="rId3"/>
              </a:rPr>
              <a:t>GNU General Public License version 3.0 (GPLv3)</a:t>
            </a:r>
            <a:endParaRPr lang="de-DE" sz="1000" dirty="0"/>
          </a:p>
        </p:txBody>
      </p:sp>
      <p:pic>
        <p:nvPicPr>
          <p:cNvPr id="8" name="Grafik 7"/>
          <p:cNvPicPr/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922" y="5301208"/>
            <a:ext cx="2495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26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6D6F-28B2-484E-8F51-BC97C07BA183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2051" name="Picture 3" descr="C:\Documents and Settings\Matthis\Desktop\SWE\mc_usecases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383" y="1928802"/>
            <a:ext cx="8786842" cy="415144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Multicast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Verwaltung im Netzwerk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12C-C86A-4739-B43D-6E63D8F812E7}" type="datetime1">
              <a:rPr lang="de-DE" smtClean="0"/>
              <a:pPr/>
              <a:t>10.10.2011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1143000"/>
          </a:xfrm>
        </p:spPr>
        <p:txBody>
          <a:bodyPr/>
          <a:lstStyle/>
          <a:p>
            <a:r>
              <a:rPr lang="de-DE" dirty="0" smtClean="0"/>
              <a:t>Registrierung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08BA-3A62-4822-B292-08D85D4A183D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 descr="C:\Users\Jonas\Dropbox\swe\mc_works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833" y="2143116"/>
            <a:ext cx="715144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Reservierung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F15E-5291-4E54-8785-A51CD56C5B28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074" name="Picture 2" descr="C:\Documents and Settings\Matthis\Desktop\SWE\mc_works2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300" y="2020888"/>
            <a:ext cx="7086600" cy="35909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Senden und Empfangen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10.10.2011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4098" name="Picture 2" descr="C:\Documents and Settings\Matthis\Desktop\SWE\mc_works3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2022592"/>
            <a:ext cx="7962900" cy="3886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640960" cy="1470025"/>
          </a:xfrm>
        </p:spPr>
        <p:txBody>
          <a:bodyPr/>
          <a:lstStyle/>
          <a:p>
            <a:r>
              <a:rPr lang="de-DE" dirty="0" smtClean="0"/>
              <a:t>MMRP - Protokollintegration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Linux &amp; Windows 32bit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3F9-97BC-4E8A-806C-CDE09227C88F}" type="datetime1">
              <a:rPr lang="de-DE" smtClean="0"/>
              <a:pPr/>
              <a:t>10.10.2011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STAF / STAX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Regressionstestsuite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3F9-97BC-4E8A-806C-CDE09227C88F}" type="datetime1">
              <a:rPr lang="de-DE" smtClean="0"/>
              <a:pPr/>
              <a:t>10.10.2011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fin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template-final</Template>
  <TotalTime>0</TotalTime>
  <Words>448</Words>
  <Application>Microsoft Office PowerPoint</Application>
  <PresentationFormat>Bildschirmpräsentation (4:3)</PresentationFormat>
  <Paragraphs>177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template-final</vt:lpstr>
      <vt:lpstr>Folie 1</vt:lpstr>
      <vt:lpstr>Folie 2</vt:lpstr>
      <vt:lpstr>Use Cases</vt:lpstr>
      <vt:lpstr>Multicast</vt:lpstr>
      <vt:lpstr>Registrierung</vt:lpstr>
      <vt:lpstr>Reservierung</vt:lpstr>
      <vt:lpstr>Senden und Empfangen</vt:lpstr>
      <vt:lpstr>MMRP - Protokollintegration</vt:lpstr>
      <vt:lpstr>STAF / STAX</vt:lpstr>
      <vt:lpstr>STAF / STAX - Funktionsweise</vt:lpstr>
      <vt:lpstr>Usability &amp; Konfiguration</vt:lpstr>
      <vt:lpstr>Konfiguration</vt:lpstr>
      <vt:lpstr>Usability</vt:lpstr>
      <vt:lpstr>Usability</vt:lpstr>
      <vt:lpstr>Usability</vt:lpstr>
      <vt:lpstr>Usability</vt:lpstr>
      <vt:lpstr>Usability</vt:lpstr>
      <vt:lpstr>Usability</vt:lpstr>
      <vt:lpstr>Usability</vt:lpstr>
      <vt:lpstr>Projektplan</vt:lpstr>
      <vt:lpstr>Projektplan</vt:lpstr>
      <vt:lpstr>Projektplan</vt:lpstr>
      <vt:lpstr>Business Case</vt:lpstr>
      <vt:lpstr>Personalkosten</vt:lpstr>
      <vt:lpstr>Kosten nach Phasen</vt:lpstr>
      <vt:lpstr>Folie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Matthis Hauschild</dc:creator>
  <cp:lastModifiedBy>Jonas</cp:lastModifiedBy>
  <cp:revision>76</cp:revision>
  <dcterms:created xsi:type="dcterms:W3CDTF">2011-10-06T08:36:39Z</dcterms:created>
  <dcterms:modified xsi:type="dcterms:W3CDTF">2011-10-10T16:11:50Z</dcterms:modified>
</cp:coreProperties>
</file>