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natureofcode.com/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N8DzlgMt3M" TargetMode="External"/><Relationship Id="rId3" Type="http://schemas.openxmlformats.org/officeDocument/2006/relationships/hyperlink" Target="https://www.cs.bath.ac.uk/~jjb/here/CM30229/CW2/BarryMNAS05.pdf" TargetMode="External"/><Relationship Id="rId6" Type="http://schemas.openxmlformats.org/officeDocument/2006/relationships/hyperlink" Target="http://natureofcode.com/" TargetMode="External"/><Relationship Id="rId5" Type="http://schemas.openxmlformats.org/officeDocument/2006/relationships/hyperlink" Target="http://www.diva-portal.org/smash/get/diva2:561001/FULLTEXT01.pdf" TargetMode="External"/><Relationship Id="rId8" Type="http://schemas.openxmlformats.org/officeDocument/2006/relationships/hyperlink" Target="http://en.wikipedia.org/wiki/Q-learning" TargetMode="External"/><Relationship Id="rId7" Type="http://schemas.openxmlformats.org/officeDocument/2006/relationships/hyperlink" Target="https://github.com/shiffman/The-Nature-of-Code-Examples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hyperlink" Target="http://en.wikipedia.org/w/index.php?title=Action-value_function&amp;action=edit&amp;redlink=1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U_o0ysgfNt8" TargetMode="External"/><Relationship Id="rId5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Cooperative Hunting Simulation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5"/>
            <a:ext cx="5711099" cy="12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Yao-Jen Chang, Phoebe Chang, </a:t>
            </a:r>
            <a:br>
              <a:rPr lang="en"/>
            </a:br>
            <a:r>
              <a:rPr lang="en"/>
              <a:t>Meng Li, Tai-Yi Wu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Design - Settings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Attributes for each experiment: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Predators’ current energy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random walk of animats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Moving speed</a:t>
            </a:r>
            <a:br>
              <a:rPr lang="en"/>
            </a:br>
            <a:r>
              <a:rPr lang="en"/>
              <a:t>(Maximum speed based on energy &amp; grounded truth)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Design - Prey Model Design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Sensors: </a:t>
            </a:r>
            <a:r>
              <a:rPr lang="en" sz="1800"/>
              <a:t>vision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Motors: </a:t>
            </a:r>
            <a:r>
              <a:rPr lang="en" sz="1800"/>
              <a:t>feet, mouth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Basic Behaviors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Eating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Walking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Avoiding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150" y="1369475"/>
            <a:ext cx="4233823" cy="338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Design - Predators Model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External Sensors: </a:t>
            </a:r>
            <a:r>
              <a:rPr lang="en" sz="1800"/>
              <a:t>vision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Inner Sensors: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Char char="-"/>
            </a:pPr>
            <a:r>
              <a:rPr lang="en" sz="1800"/>
              <a:t>Energy level</a:t>
            </a:r>
            <a:br>
              <a:rPr lang="en" sz="2400"/>
            </a:br>
            <a:r>
              <a:rPr lang="en" sz="1200"/>
              <a:t>(decrease by time and actions)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Motors: </a:t>
            </a:r>
            <a:r>
              <a:rPr lang="en" sz="1800"/>
              <a:t>mouth, feets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Basic Behaviors: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Stalking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Running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Stay same position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21537" r="0" t="0"/>
          <a:stretch/>
        </p:blipFill>
        <p:spPr>
          <a:xfrm>
            <a:off x="4611050" y="1385925"/>
            <a:ext cx="4075750" cy="35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- Neural Network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With evolution learning</a:t>
            </a:r>
            <a:br>
              <a:rPr lang="en"/>
            </a:br>
            <a:r>
              <a:rPr lang="en" sz="2400"/>
              <a:t>Fitness: Min(-cost(Energy) - distance(predator - preys))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Input nodes: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position of every lion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position of potential hunting preys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Self energy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Output nodes for actions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775" y="1826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139" name="Shape 139"/>
          <p:cNvSpPr/>
          <p:nvPr/>
        </p:nvSpPr>
        <p:spPr>
          <a:xfrm>
            <a:off x="831650" y="3061291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Prey position 2</a:t>
            </a:r>
          </a:p>
        </p:txBody>
      </p:sp>
      <p:sp>
        <p:nvSpPr>
          <p:cNvPr id="140" name="Shape 140"/>
          <p:cNvSpPr/>
          <p:nvPr/>
        </p:nvSpPr>
        <p:spPr>
          <a:xfrm>
            <a:off x="808000" y="3471368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Energy</a:t>
            </a:r>
          </a:p>
        </p:txBody>
      </p:sp>
      <p:sp>
        <p:nvSpPr>
          <p:cNvPr id="141" name="Shape 141"/>
          <p:cNvSpPr/>
          <p:nvPr/>
        </p:nvSpPr>
        <p:spPr>
          <a:xfrm>
            <a:off x="831750" y="2582365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Prey position 1</a:t>
            </a:r>
          </a:p>
        </p:txBody>
      </p:sp>
      <p:sp>
        <p:nvSpPr>
          <p:cNvPr id="142" name="Shape 142"/>
          <p:cNvSpPr/>
          <p:nvPr/>
        </p:nvSpPr>
        <p:spPr>
          <a:xfrm>
            <a:off x="831750" y="2137090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lion 3 position</a:t>
            </a:r>
          </a:p>
        </p:txBody>
      </p:sp>
      <p:sp>
        <p:nvSpPr>
          <p:cNvPr id="143" name="Shape 143"/>
          <p:cNvSpPr/>
          <p:nvPr/>
        </p:nvSpPr>
        <p:spPr>
          <a:xfrm>
            <a:off x="7152800" y="2492473"/>
            <a:ext cx="11832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Run to prey</a:t>
            </a:r>
          </a:p>
        </p:txBody>
      </p:sp>
      <p:sp>
        <p:nvSpPr>
          <p:cNvPr id="144" name="Shape 144"/>
          <p:cNvSpPr/>
          <p:nvPr/>
        </p:nvSpPr>
        <p:spPr>
          <a:xfrm>
            <a:off x="7152800" y="2961134"/>
            <a:ext cx="11832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Stalk</a:t>
            </a:r>
          </a:p>
        </p:txBody>
      </p:sp>
      <p:sp>
        <p:nvSpPr>
          <p:cNvPr id="145" name="Shape 145"/>
          <p:cNvSpPr/>
          <p:nvPr/>
        </p:nvSpPr>
        <p:spPr>
          <a:xfrm>
            <a:off x="7152800" y="3429794"/>
            <a:ext cx="11832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Stay</a:t>
            </a:r>
          </a:p>
        </p:txBody>
      </p:sp>
      <p:sp>
        <p:nvSpPr>
          <p:cNvPr id="146" name="Shape 146"/>
          <p:cNvSpPr/>
          <p:nvPr/>
        </p:nvSpPr>
        <p:spPr>
          <a:xfrm>
            <a:off x="3994937" y="3427462"/>
            <a:ext cx="1183200" cy="4688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994937" y="3896112"/>
            <a:ext cx="1183200" cy="4688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994937" y="2958811"/>
            <a:ext cx="1183200" cy="4688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994937" y="2490150"/>
            <a:ext cx="1183200" cy="4688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cxnSp>
        <p:nvCxnSpPr>
          <p:cNvPr id="150" name="Shape 150"/>
          <p:cNvCxnSpPr>
            <a:stCxn id="142" idx="6"/>
            <a:endCxn id="149" idx="2"/>
          </p:cNvCxnSpPr>
          <p:nvPr/>
        </p:nvCxnSpPr>
        <p:spPr>
          <a:xfrm>
            <a:off x="2044050" y="2371540"/>
            <a:ext cx="1950900" cy="35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42" idx="6"/>
            <a:endCxn id="148" idx="2"/>
          </p:cNvCxnSpPr>
          <p:nvPr/>
        </p:nvCxnSpPr>
        <p:spPr>
          <a:xfrm>
            <a:off x="2044050" y="2371540"/>
            <a:ext cx="1950900" cy="821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42" idx="6"/>
            <a:endCxn id="146" idx="2"/>
          </p:cNvCxnSpPr>
          <p:nvPr/>
        </p:nvCxnSpPr>
        <p:spPr>
          <a:xfrm>
            <a:off x="2044050" y="2371540"/>
            <a:ext cx="1950900" cy="129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42" idx="6"/>
            <a:endCxn id="147" idx="2"/>
          </p:cNvCxnSpPr>
          <p:nvPr/>
        </p:nvCxnSpPr>
        <p:spPr>
          <a:xfrm>
            <a:off x="2044050" y="2371540"/>
            <a:ext cx="1950900" cy="175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55" idx="6"/>
          </p:cNvCxnSpPr>
          <p:nvPr/>
        </p:nvCxnSpPr>
        <p:spPr>
          <a:xfrm>
            <a:off x="2044050" y="1884225"/>
            <a:ext cx="1974600" cy="21794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41" idx="6"/>
            <a:endCxn id="149" idx="2"/>
          </p:cNvCxnSpPr>
          <p:nvPr/>
        </p:nvCxnSpPr>
        <p:spPr>
          <a:xfrm flipH="1" rot="10800000">
            <a:off x="2044050" y="2724715"/>
            <a:ext cx="1950900" cy="92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41" idx="6"/>
            <a:endCxn id="148" idx="2"/>
          </p:cNvCxnSpPr>
          <p:nvPr/>
        </p:nvCxnSpPr>
        <p:spPr>
          <a:xfrm>
            <a:off x="2044050" y="2816815"/>
            <a:ext cx="1950900" cy="376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41" idx="6"/>
            <a:endCxn id="146" idx="2"/>
          </p:cNvCxnSpPr>
          <p:nvPr/>
        </p:nvCxnSpPr>
        <p:spPr>
          <a:xfrm>
            <a:off x="2044050" y="2816815"/>
            <a:ext cx="1950900" cy="84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41" idx="6"/>
            <a:endCxn id="147" idx="2"/>
          </p:cNvCxnSpPr>
          <p:nvPr/>
        </p:nvCxnSpPr>
        <p:spPr>
          <a:xfrm>
            <a:off x="2044050" y="2816815"/>
            <a:ext cx="1950900" cy="131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42" idx="6"/>
          </p:cNvCxnSpPr>
          <p:nvPr/>
        </p:nvCxnSpPr>
        <p:spPr>
          <a:xfrm>
            <a:off x="2044050" y="2371540"/>
            <a:ext cx="1974600" cy="1618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stCxn id="139" idx="6"/>
            <a:endCxn id="149" idx="2"/>
          </p:cNvCxnSpPr>
          <p:nvPr/>
        </p:nvCxnSpPr>
        <p:spPr>
          <a:xfrm flipH="1" rot="10800000">
            <a:off x="2043950" y="2724541"/>
            <a:ext cx="1950900" cy="57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stCxn id="139" idx="6"/>
            <a:endCxn id="148" idx="2"/>
          </p:cNvCxnSpPr>
          <p:nvPr/>
        </p:nvCxnSpPr>
        <p:spPr>
          <a:xfrm flipH="1" rot="10800000">
            <a:off x="2043950" y="3193141"/>
            <a:ext cx="1950900" cy="10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39" idx="6"/>
            <a:endCxn id="146" idx="2"/>
          </p:cNvCxnSpPr>
          <p:nvPr/>
        </p:nvCxnSpPr>
        <p:spPr>
          <a:xfrm>
            <a:off x="2043950" y="3295741"/>
            <a:ext cx="1950900" cy="36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>
            <a:stCxn id="139" idx="6"/>
            <a:endCxn id="147" idx="2"/>
          </p:cNvCxnSpPr>
          <p:nvPr/>
        </p:nvCxnSpPr>
        <p:spPr>
          <a:xfrm>
            <a:off x="2043950" y="3295741"/>
            <a:ext cx="1950900" cy="83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40" idx="6"/>
            <a:endCxn id="149" idx="2"/>
          </p:cNvCxnSpPr>
          <p:nvPr/>
        </p:nvCxnSpPr>
        <p:spPr>
          <a:xfrm flipH="1" rot="10800000">
            <a:off x="2020300" y="2724518"/>
            <a:ext cx="1974600" cy="98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40" idx="6"/>
            <a:endCxn id="148" idx="2"/>
          </p:cNvCxnSpPr>
          <p:nvPr/>
        </p:nvCxnSpPr>
        <p:spPr>
          <a:xfrm flipH="1" rot="10800000">
            <a:off x="2020300" y="3193118"/>
            <a:ext cx="1974600" cy="51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40" idx="6"/>
            <a:endCxn id="146" idx="2"/>
          </p:cNvCxnSpPr>
          <p:nvPr/>
        </p:nvCxnSpPr>
        <p:spPr>
          <a:xfrm flipH="1" rot="10800000">
            <a:off x="2020300" y="3662018"/>
            <a:ext cx="1974600" cy="43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40" idx="6"/>
            <a:endCxn id="147" idx="2"/>
          </p:cNvCxnSpPr>
          <p:nvPr/>
        </p:nvCxnSpPr>
        <p:spPr>
          <a:xfrm>
            <a:off x="2020300" y="3705818"/>
            <a:ext cx="1974600" cy="4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5201875" y="2736427"/>
            <a:ext cx="1927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5201875" y="2736427"/>
            <a:ext cx="1927200" cy="4688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5201875" y="2736427"/>
            <a:ext cx="1927200" cy="93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5201875" y="2736177"/>
            <a:ext cx="1927200" cy="4688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5201875" y="3205077"/>
            <a:ext cx="1927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/>
          <p:nvPr/>
        </p:nvCxnSpPr>
        <p:spPr>
          <a:xfrm>
            <a:off x="5201850" y="3205007"/>
            <a:ext cx="1927200" cy="4688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/>
          <p:nvPr/>
        </p:nvCxnSpPr>
        <p:spPr>
          <a:xfrm flipH="1" rot="10800000">
            <a:off x="5201875" y="2736527"/>
            <a:ext cx="1927200" cy="93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" name="Shape 176"/>
          <p:cNvCxnSpPr/>
          <p:nvPr/>
        </p:nvCxnSpPr>
        <p:spPr>
          <a:xfrm flipH="1" rot="10800000">
            <a:off x="5201875" y="3204827"/>
            <a:ext cx="1927200" cy="4688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5201875" y="3673727"/>
            <a:ext cx="1927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 flipH="1" rot="10800000">
            <a:off x="5201875" y="2736277"/>
            <a:ext cx="1927200" cy="14060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 flipH="1" rot="10800000">
            <a:off x="5201875" y="3205177"/>
            <a:ext cx="1927200" cy="93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 flipH="1" rot="10800000">
            <a:off x="5201850" y="3673907"/>
            <a:ext cx="1927200" cy="46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5201850" y="2267665"/>
            <a:ext cx="1927200" cy="4688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5201850" y="2267796"/>
            <a:ext cx="1927200" cy="93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5201850" y="2267807"/>
            <a:ext cx="1919999" cy="140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/>
          <p:nvPr/>
        </p:nvSpPr>
        <p:spPr>
          <a:xfrm>
            <a:off x="831750" y="1649775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lion 2 position</a:t>
            </a:r>
          </a:p>
        </p:txBody>
      </p:sp>
      <p:sp>
        <p:nvSpPr>
          <p:cNvPr id="184" name="Shape 184"/>
          <p:cNvSpPr/>
          <p:nvPr/>
        </p:nvSpPr>
        <p:spPr>
          <a:xfrm>
            <a:off x="831725" y="1172325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self position</a:t>
            </a:r>
          </a:p>
        </p:txBody>
      </p:sp>
      <p:cxnSp>
        <p:nvCxnSpPr>
          <p:cNvPr id="185" name="Shape 185"/>
          <p:cNvCxnSpPr>
            <a:stCxn id="155" idx="6"/>
            <a:endCxn id="149" idx="2"/>
          </p:cNvCxnSpPr>
          <p:nvPr/>
        </p:nvCxnSpPr>
        <p:spPr>
          <a:xfrm>
            <a:off x="2044050" y="1884225"/>
            <a:ext cx="1950900" cy="84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>
            <a:stCxn id="155" idx="6"/>
            <a:endCxn id="148" idx="2"/>
          </p:cNvCxnSpPr>
          <p:nvPr/>
        </p:nvCxnSpPr>
        <p:spPr>
          <a:xfrm>
            <a:off x="2044050" y="1884225"/>
            <a:ext cx="1950900" cy="130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>
            <a:stCxn id="155" idx="6"/>
            <a:endCxn id="146" idx="2"/>
          </p:cNvCxnSpPr>
          <p:nvPr/>
        </p:nvCxnSpPr>
        <p:spPr>
          <a:xfrm>
            <a:off x="2044050" y="1884225"/>
            <a:ext cx="1950900" cy="17777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>
            <a:stCxn id="155" idx="6"/>
            <a:endCxn id="147" idx="2"/>
          </p:cNvCxnSpPr>
          <p:nvPr/>
        </p:nvCxnSpPr>
        <p:spPr>
          <a:xfrm>
            <a:off x="2044050" y="1884225"/>
            <a:ext cx="1950900" cy="22463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>
            <a:stCxn id="184" idx="6"/>
            <a:endCxn id="149" idx="2"/>
          </p:cNvCxnSpPr>
          <p:nvPr/>
        </p:nvCxnSpPr>
        <p:spPr>
          <a:xfrm>
            <a:off x="2044025" y="1406774"/>
            <a:ext cx="1950900" cy="131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>
            <a:stCxn id="184" idx="6"/>
            <a:endCxn id="148" idx="2"/>
          </p:cNvCxnSpPr>
          <p:nvPr/>
        </p:nvCxnSpPr>
        <p:spPr>
          <a:xfrm>
            <a:off x="2044025" y="1406774"/>
            <a:ext cx="1950900" cy="1786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stCxn id="184" idx="6"/>
            <a:endCxn id="146" idx="2"/>
          </p:cNvCxnSpPr>
          <p:nvPr/>
        </p:nvCxnSpPr>
        <p:spPr>
          <a:xfrm>
            <a:off x="2044025" y="1406774"/>
            <a:ext cx="1950900" cy="225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stCxn id="184" idx="6"/>
            <a:endCxn id="147" idx="2"/>
          </p:cNvCxnSpPr>
          <p:nvPr/>
        </p:nvCxnSpPr>
        <p:spPr>
          <a:xfrm>
            <a:off x="2044025" y="1406774"/>
            <a:ext cx="1950900" cy="272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3994937" y="2045212"/>
            <a:ext cx="1183200" cy="4688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94937" y="1576561"/>
            <a:ext cx="1183200" cy="4688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994937" y="1107900"/>
            <a:ext cx="1183200" cy="4688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cxnSp>
        <p:nvCxnSpPr>
          <p:cNvPr id="196" name="Shape 196"/>
          <p:cNvCxnSpPr>
            <a:stCxn id="184" idx="6"/>
            <a:endCxn id="195" idx="2"/>
          </p:cNvCxnSpPr>
          <p:nvPr/>
        </p:nvCxnSpPr>
        <p:spPr>
          <a:xfrm flipH="1" rot="10800000">
            <a:off x="2044025" y="1342274"/>
            <a:ext cx="1950900" cy="6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>
            <a:stCxn id="184" idx="6"/>
            <a:endCxn id="194" idx="2"/>
          </p:cNvCxnSpPr>
          <p:nvPr/>
        </p:nvCxnSpPr>
        <p:spPr>
          <a:xfrm>
            <a:off x="2044025" y="1406774"/>
            <a:ext cx="1950900" cy="4040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84" idx="6"/>
            <a:endCxn id="193" idx="2"/>
          </p:cNvCxnSpPr>
          <p:nvPr/>
        </p:nvCxnSpPr>
        <p:spPr>
          <a:xfrm>
            <a:off x="2044025" y="1406774"/>
            <a:ext cx="1950900" cy="87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stCxn id="195" idx="2"/>
            <a:endCxn id="155" idx="6"/>
          </p:cNvCxnSpPr>
          <p:nvPr/>
        </p:nvCxnSpPr>
        <p:spPr>
          <a:xfrm flipH="1">
            <a:off x="2044037" y="1342349"/>
            <a:ext cx="1950900" cy="54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194" idx="2"/>
            <a:endCxn id="142" idx="6"/>
          </p:cNvCxnSpPr>
          <p:nvPr/>
        </p:nvCxnSpPr>
        <p:spPr>
          <a:xfrm flipH="1">
            <a:off x="2044037" y="1811011"/>
            <a:ext cx="1950900" cy="560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>
            <a:stCxn id="195" idx="2"/>
            <a:endCxn id="142" idx="6"/>
          </p:cNvCxnSpPr>
          <p:nvPr/>
        </p:nvCxnSpPr>
        <p:spPr>
          <a:xfrm flipH="1">
            <a:off x="2044037" y="1342349"/>
            <a:ext cx="1950900" cy="1029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>
            <a:stCxn id="195" idx="2"/>
            <a:endCxn id="141" idx="6"/>
          </p:cNvCxnSpPr>
          <p:nvPr/>
        </p:nvCxnSpPr>
        <p:spPr>
          <a:xfrm flipH="1">
            <a:off x="2044037" y="1342349"/>
            <a:ext cx="1950900" cy="147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195" idx="2"/>
            <a:endCxn id="139" idx="6"/>
          </p:cNvCxnSpPr>
          <p:nvPr/>
        </p:nvCxnSpPr>
        <p:spPr>
          <a:xfrm flipH="1">
            <a:off x="2044037" y="1342349"/>
            <a:ext cx="1950900" cy="1953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195" idx="2"/>
            <a:endCxn id="140" idx="6"/>
          </p:cNvCxnSpPr>
          <p:nvPr/>
        </p:nvCxnSpPr>
        <p:spPr>
          <a:xfrm flipH="1">
            <a:off x="2020337" y="1342349"/>
            <a:ext cx="1974600" cy="236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194" idx="2"/>
            <a:endCxn id="155" idx="6"/>
          </p:cNvCxnSpPr>
          <p:nvPr/>
        </p:nvCxnSpPr>
        <p:spPr>
          <a:xfrm flipH="1">
            <a:off x="2044037" y="1811011"/>
            <a:ext cx="1950900" cy="7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>
            <a:stCxn id="194" idx="2"/>
            <a:endCxn id="141" idx="6"/>
          </p:cNvCxnSpPr>
          <p:nvPr/>
        </p:nvCxnSpPr>
        <p:spPr>
          <a:xfrm flipH="1">
            <a:off x="2044037" y="1811011"/>
            <a:ext cx="1950900" cy="100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>
            <a:stCxn id="194" idx="2"/>
            <a:endCxn id="139" idx="6"/>
          </p:cNvCxnSpPr>
          <p:nvPr/>
        </p:nvCxnSpPr>
        <p:spPr>
          <a:xfrm flipH="1">
            <a:off x="2044037" y="1811011"/>
            <a:ext cx="1950900" cy="14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>
            <a:stCxn id="194" idx="2"/>
            <a:endCxn id="140" idx="6"/>
          </p:cNvCxnSpPr>
          <p:nvPr/>
        </p:nvCxnSpPr>
        <p:spPr>
          <a:xfrm flipH="1">
            <a:off x="2020337" y="1811011"/>
            <a:ext cx="1974600" cy="18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>
            <a:stCxn id="193" idx="2"/>
            <a:endCxn id="155" idx="6"/>
          </p:cNvCxnSpPr>
          <p:nvPr/>
        </p:nvCxnSpPr>
        <p:spPr>
          <a:xfrm rot="10800000">
            <a:off x="2044037" y="1884262"/>
            <a:ext cx="1950900" cy="39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193" idx="2"/>
            <a:endCxn id="142" idx="6"/>
          </p:cNvCxnSpPr>
          <p:nvPr/>
        </p:nvCxnSpPr>
        <p:spPr>
          <a:xfrm flipH="1">
            <a:off x="2044037" y="2279662"/>
            <a:ext cx="1950900" cy="9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193" idx="2"/>
            <a:endCxn id="141" idx="6"/>
          </p:cNvCxnSpPr>
          <p:nvPr/>
        </p:nvCxnSpPr>
        <p:spPr>
          <a:xfrm flipH="1">
            <a:off x="2044037" y="2279662"/>
            <a:ext cx="1950900" cy="53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193" idx="2"/>
            <a:endCxn id="139" idx="6"/>
          </p:cNvCxnSpPr>
          <p:nvPr/>
        </p:nvCxnSpPr>
        <p:spPr>
          <a:xfrm flipH="1">
            <a:off x="2044037" y="2279662"/>
            <a:ext cx="1950900" cy="1016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193" idx="2"/>
            <a:endCxn id="140" idx="6"/>
          </p:cNvCxnSpPr>
          <p:nvPr/>
        </p:nvCxnSpPr>
        <p:spPr>
          <a:xfrm flipH="1">
            <a:off x="2020337" y="2279662"/>
            <a:ext cx="1974600" cy="1426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5178150" y="1811086"/>
            <a:ext cx="1950900" cy="925499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194" idx="6"/>
            <a:endCxn id="144" idx="2"/>
          </p:cNvCxnSpPr>
          <p:nvPr/>
        </p:nvCxnSpPr>
        <p:spPr>
          <a:xfrm>
            <a:off x="5178137" y="1811011"/>
            <a:ext cx="1974600" cy="138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stCxn id="194" idx="6"/>
            <a:endCxn id="145" idx="2"/>
          </p:cNvCxnSpPr>
          <p:nvPr/>
        </p:nvCxnSpPr>
        <p:spPr>
          <a:xfrm>
            <a:off x="5178137" y="1811011"/>
            <a:ext cx="1974600" cy="185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195" idx="6"/>
            <a:endCxn id="143" idx="2"/>
          </p:cNvCxnSpPr>
          <p:nvPr/>
        </p:nvCxnSpPr>
        <p:spPr>
          <a:xfrm>
            <a:off x="5178137" y="1342349"/>
            <a:ext cx="1974600" cy="138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195" idx="6"/>
            <a:endCxn id="144" idx="2"/>
          </p:cNvCxnSpPr>
          <p:nvPr/>
        </p:nvCxnSpPr>
        <p:spPr>
          <a:xfrm>
            <a:off x="5178137" y="1342349"/>
            <a:ext cx="1974600" cy="185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195" idx="6"/>
            <a:endCxn id="145" idx="2"/>
          </p:cNvCxnSpPr>
          <p:nvPr/>
        </p:nvCxnSpPr>
        <p:spPr>
          <a:xfrm>
            <a:off x="5178137" y="1342349"/>
            <a:ext cx="1974600" cy="2322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/>
          <p:nvPr/>
        </p:nvSpPr>
        <p:spPr>
          <a:xfrm>
            <a:off x="831550" y="3856400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self state</a:t>
            </a:r>
          </a:p>
        </p:txBody>
      </p:sp>
      <p:sp>
        <p:nvSpPr>
          <p:cNvPr id="221" name="Shape 221"/>
          <p:cNvSpPr/>
          <p:nvPr/>
        </p:nvSpPr>
        <p:spPr>
          <a:xfrm>
            <a:off x="831550" y="4306250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lion 2  state</a:t>
            </a:r>
          </a:p>
        </p:txBody>
      </p:sp>
      <p:sp>
        <p:nvSpPr>
          <p:cNvPr id="222" name="Shape 222"/>
          <p:cNvSpPr/>
          <p:nvPr/>
        </p:nvSpPr>
        <p:spPr>
          <a:xfrm>
            <a:off x="831750" y="4727725"/>
            <a:ext cx="1212300" cy="468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lion 3  state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767250" y="3990150"/>
            <a:ext cx="504299" cy="9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Define the basic settings of the project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Design the hunting Model 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Design the learning Methods for cooperative hunting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Decide Expected delivery platform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	Tools: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The Nature of Code</a:t>
            </a:r>
            <a:r>
              <a:rPr lang="en" sz="2400"/>
              <a:t> for 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Delivery Platform: The Web Browser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20526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600"/>
              <a:t>Thank you very much!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&amp;</a:t>
            </a:r>
            <a:br>
              <a:rPr lang="en" sz="3600"/>
            </a:br>
            <a:r>
              <a:rPr lang="en" sz="3600"/>
              <a:t>Question?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/>
              <a:t>[1]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Visual Communication and Social Structure - The Group Predation of Lions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[2]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Blender predator prey simulation with boids particle system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[3]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Modeling the Dynamics of Cooperative Predators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[4]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The Nature of Code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[5]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The Nature of Code Sample</a:t>
            </a:r>
            <a:r>
              <a:rPr lang="en" sz="180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[6]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Q-Learning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Learning Methods - Q Learning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2301100"/>
            <a:ext cx="8229600" cy="26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252525"/>
                </a:solidFill>
              </a:rPr>
              <a:t>Learn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52525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252525"/>
                </a:solidFill>
              </a:rPr>
              <a:t>It works by learning an </a:t>
            </a:r>
            <a:r>
              <a:rPr lang="en" sz="1100">
                <a:solidFill>
                  <a:srgbClr val="252525"/>
                </a:solidFill>
                <a:hlinkClick r:id="rId3"/>
              </a:rPr>
              <a:t>action-value function</a:t>
            </a:r>
            <a:r>
              <a:rPr lang="en" sz="1100">
                <a:solidFill>
                  <a:srgbClr val="252525"/>
                </a:solidFill>
              </a:rPr>
              <a:t> that ultimately gives the expected utility of taking a given action in a given state and following the optimal policy thereafter.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252525"/>
                </a:solidFill>
              </a:rPr>
              <a:t>The problem model consists of an agent, states </a:t>
            </a:r>
            <a:r>
              <a:rPr i="1" lang="en" sz="1100">
                <a:solidFill>
                  <a:srgbClr val="252525"/>
                </a:solidFill>
              </a:rPr>
              <a:t>S</a:t>
            </a:r>
            <a:r>
              <a:rPr lang="en" sz="1100">
                <a:solidFill>
                  <a:srgbClr val="252525"/>
                </a:solidFill>
              </a:rPr>
              <a:t> and a set of actions per state </a:t>
            </a:r>
            <a:r>
              <a:rPr i="1" lang="en" sz="1100">
                <a:solidFill>
                  <a:srgbClr val="252525"/>
                </a:solidFill>
              </a:rPr>
              <a:t>A</a:t>
            </a:r>
            <a:r>
              <a:rPr lang="en" sz="1100">
                <a:solidFill>
                  <a:srgbClr val="252525"/>
                </a:solidFill>
              </a:rPr>
              <a:t>. 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252525"/>
                </a:solidFill>
              </a:rPr>
              <a:t>The Q</a:t>
            </a:r>
            <a:r>
              <a:rPr baseline="-25000" lang="en" sz="1100">
                <a:solidFill>
                  <a:srgbClr val="252525"/>
                </a:solidFill>
              </a:rPr>
              <a:t>t</a:t>
            </a:r>
            <a:r>
              <a:rPr lang="en" sz="1100">
                <a:solidFill>
                  <a:srgbClr val="252525"/>
                </a:solidFill>
              </a:rPr>
              <a:t> (s</a:t>
            </a:r>
            <a:r>
              <a:rPr baseline="-25000" lang="en" sz="1100">
                <a:solidFill>
                  <a:srgbClr val="252525"/>
                </a:solidFill>
              </a:rPr>
              <a:t>t</a:t>
            </a:r>
            <a:r>
              <a:rPr lang="en" sz="1100">
                <a:solidFill>
                  <a:srgbClr val="252525"/>
                </a:solidFill>
              </a:rPr>
              <a:t>,a</a:t>
            </a:r>
            <a:r>
              <a:rPr baseline="-25000" lang="en" sz="1100">
                <a:solidFill>
                  <a:srgbClr val="252525"/>
                </a:solidFill>
              </a:rPr>
              <a:t>t</a:t>
            </a:r>
            <a:r>
              <a:rPr lang="en" sz="1100">
                <a:solidFill>
                  <a:srgbClr val="252525"/>
                </a:solidFill>
              </a:rPr>
              <a:t>) is the value for the status and the action at time t with estimated optimal value.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52525"/>
              </a:solidFill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25" y="1303425"/>
            <a:ext cx="76390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Related Work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Current Design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Model Design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Learning Methods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Progress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Tools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Models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Goal: Develop better strategy for</a:t>
            </a:r>
            <a:br>
              <a:rPr lang="en" sz="2400"/>
            </a:br>
            <a:r>
              <a:rPr lang="en" sz="2400"/>
              <a:t>	     </a:t>
            </a:r>
            <a:r>
              <a:rPr lang="en" sz="2400">
                <a:solidFill>
                  <a:srgbClr val="FF0000"/>
                </a:solidFill>
              </a:rPr>
              <a:t>cooperative</a:t>
            </a:r>
            <a:r>
              <a:rPr lang="en" sz="2400"/>
              <a:t> predators to hunt preys.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Models based on ground truth</a:t>
            </a: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Lions &amp; Zebra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3.	Model basic behaviors and sensors</a:t>
            </a: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Hunting of Predators</a:t>
            </a: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Eating of Preys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Lion cooperate to hunt (see 2:30)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>
            <a:hlinkClick r:id="rId4"/>
          </p:cNvPr>
          <p:cNvSpPr/>
          <p:nvPr/>
        </p:nvSpPr>
        <p:spPr>
          <a:xfrm>
            <a:off x="2286000" y="1276475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Cooperative hunting model: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 model that mimics the scenario of three lions hunting among a flock of zebras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800"/>
              <a:t>Modeling the Dynamics of Cooperative Predators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Fredrik Lannsjo, Lionel Nurweze, Kristina Sorensen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Hunting strategy: Hunting strategy of lions can be separated into two phases: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Stalking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Attacking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Modeling agents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3899"/>
            <a:ext cx="9143999" cy="402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Past Goal: Cooperative hunting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14578" r="15127" t="0"/>
          <a:stretch/>
        </p:blipFill>
        <p:spPr>
          <a:xfrm>
            <a:off x="4335787" y="2717274"/>
            <a:ext cx="472424" cy="67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5" y="2459675"/>
            <a:ext cx="106227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14578" r="15127" t="0"/>
          <a:stretch/>
        </p:blipFill>
        <p:spPr>
          <a:xfrm>
            <a:off x="3594912" y="2984949"/>
            <a:ext cx="472424" cy="67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8875" y="1207175"/>
            <a:ext cx="106227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9375" y="3834075"/>
            <a:ext cx="1062273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>
            <a:stCxn id="80" idx="3"/>
          </p:cNvCxnSpPr>
          <p:nvPr/>
        </p:nvCxnSpPr>
        <p:spPr>
          <a:xfrm>
            <a:off x="1717598" y="2888375"/>
            <a:ext cx="1172100" cy="3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>
            <a:off x="2451148" y="1254875"/>
            <a:ext cx="4440600" cy="1623599"/>
          </a:xfrm>
          <a:prstGeom prst="curvedConnector3">
            <a:avLst>
              <a:gd fmla="val 9414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/>
          <p:nvPr/>
        </p:nvCxnSpPr>
        <p:spPr>
          <a:xfrm>
            <a:off x="2551648" y="4302250"/>
            <a:ext cx="2750699" cy="1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Goal: Cooperative hunting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3899"/>
            <a:ext cx="9143999" cy="402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14578" r="15127" t="0"/>
          <a:stretch/>
        </p:blipFill>
        <p:spPr>
          <a:xfrm>
            <a:off x="4335787" y="2717274"/>
            <a:ext cx="472424" cy="67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200" y="4212375"/>
            <a:ext cx="106227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14578" r="15127" t="0"/>
          <a:stretch/>
        </p:blipFill>
        <p:spPr>
          <a:xfrm>
            <a:off x="3594912" y="2984949"/>
            <a:ext cx="472424" cy="67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500" y="4212375"/>
            <a:ext cx="106227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375" y="1190100"/>
            <a:ext cx="1062273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>
            <a:stCxn id="95" idx="0"/>
          </p:cNvCxnSpPr>
          <p:nvPr/>
        </p:nvCxnSpPr>
        <p:spPr>
          <a:xfrm flipH="1" rot="10800000">
            <a:off x="2472336" y="3581775"/>
            <a:ext cx="985500" cy="63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8" idx="1"/>
          </p:cNvCxnSpPr>
          <p:nvPr/>
        </p:nvCxnSpPr>
        <p:spPr>
          <a:xfrm flipH="1">
            <a:off x="3299075" y="1618800"/>
            <a:ext cx="834300" cy="10409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97" idx="0"/>
          </p:cNvCxnSpPr>
          <p:nvPr/>
        </p:nvCxnSpPr>
        <p:spPr>
          <a:xfrm rot="10800000">
            <a:off x="5474736" y="3139275"/>
            <a:ext cx="1140900" cy="107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Design - Settings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2D-Map with boundaries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Simulated Animats as dots: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Predator number [3,5]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Prey number [5,10]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Constraints: Energy, Area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