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4" r:id="rId1"/>
  </p:sldMasterIdLst>
  <p:notesMasterIdLst>
    <p:notesMasterId r:id="rId15"/>
  </p:notesMasterIdLst>
  <p:sldIdLst>
    <p:sldId id="304" r:id="rId2"/>
    <p:sldId id="281" r:id="rId3"/>
    <p:sldId id="280" r:id="rId4"/>
    <p:sldId id="278" r:id="rId5"/>
    <p:sldId id="297" r:id="rId6"/>
    <p:sldId id="257" r:id="rId7"/>
    <p:sldId id="299" r:id="rId8"/>
    <p:sldId id="295" r:id="rId9"/>
    <p:sldId id="306" r:id="rId10"/>
    <p:sldId id="290" r:id="rId11"/>
    <p:sldId id="293" r:id="rId12"/>
    <p:sldId id="300" r:id="rId13"/>
    <p:sldId id="2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F582F5-9B04-4349-8317-63E1CAD3AAD5}" v="155" dt="2023-01-11T17:12:20.7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309850-69EF-4207-AC2E-F23AAEF8369B}"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IN"/>
        </a:p>
      </dgm:t>
    </dgm:pt>
    <dgm:pt modelId="{8685E9DF-EFA1-41DA-8A6B-766EA1271E22}">
      <dgm:prSet phldrT="[Text]"/>
      <dgm:spPr/>
      <dgm:t>
        <a:bodyPr/>
        <a:lstStyle/>
        <a:p>
          <a:r>
            <a:rPr lang="en-US" dirty="0"/>
            <a:t>Extract reviews</a:t>
          </a:r>
          <a:endParaRPr lang="en-IN" dirty="0"/>
        </a:p>
      </dgm:t>
    </dgm:pt>
    <dgm:pt modelId="{69DE1A85-462C-49B3-8EA1-5D862BFEA2A3}" type="parTrans" cxnId="{00E0B67F-937B-4CF3-9DF7-5665DEDC7C71}">
      <dgm:prSet/>
      <dgm:spPr/>
      <dgm:t>
        <a:bodyPr/>
        <a:lstStyle/>
        <a:p>
          <a:endParaRPr lang="en-IN"/>
        </a:p>
      </dgm:t>
    </dgm:pt>
    <dgm:pt modelId="{844E557A-D5C4-441F-9802-82854CC832CD}" type="sibTrans" cxnId="{00E0B67F-937B-4CF3-9DF7-5665DEDC7C71}">
      <dgm:prSet/>
      <dgm:spPr>
        <a:solidFill>
          <a:schemeClr val="tx1"/>
        </a:solidFill>
      </dgm:spPr>
      <dgm:t>
        <a:bodyPr/>
        <a:lstStyle/>
        <a:p>
          <a:endParaRPr lang="en-IN"/>
        </a:p>
      </dgm:t>
    </dgm:pt>
    <dgm:pt modelId="{FB527842-751D-4BD2-9D59-5190D1C13C62}">
      <dgm:prSet phldrT="[Text]"/>
      <dgm:spPr/>
      <dgm:t>
        <a:bodyPr/>
        <a:lstStyle/>
        <a:p>
          <a:r>
            <a:rPr lang="en-US" dirty="0"/>
            <a:t>Preprocessing</a:t>
          </a:r>
          <a:r>
            <a:rPr lang="en-US" baseline="0" dirty="0"/>
            <a:t> </a:t>
          </a:r>
          <a:endParaRPr lang="en-IN" dirty="0"/>
        </a:p>
      </dgm:t>
    </dgm:pt>
    <dgm:pt modelId="{72F4C240-21C3-480B-81F2-F835F167DA6B}" type="parTrans" cxnId="{E6FBAED2-AD8B-474B-9317-D9DDB93C8156}">
      <dgm:prSet/>
      <dgm:spPr/>
      <dgm:t>
        <a:bodyPr/>
        <a:lstStyle/>
        <a:p>
          <a:endParaRPr lang="en-IN"/>
        </a:p>
      </dgm:t>
    </dgm:pt>
    <dgm:pt modelId="{3B17840E-9DBE-4BFD-8974-67A4D0343FAF}" type="sibTrans" cxnId="{E6FBAED2-AD8B-474B-9317-D9DDB93C8156}">
      <dgm:prSet/>
      <dgm:spPr>
        <a:solidFill>
          <a:schemeClr val="tx1"/>
        </a:solidFill>
      </dgm:spPr>
      <dgm:t>
        <a:bodyPr/>
        <a:lstStyle/>
        <a:p>
          <a:endParaRPr lang="en-IN"/>
        </a:p>
      </dgm:t>
    </dgm:pt>
    <dgm:pt modelId="{23A3AB50-B055-4AC6-9FD4-02D24DC4335A}">
      <dgm:prSet phldrT="[Text]"/>
      <dgm:spPr/>
      <dgm:t>
        <a:bodyPr/>
        <a:lstStyle/>
        <a:p>
          <a:r>
            <a:rPr lang="en-US" dirty="0"/>
            <a:t>Sentiment analysis</a:t>
          </a:r>
          <a:endParaRPr lang="en-IN" dirty="0"/>
        </a:p>
      </dgm:t>
    </dgm:pt>
    <dgm:pt modelId="{3E483EBE-CC47-4F29-9DBB-59C32A0FBA9F}" type="parTrans" cxnId="{2A1CE246-7E32-44D9-B240-6D6157BE6DA6}">
      <dgm:prSet/>
      <dgm:spPr/>
      <dgm:t>
        <a:bodyPr/>
        <a:lstStyle/>
        <a:p>
          <a:endParaRPr lang="en-IN"/>
        </a:p>
      </dgm:t>
    </dgm:pt>
    <dgm:pt modelId="{1CD84970-EF5D-427E-A4E5-9FDA244DF9C9}" type="sibTrans" cxnId="{2A1CE246-7E32-44D9-B240-6D6157BE6DA6}">
      <dgm:prSet/>
      <dgm:spPr>
        <a:solidFill>
          <a:schemeClr val="tx1"/>
        </a:solidFill>
      </dgm:spPr>
      <dgm:t>
        <a:bodyPr/>
        <a:lstStyle/>
        <a:p>
          <a:endParaRPr lang="en-IN"/>
        </a:p>
      </dgm:t>
    </dgm:pt>
    <dgm:pt modelId="{F22D0907-C82A-44B6-AD4A-BA9014012FE2}">
      <dgm:prSet phldrT="[Text]"/>
      <dgm:spPr/>
      <dgm:t>
        <a:bodyPr/>
        <a:lstStyle/>
        <a:p>
          <a:r>
            <a:rPr lang="en-IN" dirty="0"/>
            <a:t>Calculation of Sentiments</a:t>
          </a:r>
        </a:p>
      </dgm:t>
    </dgm:pt>
    <dgm:pt modelId="{215584DD-9BE9-4AAD-8462-4D9AECBEAEB5}" type="parTrans" cxnId="{6F75FD60-DA9E-405B-9225-07692682C79C}">
      <dgm:prSet/>
      <dgm:spPr/>
      <dgm:t>
        <a:bodyPr/>
        <a:lstStyle/>
        <a:p>
          <a:endParaRPr lang="en-IN"/>
        </a:p>
      </dgm:t>
    </dgm:pt>
    <dgm:pt modelId="{E43C1711-FEE7-46CA-98E0-CBD749BAE827}" type="sibTrans" cxnId="{6F75FD60-DA9E-405B-9225-07692682C79C}">
      <dgm:prSet/>
      <dgm:spPr>
        <a:solidFill>
          <a:schemeClr val="tx1"/>
        </a:solidFill>
      </dgm:spPr>
      <dgm:t>
        <a:bodyPr/>
        <a:lstStyle/>
        <a:p>
          <a:endParaRPr lang="en-IN"/>
        </a:p>
      </dgm:t>
    </dgm:pt>
    <dgm:pt modelId="{5E6539FB-BFB2-4562-9957-71C05F82427E}">
      <dgm:prSet phldrT="[Text]"/>
      <dgm:spPr/>
      <dgm:t>
        <a:bodyPr/>
        <a:lstStyle/>
        <a:p>
          <a:r>
            <a:rPr lang="en-US" dirty="0"/>
            <a:t>Recommendation</a:t>
          </a:r>
          <a:endParaRPr lang="en-IN" dirty="0"/>
        </a:p>
      </dgm:t>
    </dgm:pt>
    <dgm:pt modelId="{64FE6F53-3726-4C61-8752-E01EC8CAC829}" type="parTrans" cxnId="{9428AC1A-8892-48E4-ACAC-3B5315C30994}">
      <dgm:prSet/>
      <dgm:spPr/>
      <dgm:t>
        <a:bodyPr/>
        <a:lstStyle/>
        <a:p>
          <a:endParaRPr lang="en-IN"/>
        </a:p>
      </dgm:t>
    </dgm:pt>
    <dgm:pt modelId="{14A2D11B-E1F4-4BF7-A926-93DDC1CD546A}" type="sibTrans" cxnId="{9428AC1A-8892-48E4-ACAC-3B5315C30994}">
      <dgm:prSet/>
      <dgm:spPr/>
      <dgm:t>
        <a:bodyPr/>
        <a:lstStyle/>
        <a:p>
          <a:endParaRPr lang="en-IN"/>
        </a:p>
      </dgm:t>
    </dgm:pt>
    <dgm:pt modelId="{01C9BD84-FCBB-40AC-AC07-BA115BAD4DF0}" type="pres">
      <dgm:prSet presAssocID="{A0309850-69EF-4207-AC2E-F23AAEF8369B}" presName="diagram" presStyleCnt="0">
        <dgm:presLayoutVars>
          <dgm:dir/>
          <dgm:resizeHandles val="exact"/>
        </dgm:presLayoutVars>
      </dgm:prSet>
      <dgm:spPr/>
    </dgm:pt>
    <dgm:pt modelId="{43FD3381-0AEC-43DA-B83D-1ADA3188D761}" type="pres">
      <dgm:prSet presAssocID="{8685E9DF-EFA1-41DA-8A6B-766EA1271E22}" presName="node" presStyleLbl="node1" presStyleIdx="0" presStyleCnt="5">
        <dgm:presLayoutVars>
          <dgm:bulletEnabled val="1"/>
        </dgm:presLayoutVars>
      </dgm:prSet>
      <dgm:spPr/>
    </dgm:pt>
    <dgm:pt modelId="{DFF899F1-F1A9-4327-99CB-48BAEC40B24D}" type="pres">
      <dgm:prSet presAssocID="{844E557A-D5C4-441F-9802-82854CC832CD}" presName="sibTrans" presStyleLbl="sibTrans2D1" presStyleIdx="0" presStyleCnt="4"/>
      <dgm:spPr/>
    </dgm:pt>
    <dgm:pt modelId="{53AD7E11-78C1-4347-B7DC-9E6AB3BA0780}" type="pres">
      <dgm:prSet presAssocID="{844E557A-D5C4-441F-9802-82854CC832CD}" presName="connectorText" presStyleLbl="sibTrans2D1" presStyleIdx="0" presStyleCnt="4"/>
      <dgm:spPr/>
    </dgm:pt>
    <dgm:pt modelId="{2126E443-DE20-444C-8D03-684C952F0951}" type="pres">
      <dgm:prSet presAssocID="{FB527842-751D-4BD2-9D59-5190D1C13C62}" presName="node" presStyleLbl="node1" presStyleIdx="1" presStyleCnt="5" custLinFactNeighborX="-936" custLinFactNeighborY="-2341">
        <dgm:presLayoutVars>
          <dgm:bulletEnabled val="1"/>
        </dgm:presLayoutVars>
      </dgm:prSet>
      <dgm:spPr/>
    </dgm:pt>
    <dgm:pt modelId="{F219A16C-EFB3-4C7C-83AF-57B91F5FDA65}" type="pres">
      <dgm:prSet presAssocID="{3B17840E-9DBE-4BFD-8974-67A4D0343FAF}" presName="sibTrans" presStyleLbl="sibTrans2D1" presStyleIdx="1" presStyleCnt="4"/>
      <dgm:spPr/>
    </dgm:pt>
    <dgm:pt modelId="{8954237F-8EC6-471F-A1C2-810C9BE5A05B}" type="pres">
      <dgm:prSet presAssocID="{3B17840E-9DBE-4BFD-8974-67A4D0343FAF}" presName="connectorText" presStyleLbl="sibTrans2D1" presStyleIdx="1" presStyleCnt="4"/>
      <dgm:spPr/>
    </dgm:pt>
    <dgm:pt modelId="{A59A0173-B7A2-4A63-9D68-D87A1DDECBD7}" type="pres">
      <dgm:prSet presAssocID="{23A3AB50-B055-4AC6-9FD4-02D24DC4335A}" presName="node" presStyleLbl="node1" presStyleIdx="2" presStyleCnt="5">
        <dgm:presLayoutVars>
          <dgm:bulletEnabled val="1"/>
        </dgm:presLayoutVars>
      </dgm:prSet>
      <dgm:spPr/>
    </dgm:pt>
    <dgm:pt modelId="{E500EDE3-D784-41A6-BDB0-BF06D90C5A5E}" type="pres">
      <dgm:prSet presAssocID="{1CD84970-EF5D-427E-A4E5-9FDA244DF9C9}" presName="sibTrans" presStyleLbl="sibTrans2D1" presStyleIdx="2" presStyleCnt="4"/>
      <dgm:spPr/>
    </dgm:pt>
    <dgm:pt modelId="{089EC37A-D358-4485-82ED-342AE191627D}" type="pres">
      <dgm:prSet presAssocID="{1CD84970-EF5D-427E-A4E5-9FDA244DF9C9}" presName="connectorText" presStyleLbl="sibTrans2D1" presStyleIdx="2" presStyleCnt="4"/>
      <dgm:spPr/>
    </dgm:pt>
    <dgm:pt modelId="{17D66729-DA8E-4183-B018-DE049023A6E0}" type="pres">
      <dgm:prSet presAssocID="{F22D0907-C82A-44B6-AD4A-BA9014012FE2}" presName="node" presStyleLbl="node1" presStyleIdx="3" presStyleCnt="5" custLinFactNeighborX="-468" custLinFactNeighborY="2341">
        <dgm:presLayoutVars>
          <dgm:bulletEnabled val="1"/>
        </dgm:presLayoutVars>
      </dgm:prSet>
      <dgm:spPr/>
    </dgm:pt>
    <dgm:pt modelId="{2A15DF84-F54D-43EB-9A86-E7EEC9731123}" type="pres">
      <dgm:prSet presAssocID="{E43C1711-FEE7-46CA-98E0-CBD749BAE827}" presName="sibTrans" presStyleLbl="sibTrans2D1" presStyleIdx="3" presStyleCnt="4"/>
      <dgm:spPr/>
    </dgm:pt>
    <dgm:pt modelId="{87DCF46A-B802-4689-AFEB-544DBB5B096E}" type="pres">
      <dgm:prSet presAssocID="{E43C1711-FEE7-46CA-98E0-CBD749BAE827}" presName="connectorText" presStyleLbl="sibTrans2D1" presStyleIdx="3" presStyleCnt="4"/>
      <dgm:spPr/>
    </dgm:pt>
    <dgm:pt modelId="{F8710D0A-B241-4763-915D-5A2A4F8D211B}" type="pres">
      <dgm:prSet presAssocID="{5E6539FB-BFB2-4562-9957-71C05F82427E}" presName="node" presStyleLbl="node1" presStyleIdx="4" presStyleCnt="5">
        <dgm:presLayoutVars>
          <dgm:bulletEnabled val="1"/>
        </dgm:presLayoutVars>
      </dgm:prSet>
      <dgm:spPr/>
    </dgm:pt>
  </dgm:ptLst>
  <dgm:cxnLst>
    <dgm:cxn modelId="{9428AC1A-8892-48E4-ACAC-3B5315C30994}" srcId="{A0309850-69EF-4207-AC2E-F23AAEF8369B}" destId="{5E6539FB-BFB2-4562-9957-71C05F82427E}" srcOrd="4" destOrd="0" parTransId="{64FE6F53-3726-4C61-8752-E01EC8CAC829}" sibTransId="{14A2D11B-E1F4-4BF7-A926-93DDC1CD546A}"/>
    <dgm:cxn modelId="{2B5B221D-AC11-4F52-89D3-C49A7DE77B24}" type="presOf" srcId="{23A3AB50-B055-4AC6-9FD4-02D24DC4335A}" destId="{A59A0173-B7A2-4A63-9D68-D87A1DDECBD7}" srcOrd="0" destOrd="0" presId="urn:microsoft.com/office/officeart/2005/8/layout/process5"/>
    <dgm:cxn modelId="{E19F972C-87C5-4EF0-9261-0540EA191D19}" type="presOf" srcId="{3B17840E-9DBE-4BFD-8974-67A4D0343FAF}" destId="{F219A16C-EFB3-4C7C-83AF-57B91F5FDA65}" srcOrd="0" destOrd="0" presId="urn:microsoft.com/office/officeart/2005/8/layout/process5"/>
    <dgm:cxn modelId="{07D7425F-AB4A-429F-BE9D-52108E4B1B55}" type="presOf" srcId="{844E557A-D5C4-441F-9802-82854CC832CD}" destId="{53AD7E11-78C1-4347-B7DC-9E6AB3BA0780}" srcOrd="1" destOrd="0" presId="urn:microsoft.com/office/officeart/2005/8/layout/process5"/>
    <dgm:cxn modelId="{6F75FD60-DA9E-405B-9225-07692682C79C}" srcId="{A0309850-69EF-4207-AC2E-F23AAEF8369B}" destId="{F22D0907-C82A-44B6-AD4A-BA9014012FE2}" srcOrd="3" destOrd="0" parTransId="{215584DD-9BE9-4AAD-8462-4D9AECBEAEB5}" sibTransId="{E43C1711-FEE7-46CA-98E0-CBD749BAE827}"/>
    <dgm:cxn modelId="{0C4BEC62-C7A8-4861-8FE3-69FA56A09228}" type="presOf" srcId="{FB527842-751D-4BD2-9D59-5190D1C13C62}" destId="{2126E443-DE20-444C-8D03-684C952F0951}" srcOrd="0" destOrd="0" presId="urn:microsoft.com/office/officeart/2005/8/layout/process5"/>
    <dgm:cxn modelId="{461AF062-163B-4C83-B47B-F4713743DEBC}" type="presOf" srcId="{F22D0907-C82A-44B6-AD4A-BA9014012FE2}" destId="{17D66729-DA8E-4183-B018-DE049023A6E0}" srcOrd="0" destOrd="0" presId="urn:microsoft.com/office/officeart/2005/8/layout/process5"/>
    <dgm:cxn modelId="{2A1CE246-7E32-44D9-B240-6D6157BE6DA6}" srcId="{A0309850-69EF-4207-AC2E-F23AAEF8369B}" destId="{23A3AB50-B055-4AC6-9FD4-02D24DC4335A}" srcOrd="2" destOrd="0" parTransId="{3E483EBE-CC47-4F29-9DBB-59C32A0FBA9F}" sibTransId="{1CD84970-EF5D-427E-A4E5-9FDA244DF9C9}"/>
    <dgm:cxn modelId="{95395E4F-9E1F-4868-8CA4-5A6B7CCF313B}" type="presOf" srcId="{8685E9DF-EFA1-41DA-8A6B-766EA1271E22}" destId="{43FD3381-0AEC-43DA-B83D-1ADA3188D761}" srcOrd="0" destOrd="0" presId="urn:microsoft.com/office/officeart/2005/8/layout/process5"/>
    <dgm:cxn modelId="{F6392755-7DF6-4059-AEE5-37E4AFCDE270}" type="presOf" srcId="{1CD84970-EF5D-427E-A4E5-9FDA244DF9C9}" destId="{E500EDE3-D784-41A6-BDB0-BF06D90C5A5E}" srcOrd="0" destOrd="0" presId="urn:microsoft.com/office/officeart/2005/8/layout/process5"/>
    <dgm:cxn modelId="{00E0B67F-937B-4CF3-9DF7-5665DEDC7C71}" srcId="{A0309850-69EF-4207-AC2E-F23AAEF8369B}" destId="{8685E9DF-EFA1-41DA-8A6B-766EA1271E22}" srcOrd="0" destOrd="0" parTransId="{69DE1A85-462C-49B3-8EA1-5D862BFEA2A3}" sibTransId="{844E557A-D5C4-441F-9802-82854CC832CD}"/>
    <dgm:cxn modelId="{E5825A88-AEC0-408D-A79C-AAEA02A33921}" type="presOf" srcId="{E43C1711-FEE7-46CA-98E0-CBD749BAE827}" destId="{87DCF46A-B802-4689-AFEB-544DBB5B096E}" srcOrd="1" destOrd="0" presId="urn:microsoft.com/office/officeart/2005/8/layout/process5"/>
    <dgm:cxn modelId="{01789BBA-5F8A-4ACA-825A-6B06DFA56EAA}" type="presOf" srcId="{3B17840E-9DBE-4BFD-8974-67A4D0343FAF}" destId="{8954237F-8EC6-471F-A1C2-810C9BE5A05B}" srcOrd="1" destOrd="0" presId="urn:microsoft.com/office/officeart/2005/8/layout/process5"/>
    <dgm:cxn modelId="{FC646CC0-2C66-4D3F-AD14-18589DA9B68B}" type="presOf" srcId="{844E557A-D5C4-441F-9802-82854CC832CD}" destId="{DFF899F1-F1A9-4327-99CB-48BAEC40B24D}" srcOrd="0" destOrd="0" presId="urn:microsoft.com/office/officeart/2005/8/layout/process5"/>
    <dgm:cxn modelId="{AF8FDAC5-CFC6-406B-AA6C-EFFC4046A75B}" type="presOf" srcId="{5E6539FB-BFB2-4562-9957-71C05F82427E}" destId="{F8710D0A-B241-4763-915D-5A2A4F8D211B}" srcOrd="0" destOrd="0" presId="urn:microsoft.com/office/officeart/2005/8/layout/process5"/>
    <dgm:cxn modelId="{017566CF-0047-431F-9777-E796FE4E6E71}" type="presOf" srcId="{E43C1711-FEE7-46CA-98E0-CBD749BAE827}" destId="{2A15DF84-F54D-43EB-9A86-E7EEC9731123}" srcOrd="0" destOrd="0" presId="urn:microsoft.com/office/officeart/2005/8/layout/process5"/>
    <dgm:cxn modelId="{E6FBAED2-AD8B-474B-9317-D9DDB93C8156}" srcId="{A0309850-69EF-4207-AC2E-F23AAEF8369B}" destId="{FB527842-751D-4BD2-9D59-5190D1C13C62}" srcOrd="1" destOrd="0" parTransId="{72F4C240-21C3-480B-81F2-F835F167DA6B}" sibTransId="{3B17840E-9DBE-4BFD-8974-67A4D0343FAF}"/>
    <dgm:cxn modelId="{125D74E9-56BF-4FDA-9124-4F899B04B972}" type="presOf" srcId="{1CD84970-EF5D-427E-A4E5-9FDA244DF9C9}" destId="{089EC37A-D358-4485-82ED-342AE191627D}" srcOrd="1" destOrd="0" presId="urn:microsoft.com/office/officeart/2005/8/layout/process5"/>
    <dgm:cxn modelId="{6515C7FE-7393-4EED-83EC-1D41CB273A4B}" type="presOf" srcId="{A0309850-69EF-4207-AC2E-F23AAEF8369B}" destId="{01C9BD84-FCBB-40AC-AC07-BA115BAD4DF0}" srcOrd="0" destOrd="0" presId="urn:microsoft.com/office/officeart/2005/8/layout/process5"/>
    <dgm:cxn modelId="{6ED29A81-1625-4468-9FA7-E2AD9DDE7417}" type="presParOf" srcId="{01C9BD84-FCBB-40AC-AC07-BA115BAD4DF0}" destId="{43FD3381-0AEC-43DA-B83D-1ADA3188D761}" srcOrd="0" destOrd="0" presId="urn:microsoft.com/office/officeart/2005/8/layout/process5"/>
    <dgm:cxn modelId="{59C182B7-09D1-4A9F-BB04-C6BEF694B073}" type="presParOf" srcId="{01C9BD84-FCBB-40AC-AC07-BA115BAD4DF0}" destId="{DFF899F1-F1A9-4327-99CB-48BAEC40B24D}" srcOrd="1" destOrd="0" presId="urn:microsoft.com/office/officeart/2005/8/layout/process5"/>
    <dgm:cxn modelId="{501EA36B-2499-4183-8F50-FF7FF55A1AFF}" type="presParOf" srcId="{DFF899F1-F1A9-4327-99CB-48BAEC40B24D}" destId="{53AD7E11-78C1-4347-B7DC-9E6AB3BA0780}" srcOrd="0" destOrd="0" presId="urn:microsoft.com/office/officeart/2005/8/layout/process5"/>
    <dgm:cxn modelId="{753E8DE3-4426-425A-ACF7-C8762B016D69}" type="presParOf" srcId="{01C9BD84-FCBB-40AC-AC07-BA115BAD4DF0}" destId="{2126E443-DE20-444C-8D03-684C952F0951}" srcOrd="2" destOrd="0" presId="urn:microsoft.com/office/officeart/2005/8/layout/process5"/>
    <dgm:cxn modelId="{53066615-C9D3-4F13-B954-F6BEAE908A79}" type="presParOf" srcId="{01C9BD84-FCBB-40AC-AC07-BA115BAD4DF0}" destId="{F219A16C-EFB3-4C7C-83AF-57B91F5FDA65}" srcOrd="3" destOrd="0" presId="urn:microsoft.com/office/officeart/2005/8/layout/process5"/>
    <dgm:cxn modelId="{F01C5131-7B5A-4A20-AE01-C2FAA52DCF2D}" type="presParOf" srcId="{F219A16C-EFB3-4C7C-83AF-57B91F5FDA65}" destId="{8954237F-8EC6-471F-A1C2-810C9BE5A05B}" srcOrd="0" destOrd="0" presId="urn:microsoft.com/office/officeart/2005/8/layout/process5"/>
    <dgm:cxn modelId="{6A567189-DFF6-439C-9CC5-E64B24B594C9}" type="presParOf" srcId="{01C9BD84-FCBB-40AC-AC07-BA115BAD4DF0}" destId="{A59A0173-B7A2-4A63-9D68-D87A1DDECBD7}" srcOrd="4" destOrd="0" presId="urn:microsoft.com/office/officeart/2005/8/layout/process5"/>
    <dgm:cxn modelId="{6B22A283-2C32-4253-8FF0-84109BE4BC1A}" type="presParOf" srcId="{01C9BD84-FCBB-40AC-AC07-BA115BAD4DF0}" destId="{E500EDE3-D784-41A6-BDB0-BF06D90C5A5E}" srcOrd="5" destOrd="0" presId="urn:microsoft.com/office/officeart/2005/8/layout/process5"/>
    <dgm:cxn modelId="{7D6CAFE6-D8A0-48B9-8050-C98098FA808D}" type="presParOf" srcId="{E500EDE3-D784-41A6-BDB0-BF06D90C5A5E}" destId="{089EC37A-D358-4485-82ED-342AE191627D}" srcOrd="0" destOrd="0" presId="urn:microsoft.com/office/officeart/2005/8/layout/process5"/>
    <dgm:cxn modelId="{0E3F308A-9478-4045-A43C-1403EDF295F5}" type="presParOf" srcId="{01C9BD84-FCBB-40AC-AC07-BA115BAD4DF0}" destId="{17D66729-DA8E-4183-B018-DE049023A6E0}" srcOrd="6" destOrd="0" presId="urn:microsoft.com/office/officeart/2005/8/layout/process5"/>
    <dgm:cxn modelId="{DEC45A8C-6A5C-4326-B36C-C776C4C5D16F}" type="presParOf" srcId="{01C9BD84-FCBB-40AC-AC07-BA115BAD4DF0}" destId="{2A15DF84-F54D-43EB-9A86-E7EEC9731123}" srcOrd="7" destOrd="0" presId="urn:microsoft.com/office/officeart/2005/8/layout/process5"/>
    <dgm:cxn modelId="{E189751D-E103-4FF9-898B-2E6DE18688A0}" type="presParOf" srcId="{2A15DF84-F54D-43EB-9A86-E7EEC9731123}" destId="{87DCF46A-B802-4689-AFEB-544DBB5B096E}" srcOrd="0" destOrd="0" presId="urn:microsoft.com/office/officeart/2005/8/layout/process5"/>
    <dgm:cxn modelId="{2EA6510A-0280-461A-A532-C08BC7867C2C}" type="presParOf" srcId="{01C9BD84-FCBB-40AC-AC07-BA115BAD4DF0}" destId="{F8710D0A-B241-4763-915D-5A2A4F8D211B}"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FD3381-0AEC-43DA-B83D-1ADA3188D761}">
      <dsp:nvSpPr>
        <dsp:cNvPr id="0" name=""/>
        <dsp:cNvSpPr/>
      </dsp:nvSpPr>
      <dsp:spPr>
        <a:xfrm>
          <a:off x="164551" y="3414"/>
          <a:ext cx="2667566" cy="16005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Extract reviews</a:t>
          </a:r>
          <a:endParaRPr lang="en-IN" sz="2500" kern="1200" dirty="0"/>
        </a:p>
      </dsp:txBody>
      <dsp:txXfrm>
        <a:off x="211429" y="50292"/>
        <a:ext cx="2573810" cy="1506783"/>
      </dsp:txXfrm>
    </dsp:sp>
    <dsp:sp modelId="{DFF899F1-F1A9-4327-99CB-48BAEC40B24D}">
      <dsp:nvSpPr>
        <dsp:cNvPr id="0" name=""/>
        <dsp:cNvSpPr/>
      </dsp:nvSpPr>
      <dsp:spPr>
        <a:xfrm rot="21596836">
          <a:off x="3061370" y="471213"/>
          <a:ext cx="552291" cy="66155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a:off x="3061370" y="603600"/>
        <a:ext cx="386604" cy="396934"/>
      </dsp:txXfrm>
    </dsp:sp>
    <dsp:sp modelId="{2126E443-DE20-444C-8D03-684C952F0951}">
      <dsp:nvSpPr>
        <dsp:cNvPr id="0" name=""/>
        <dsp:cNvSpPr/>
      </dsp:nvSpPr>
      <dsp:spPr>
        <a:xfrm>
          <a:off x="3874175" y="0"/>
          <a:ext cx="2667566" cy="16005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Preprocessing</a:t>
          </a:r>
          <a:r>
            <a:rPr lang="en-US" sz="2500" kern="1200" baseline="0" dirty="0"/>
            <a:t> </a:t>
          </a:r>
          <a:endParaRPr lang="en-IN" sz="2500" kern="1200" dirty="0"/>
        </a:p>
      </dsp:txBody>
      <dsp:txXfrm>
        <a:off x="3921053" y="46878"/>
        <a:ext cx="2573810" cy="1506783"/>
      </dsp:txXfrm>
    </dsp:sp>
    <dsp:sp modelId="{F219A16C-EFB3-4C7C-83AF-57B91F5FDA65}">
      <dsp:nvSpPr>
        <dsp:cNvPr id="0" name=""/>
        <dsp:cNvSpPr/>
      </dsp:nvSpPr>
      <dsp:spPr>
        <a:xfrm rot="3122">
          <a:off x="6781981" y="471183"/>
          <a:ext cx="578757" cy="66155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a:off x="6781981" y="603415"/>
        <a:ext cx="405130" cy="396934"/>
      </dsp:txXfrm>
    </dsp:sp>
    <dsp:sp modelId="{A59A0173-B7A2-4A63-9D68-D87A1DDECBD7}">
      <dsp:nvSpPr>
        <dsp:cNvPr id="0" name=""/>
        <dsp:cNvSpPr/>
      </dsp:nvSpPr>
      <dsp:spPr>
        <a:xfrm>
          <a:off x="7633737" y="3414"/>
          <a:ext cx="2667566" cy="16005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Sentiment analysis</a:t>
          </a:r>
          <a:endParaRPr lang="en-IN" sz="2500" kern="1200" dirty="0"/>
        </a:p>
      </dsp:txBody>
      <dsp:txXfrm>
        <a:off x="7680615" y="50292"/>
        <a:ext cx="2573810" cy="1506783"/>
      </dsp:txXfrm>
    </dsp:sp>
    <dsp:sp modelId="{E500EDE3-D784-41A6-BDB0-BF06D90C5A5E}">
      <dsp:nvSpPr>
        <dsp:cNvPr id="0" name=""/>
        <dsp:cNvSpPr/>
      </dsp:nvSpPr>
      <dsp:spPr>
        <a:xfrm rot="5416068">
          <a:off x="8677683" y="1792339"/>
          <a:ext cx="567339" cy="66155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rot="-5400000">
        <a:off x="8763283" y="1839449"/>
        <a:ext cx="396934" cy="397137"/>
      </dsp:txXfrm>
    </dsp:sp>
    <dsp:sp modelId="{17D66729-DA8E-4183-B018-DE049023A6E0}">
      <dsp:nvSpPr>
        <dsp:cNvPr id="0" name=""/>
        <dsp:cNvSpPr/>
      </dsp:nvSpPr>
      <dsp:spPr>
        <a:xfrm>
          <a:off x="7621253" y="2674395"/>
          <a:ext cx="2667566" cy="16005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Calculation of Sentiments</a:t>
          </a:r>
        </a:p>
      </dsp:txBody>
      <dsp:txXfrm>
        <a:off x="7668131" y="2721273"/>
        <a:ext cx="2573810" cy="1506783"/>
      </dsp:txXfrm>
    </dsp:sp>
    <dsp:sp modelId="{2A15DF84-F54D-43EB-9A86-E7EEC9731123}">
      <dsp:nvSpPr>
        <dsp:cNvPr id="0" name=""/>
        <dsp:cNvSpPr/>
      </dsp:nvSpPr>
      <dsp:spPr>
        <a:xfrm rot="10803153">
          <a:off x="6830346" y="3142194"/>
          <a:ext cx="558907" cy="66155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rot="10800000">
        <a:off x="6998018" y="3274582"/>
        <a:ext cx="391235" cy="396934"/>
      </dsp:txXfrm>
    </dsp:sp>
    <dsp:sp modelId="{F8710D0A-B241-4763-915D-5A2A4F8D211B}">
      <dsp:nvSpPr>
        <dsp:cNvPr id="0" name=""/>
        <dsp:cNvSpPr/>
      </dsp:nvSpPr>
      <dsp:spPr>
        <a:xfrm>
          <a:off x="3899144" y="2670980"/>
          <a:ext cx="2667566" cy="16005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Recommendation</a:t>
          </a:r>
          <a:endParaRPr lang="en-IN" sz="2500" kern="1200" dirty="0"/>
        </a:p>
      </dsp:txBody>
      <dsp:txXfrm>
        <a:off x="3946022" y="2717858"/>
        <a:ext cx="2573810" cy="15067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2EAFD-9F38-4BC7-B534-A08A37816644}" type="datetimeFigureOut">
              <a:rPr lang="en-IN" smtClean="0"/>
              <a:t>24-02-2023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9AE135-FC7B-4D0E-B1BA-C7C3A07B7CAC}" type="slidenum">
              <a:rPr lang="en-IN" smtClean="0"/>
              <a:t>‹#›</a:t>
            </a:fld>
            <a:endParaRPr lang="en-IN"/>
          </a:p>
        </p:txBody>
      </p:sp>
    </p:spTree>
    <p:extLst>
      <p:ext uri="{BB962C8B-B14F-4D97-AF65-F5344CB8AC3E}">
        <p14:creationId xmlns:p14="http://schemas.microsoft.com/office/powerpoint/2010/main" val="545236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F9AE135-FC7B-4D0E-B1BA-C7C3A07B7CAC}" type="slidenum">
              <a:rPr lang="en-IN" smtClean="0"/>
              <a:t>5</a:t>
            </a:fld>
            <a:endParaRPr lang="en-IN"/>
          </a:p>
        </p:txBody>
      </p:sp>
    </p:spTree>
    <p:extLst>
      <p:ext uri="{BB962C8B-B14F-4D97-AF65-F5344CB8AC3E}">
        <p14:creationId xmlns:p14="http://schemas.microsoft.com/office/powerpoint/2010/main" val="960931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531A1-B576-407E-B2EA-EBDBF55235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285E57-BE45-45E1-B0FA-B9F7131373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7E2B13-ED42-4DD7-A018-22A653F40F88}"/>
              </a:ext>
            </a:extLst>
          </p:cNvPr>
          <p:cNvSpPr>
            <a:spLocks noGrp="1"/>
          </p:cNvSpPr>
          <p:nvPr>
            <p:ph type="dt" sz="half" idx="10"/>
          </p:nvPr>
        </p:nvSpPr>
        <p:spPr/>
        <p:txBody>
          <a:bodyPr/>
          <a:lstStyle/>
          <a:p>
            <a:fld id="{D4E68FD6-06EF-4EAD-BCA7-12DA410A9F54}" type="datetimeFigureOut">
              <a:rPr lang="en-IN" smtClean="0"/>
              <a:t>24-02-2023</a:t>
            </a:fld>
            <a:endParaRPr lang="en-IN"/>
          </a:p>
        </p:txBody>
      </p:sp>
      <p:sp>
        <p:nvSpPr>
          <p:cNvPr id="5" name="Footer Placeholder 4">
            <a:extLst>
              <a:ext uri="{FF2B5EF4-FFF2-40B4-BE49-F238E27FC236}">
                <a16:creationId xmlns:a16="http://schemas.microsoft.com/office/drawing/2014/main" id="{C9AB2946-4A94-4A41-B11B-47632C1D3C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0B0C20-5ACF-4BD3-85DF-EBD8C91C5C0A}"/>
              </a:ext>
            </a:extLst>
          </p:cNvPr>
          <p:cNvSpPr>
            <a:spLocks noGrp="1"/>
          </p:cNvSpPr>
          <p:nvPr>
            <p:ph type="sldNum" sz="quarter" idx="12"/>
          </p:nvPr>
        </p:nvSpPr>
        <p:spPr/>
        <p:txBody>
          <a:bodyPr/>
          <a:lstStyle/>
          <a:p>
            <a:fld id="{993EA1EF-F6D5-4700-8CFC-2581D3697F35}" type="slidenum">
              <a:rPr lang="en-IN" smtClean="0"/>
              <a:t>‹#›</a:t>
            </a:fld>
            <a:endParaRPr lang="en-IN"/>
          </a:p>
        </p:txBody>
      </p:sp>
    </p:spTree>
    <p:extLst>
      <p:ext uri="{BB962C8B-B14F-4D97-AF65-F5344CB8AC3E}">
        <p14:creationId xmlns:p14="http://schemas.microsoft.com/office/powerpoint/2010/main" val="4283057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881B-2E19-42C8-B8C7-57BA5D8616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87FB85-FC98-4710-99D9-D01B001397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34BE29-77AB-43A9-8DD5-1C78B9243650}"/>
              </a:ext>
            </a:extLst>
          </p:cNvPr>
          <p:cNvSpPr>
            <a:spLocks noGrp="1"/>
          </p:cNvSpPr>
          <p:nvPr>
            <p:ph type="dt" sz="half" idx="10"/>
          </p:nvPr>
        </p:nvSpPr>
        <p:spPr/>
        <p:txBody>
          <a:bodyPr/>
          <a:lstStyle/>
          <a:p>
            <a:fld id="{D4E68FD6-06EF-4EAD-BCA7-12DA410A9F54}" type="datetimeFigureOut">
              <a:rPr lang="en-IN" smtClean="0"/>
              <a:t>24-02-2023</a:t>
            </a:fld>
            <a:endParaRPr lang="en-IN"/>
          </a:p>
        </p:txBody>
      </p:sp>
      <p:sp>
        <p:nvSpPr>
          <p:cNvPr id="5" name="Footer Placeholder 4">
            <a:extLst>
              <a:ext uri="{FF2B5EF4-FFF2-40B4-BE49-F238E27FC236}">
                <a16:creationId xmlns:a16="http://schemas.microsoft.com/office/drawing/2014/main" id="{4CF791F2-8DA8-479E-8DE9-BDDD7A8754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68C745-C2D0-4CC0-B424-BA02CED31CE2}"/>
              </a:ext>
            </a:extLst>
          </p:cNvPr>
          <p:cNvSpPr>
            <a:spLocks noGrp="1"/>
          </p:cNvSpPr>
          <p:nvPr>
            <p:ph type="sldNum" sz="quarter" idx="12"/>
          </p:nvPr>
        </p:nvSpPr>
        <p:spPr/>
        <p:txBody>
          <a:bodyPr/>
          <a:lstStyle/>
          <a:p>
            <a:fld id="{993EA1EF-F6D5-4700-8CFC-2581D3697F35}" type="slidenum">
              <a:rPr lang="en-IN" smtClean="0"/>
              <a:t>‹#›</a:t>
            </a:fld>
            <a:endParaRPr lang="en-IN"/>
          </a:p>
        </p:txBody>
      </p:sp>
    </p:spTree>
    <p:extLst>
      <p:ext uri="{BB962C8B-B14F-4D97-AF65-F5344CB8AC3E}">
        <p14:creationId xmlns:p14="http://schemas.microsoft.com/office/powerpoint/2010/main" val="3368649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D56A5B-D887-4DB0-9AD2-3F772F6C6A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661870-B7A0-4DBA-9775-3191F57A7CA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98A53B-8AC6-4B25-9C81-2435C4E7B679}"/>
              </a:ext>
            </a:extLst>
          </p:cNvPr>
          <p:cNvSpPr>
            <a:spLocks noGrp="1"/>
          </p:cNvSpPr>
          <p:nvPr>
            <p:ph type="dt" sz="half" idx="10"/>
          </p:nvPr>
        </p:nvSpPr>
        <p:spPr/>
        <p:txBody>
          <a:bodyPr/>
          <a:lstStyle/>
          <a:p>
            <a:fld id="{D4E68FD6-06EF-4EAD-BCA7-12DA410A9F54}" type="datetimeFigureOut">
              <a:rPr lang="en-IN" smtClean="0"/>
              <a:t>24-02-2023</a:t>
            </a:fld>
            <a:endParaRPr lang="en-IN"/>
          </a:p>
        </p:txBody>
      </p:sp>
      <p:sp>
        <p:nvSpPr>
          <p:cNvPr id="5" name="Footer Placeholder 4">
            <a:extLst>
              <a:ext uri="{FF2B5EF4-FFF2-40B4-BE49-F238E27FC236}">
                <a16:creationId xmlns:a16="http://schemas.microsoft.com/office/drawing/2014/main" id="{743F784A-AE0F-4552-9DD4-F334F74028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CFCC4F-DFC0-4B61-AB6E-9A8C6DE3C9FF}"/>
              </a:ext>
            </a:extLst>
          </p:cNvPr>
          <p:cNvSpPr>
            <a:spLocks noGrp="1"/>
          </p:cNvSpPr>
          <p:nvPr>
            <p:ph type="sldNum" sz="quarter" idx="12"/>
          </p:nvPr>
        </p:nvSpPr>
        <p:spPr/>
        <p:txBody>
          <a:bodyPr/>
          <a:lstStyle/>
          <a:p>
            <a:fld id="{993EA1EF-F6D5-4700-8CFC-2581D3697F35}" type="slidenum">
              <a:rPr lang="en-IN" smtClean="0"/>
              <a:t>‹#›</a:t>
            </a:fld>
            <a:endParaRPr lang="en-IN"/>
          </a:p>
        </p:txBody>
      </p:sp>
    </p:spTree>
    <p:extLst>
      <p:ext uri="{BB962C8B-B14F-4D97-AF65-F5344CB8AC3E}">
        <p14:creationId xmlns:p14="http://schemas.microsoft.com/office/powerpoint/2010/main" val="317778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D4B51-F3B0-4F03-8075-8F26EFC4AF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CFDA7D-E6F2-4768-92F6-5FEFBBC90C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A667EA-696E-49DC-B835-A68167005A9A}"/>
              </a:ext>
            </a:extLst>
          </p:cNvPr>
          <p:cNvSpPr>
            <a:spLocks noGrp="1"/>
          </p:cNvSpPr>
          <p:nvPr>
            <p:ph type="dt" sz="half" idx="10"/>
          </p:nvPr>
        </p:nvSpPr>
        <p:spPr/>
        <p:txBody>
          <a:bodyPr/>
          <a:lstStyle/>
          <a:p>
            <a:fld id="{D4E68FD6-06EF-4EAD-BCA7-12DA410A9F54}" type="datetimeFigureOut">
              <a:rPr lang="en-IN" smtClean="0"/>
              <a:t>24-02-2023</a:t>
            </a:fld>
            <a:endParaRPr lang="en-IN"/>
          </a:p>
        </p:txBody>
      </p:sp>
      <p:sp>
        <p:nvSpPr>
          <p:cNvPr id="5" name="Footer Placeholder 4">
            <a:extLst>
              <a:ext uri="{FF2B5EF4-FFF2-40B4-BE49-F238E27FC236}">
                <a16:creationId xmlns:a16="http://schemas.microsoft.com/office/drawing/2014/main" id="{6F030DE1-F0A3-41CA-9F97-9CA50CD08B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6AEF69-9487-4798-8F76-9B862BBFB460}"/>
              </a:ext>
            </a:extLst>
          </p:cNvPr>
          <p:cNvSpPr>
            <a:spLocks noGrp="1"/>
          </p:cNvSpPr>
          <p:nvPr>
            <p:ph type="sldNum" sz="quarter" idx="12"/>
          </p:nvPr>
        </p:nvSpPr>
        <p:spPr/>
        <p:txBody>
          <a:bodyPr/>
          <a:lstStyle/>
          <a:p>
            <a:fld id="{993EA1EF-F6D5-4700-8CFC-2581D3697F35}" type="slidenum">
              <a:rPr lang="en-IN" smtClean="0"/>
              <a:t>‹#›</a:t>
            </a:fld>
            <a:endParaRPr lang="en-IN"/>
          </a:p>
        </p:txBody>
      </p:sp>
    </p:spTree>
    <p:extLst>
      <p:ext uri="{BB962C8B-B14F-4D97-AF65-F5344CB8AC3E}">
        <p14:creationId xmlns:p14="http://schemas.microsoft.com/office/powerpoint/2010/main" val="755032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EE85A-8361-4CB4-A713-1C0327B1CF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2929C7-980F-45AF-ADD2-E4F2D6C4DA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A6D414C-BA00-40EC-B4BD-87F4B1307858}"/>
              </a:ext>
            </a:extLst>
          </p:cNvPr>
          <p:cNvSpPr>
            <a:spLocks noGrp="1"/>
          </p:cNvSpPr>
          <p:nvPr>
            <p:ph type="dt" sz="half" idx="10"/>
          </p:nvPr>
        </p:nvSpPr>
        <p:spPr/>
        <p:txBody>
          <a:bodyPr/>
          <a:lstStyle/>
          <a:p>
            <a:fld id="{D4E68FD6-06EF-4EAD-BCA7-12DA410A9F54}" type="datetimeFigureOut">
              <a:rPr lang="en-IN" smtClean="0"/>
              <a:t>24-02-2023</a:t>
            </a:fld>
            <a:endParaRPr lang="en-IN"/>
          </a:p>
        </p:txBody>
      </p:sp>
      <p:sp>
        <p:nvSpPr>
          <p:cNvPr id="5" name="Footer Placeholder 4">
            <a:extLst>
              <a:ext uri="{FF2B5EF4-FFF2-40B4-BE49-F238E27FC236}">
                <a16:creationId xmlns:a16="http://schemas.microsoft.com/office/drawing/2014/main" id="{ABB9F52D-02E0-410B-B8B7-75910A8C12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CDA67E-F003-47D2-BF77-EC3A86A2883A}"/>
              </a:ext>
            </a:extLst>
          </p:cNvPr>
          <p:cNvSpPr>
            <a:spLocks noGrp="1"/>
          </p:cNvSpPr>
          <p:nvPr>
            <p:ph type="sldNum" sz="quarter" idx="12"/>
          </p:nvPr>
        </p:nvSpPr>
        <p:spPr/>
        <p:txBody>
          <a:bodyPr/>
          <a:lstStyle/>
          <a:p>
            <a:fld id="{993EA1EF-F6D5-4700-8CFC-2581D3697F35}" type="slidenum">
              <a:rPr lang="en-IN" smtClean="0"/>
              <a:t>‹#›</a:t>
            </a:fld>
            <a:endParaRPr lang="en-IN"/>
          </a:p>
        </p:txBody>
      </p:sp>
    </p:spTree>
    <p:extLst>
      <p:ext uri="{BB962C8B-B14F-4D97-AF65-F5344CB8AC3E}">
        <p14:creationId xmlns:p14="http://schemas.microsoft.com/office/powerpoint/2010/main" val="197607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49856-3ADF-4C78-876E-DFB0C9FF42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8E4143-08E0-4BDA-9301-32DC565C8B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A9D5F3-4BF9-4881-B0E6-E12DC2CEB90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7F47866-E5D5-452A-9A60-6467C9F8F6A9}"/>
              </a:ext>
            </a:extLst>
          </p:cNvPr>
          <p:cNvSpPr>
            <a:spLocks noGrp="1"/>
          </p:cNvSpPr>
          <p:nvPr>
            <p:ph type="dt" sz="half" idx="10"/>
          </p:nvPr>
        </p:nvSpPr>
        <p:spPr/>
        <p:txBody>
          <a:bodyPr/>
          <a:lstStyle/>
          <a:p>
            <a:fld id="{D4E68FD6-06EF-4EAD-BCA7-12DA410A9F54}" type="datetimeFigureOut">
              <a:rPr lang="en-IN" smtClean="0"/>
              <a:t>24-02-2023</a:t>
            </a:fld>
            <a:endParaRPr lang="en-IN"/>
          </a:p>
        </p:txBody>
      </p:sp>
      <p:sp>
        <p:nvSpPr>
          <p:cNvPr id="6" name="Footer Placeholder 5">
            <a:extLst>
              <a:ext uri="{FF2B5EF4-FFF2-40B4-BE49-F238E27FC236}">
                <a16:creationId xmlns:a16="http://schemas.microsoft.com/office/drawing/2014/main" id="{F01FF931-85CD-450A-AB46-6DFA692A73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0B5F38-9AC9-4DBE-BD99-5FEF55B2FA9F}"/>
              </a:ext>
            </a:extLst>
          </p:cNvPr>
          <p:cNvSpPr>
            <a:spLocks noGrp="1"/>
          </p:cNvSpPr>
          <p:nvPr>
            <p:ph type="sldNum" sz="quarter" idx="12"/>
          </p:nvPr>
        </p:nvSpPr>
        <p:spPr/>
        <p:txBody>
          <a:bodyPr/>
          <a:lstStyle/>
          <a:p>
            <a:fld id="{993EA1EF-F6D5-4700-8CFC-2581D3697F35}" type="slidenum">
              <a:rPr lang="en-IN" smtClean="0"/>
              <a:t>‹#›</a:t>
            </a:fld>
            <a:endParaRPr lang="en-IN"/>
          </a:p>
        </p:txBody>
      </p:sp>
    </p:spTree>
    <p:extLst>
      <p:ext uri="{BB962C8B-B14F-4D97-AF65-F5344CB8AC3E}">
        <p14:creationId xmlns:p14="http://schemas.microsoft.com/office/powerpoint/2010/main" val="2918553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F918-49E0-479A-8AB7-9D7F09F18A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DC93F3-6DB5-4A72-9B43-D5070F2FBF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8F18D14-5F8E-494E-AC5B-F076B05F87B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1789FD-9BB7-4866-ADBB-3EF18FDEA2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8EFBB4-2876-4DD0-8529-EFFA06DB211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712B59-0882-42FB-8814-E5CCAC0BF434}"/>
              </a:ext>
            </a:extLst>
          </p:cNvPr>
          <p:cNvSpPr>
            <a:spLocks noGrp="1"/>
          </p:cNvSpPr>
          <p:nvPr>
            <p:ph type="dt" sz="half" idx="10"/>
          </p:nvPr>
        </p:nvSpPr>
        <p:spPr/>
        <p:txBody>
          <a:bodyPr/>
          <a:lstStyle/>
          <a:p>
            <a:fld id="{D4E68FD6-06EF-4EAD-BCA7-12DA410A9F54}" type="datetimeFigureOut">
              <a:rPr lang="en-IN" smtClean="0"/>
              <a:t>24-02-2023</a:t>
            </a:fld>
            <a:endParaRPr lang="en-IN"/>
          </a:p>
        </p:txBody>
      </p:sp>
      <p:sp>
        <p:nvSpPr>
          <p:cNvPr id="8" name="Footer Placeholder 7">
            <a:extLst>
              <a:ext uri="{FF2B5EF4-FFF2-40B4-BE49-F238E27FC236}">
                <a16:creationId xmlns:a16="http://schemas.microsoft.com/office/drawing/2014/main" id="{9874D6F3-4745-4342-87FC-17EF2D9ECF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A4A85F9-75BA-460E-B696-C1F631D5D20E}"/>
              </a:ext>
            </a:extLst>
          </p:cNvPr>
          <p:cNvSpPr>
            <a:spLocks noGrp="1"/>
          </p:cNvSpPr>
          <p:nvPr>
            <p:ph type="sldNum" sz="quarter" idx="12"/>
          </p:nvPr>
        </p:nvSpPr>
        <p:spPr/>
        <p:txBody>
          <a:bodyPr/>
          <a:lstStyle/>
          <a:p>
            <a:fld id="{993EA1EF-F6D5-4700-8CFC-2581D3697F35}" type="slidenum">
              <a:rPr lang="en-IN" smtClean="0"/>
              <a:t>‹#›</a:t>
            </a:fld>
            <a:endParaRPr lang="en-IN"/>
          </a:p>
        </p:txBody>
      </p:sp>
    </p:spTree>
    <p:extLst>
      <p:ext uri="{BB962C8B-B14F-4D97-AF65-F5344CB8AC3E}">
        <p14:creationId xmlns:p14="http://schemas.microsoft.com/office/powerpoint/2010/main" val="3782905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0E948-CAF1-495C-8580-DD55691A86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51B17F-24B5-45CC-95E4-0516AAEDD204}"/>
              </a:ext>
            </a:extLst>
          </p:cNvPr>
          <p:cNvSpPr>
            <a:spLocks noGrp="1"/>
          </p:cNvSpPr>
          <p:nvPr>
            <p:ph type="dt" sz="half" idx="10"/>
          </p:nvPr>
        </p:nvSpPr>
        <p:spPr/>
        <p:txBody>
          <a:bodyPr/>
          <a:lstStyle/>
          <a:p>
            <a:fld id="{D4E68FD6-06EF-4EAD-BCA7-12DA410A9F54}" type="datetimeFigureOut">
              <a:rPr lang="en-IN" smtClean="0"/>
              <a:t>24-02-2023</a:t>
            </a:fld>
            <a:endParaRPr lang="en-IN"/>
          </a:p>
        </p:txBody>
      </p:sp>
      <p:sp>
        <p:nvSpPr>
          <p:cNvPr id="4" name="Footer Placeholder 3">
            <a:extLst>
              <a:ext uri="{FF2B5EF4-FFF2-40B4-BE49-F238E27FC236}">
                <a16:creationId xmlns:a16="http://schemas.microsoft.com/office/drawing/2014/main" id="{6B5ADD8C-2EDA-4015-892B-D3D15C950E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E121AEF-1A10-4FCE-A223-BDA8798B9F70}"/>
              </a:ext>
            </a:extLst>
          </p:cNvPr>
          <p:cNvSpPr>
            <a:spLocks noGrp="1"/>
          </p:cNvSpPr>
          <p:nvPr>
            <p:ph type="sldNum" sz="quarter" idx="12"/>
          </p:nvPr>
        </p:nvSpPr>
        <p:spPr/>
        <p:txBody>
          <a:bodyPr/>
          <a:lstStyle/>
          <a:p>
            <a:fld id="{993EA1EF-F6D5-4700-8CFC-2581D3697F35}" type="slidenum">
              <a:rPr lang="en-IN" smtClean="0"/>
              <a:t>‹#›</a:t>
            </a:fld>
            <a:endParaRPr lang="en-IN"/>
          </a:p>
        </p:txBody>
      </p:sp>
    </p:spTree>
    <p:extLst>
      <p:ext uri="{BB962C8B-B14F-4D97-AF65-F5344CB8AC3E}">
        <p14:creationId xmlns:p14="http://schemas.microsoft.com/office/powerpoint/2010/main" val="2853587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5AAAA3-AF9C-4964-BB85-A5ED03883564}"/>
              </a:ext>
            </a:extLst>
          </p:cNvPr>
          <p:cNvSpPr>
            <a:spLocks noGrp="1"/>
          </p:cNvSpPr>
          <p:nvPr>
            <p:ph type="dt" sz="half" idx="10"/>
          </p:nvPr>
        </p:nvSpPr>
        <p:spPr/>
        <p:txBody>
          <a:bodyPr/>
          <a:lstStyle/>
          <a:p>
            <a:fld id="{D4E68FD6-06EF-4EAD-BCA7-12DA410A9F54}" type="datetimeFigureOut">
              <a:rPr lang="en-IN" smtClean="0"/>
              <a:t>24-02-2023</a:t>
            </a:fld>
            <a:endParaRPr lang="en-IN"/>
          </a:p>
        </p:txBody>
      </p:sp>
      <p:sp>
        <p:nvSpPr>
          <p:cNvPr id="3" name="Footer Placeholder 2">
            <a:extLst>
              <a:ext uri="{FF2B5EF4-FFF2-40B4-BE49-F238E27FC236}">
                <a16:creationId xmlns:a16="http://schemas.microsoft.com/office/drawing/2014/main" id="{081B174C-F0CD-46BE-A523-7D3392A447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330601-CA56-4F18-99D6-A6951049145F}"/>
              </a:ext>
            </a:extLst>
          </p:cNvPr>
          <p:cNvSpPr>
            <a:spLocks noGrp="1"/>
          </p:cNvSpPr>
          <p:nvPr>
            <p:ph type="sldNum" sz="quarter" idx="12"/>
          </p:nvPr>
        </p:nvSpPr>
        <p:spPr/>
        <p:txBody>
          <a:bodyPr/>
          <a:lstStyle/>
          <a:p>
            <a:fld id="{993EA1EF-F6D5-4700-8CFC-2581D3697F35}" type="slidenum">
              <a:rPr lang="en-IN" smtClean="0"/>
              <a:t>‹#›</a:t>
            </a:fld>
            <a:endParaRPr lang="en-IN"/>
          </a:p>
        </p:txBody>
      </p:sp>
    </p:spTree>
    <p:extLst>
      <p:ext uri="{BB962C8B-B14F-4D97-AF65-F5344CB8AC3E}">
        <p14:creationId xmlns:p14="http://schemas.microsoft.com/office/powerpoint/2010/main" val="176277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9475F-700F-4672-874A-C5ACD74AAB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836792-3A73-4D17-90E1-779A99CDFC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6189D9-B66D-4584-AED9-2027272797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8EC396-C974-4C85-BAF9-1548FBB3EF95}"/>
              </a:ext>
            </a:extLst>
          </p:cNvPr>
          <p:cNvSpPr>
            <a:spLocks noGrp="1"/>
          </p:cNvSpPr>
          <p:nvPr>
            <p:ph type="dt" sz="half" idx="10"/>
          </p:nvPr>
        </p:nvSpPr>
        <p:spPr/>
        <p:txBody>
          <a:bodyPr/>
          <a:lstStyle/>
          <a:p>
            <a:fld id="{D4E68FD6-06EF-4EAD-BCA7-12DA410A9F54}" type="datetimeFigureOut">
              <a:rPr lang="en-IN" smtClean="0"/>
              <a:t>24-02-2023</a:t>
            </a:fld>
            <a:endParaRPr lang="en-IN"/>
          </a:p>
        </p:txBody>
      </p:sp>
      <p:sp>
        <p:nvSpPr>
          <p:cNvPr id="6" name="Footer Placeholder 5">
            <a:extLst>
              <a:ext uri="{FF2B5EF4-FFF2-40B4-BE49-F238E27FC236}">
                <a16:creationId xmlns:a16="http://schemas.microsoft.com/office/drawing/2014/main" id="{AFF7CD37-B6FC-465C-9A91-BA591DD8EC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9AD47F-7843-4F2D-946B-4A8C76D93622}"/>
              </a:ext>
            </a:extLst>
          </p:cNvPr>
          <p:cNvSpPr>
            <a:spLocks noGrp="1"/>
          </p:cNvSpPr>
          <p:nvPr>
            <p:ph type="sldNum" sz="quarter" idx="12"/>
          </p:nvPr>
        </p:nvSpPr>
        <p:spPr/>
        <p:txBody>
          <a:bodyPr/>
          <a:lstStyle/>
          <a:p>
            <a:fld id="{993EA1EF-F6D5-4700-8CFC-2581D3697F35}" type="slidenum">
              <a:rPr lang="en-IN" smtClean="0"/>
              <a:t>‹#›</a:t>
            </a:fld>
            <a:endParaRPr lang="en-IN"/>
          </a:p>
        </p:txBody>
      </p:sp>
    </p:spTree>
    <p:extLst>
      <p:ext uri="{BB962C8B-B14F-4D97-AF65-F5344CB8AC3E}">
        <p14:creationId xmlns:p14="http://schemas.microsoft.com/office/powerpoint/2010/main" val="1399743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BBB9B-AEB0-40AF-A6F2-1F5553858A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56A811-0DCD-4543-866C-CF5E86E23B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DF3036-D4A4-45F3-91C9-E7E53BEE7F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20FEA9-F87B-470A-AC80-F635FF6C9089}"/>
              </a:ext>
            </a:extLst>
          </p:cNvPr>
          <p:cNvSpPr>
            <a:spLocks noGrp="1"/>
          </p:cNvSpPr>
          <p:nvPr>
            <p:ph type="dt" sz="half" idx="10"/>
          </p:nvPr>
        </p:nvSpPr>
        <p:spPr/>
        <p:txBody>
          <a:bodyPr/>
          <a:lstStyle/>
          <a:p>
            <a:fld id="{D4E68FD6-06EF-4EAD-BCA7-12DA410A9F54}" type="datetimeFigureOut">
              <a:rPr lang="en-IN" smtClean="0"/>
              <a:t>24-02-2023</a:t>
            </a:fld>
            <a:endParaRPr lang="en-IN"/>
          </a:p>
        </p:txBody>
      </p:sp>
      <p:sp>
        <p:nvSpPr>
          <p:cNvPr id="6" name="Footer Placeholder 5">
            <a:extLst>
              <a:ext uri="{FF2B5EF4-FFF2-40B4-BE49-F238E27FC236}">
                <a16:creationId xmlns:a16="http://schemas.microsoft.com/office/drawing/2014/main" id="{850BBACF-5FF7-4D48-9237-78BB4B67B2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9DCF58-DF99-4C99-902E-AD83451F4EB1}"/>
              </a:ext>
            </a:extLst>
          </p:cNvPr>
          <p:cNvSpPr>
            <a:spLocks noGrp="1"/>
          </p:cNvSpPr>
          <p:nvPr>
            <p:ph type="sldNum" sz="quarter" idx="12"/>
          </p:nvPr>
        </p:nvSpPr>
        <p:spPr/>
        <p:txBody>
          <a:bodyPr/>
          <a:lstStyle/>
          <a:p>
            <a:fld id="{993EA1EF-F6D5-4700-8CFC-2581D3697F35}" type="slidenum">
              <a:rPr lang="en-IN" smtClean="0"/>
              <a:t>‹#›</a:t>
            </a:fld>
            <a:endParaRPr lang="en-IN"/>
          </a:p>
        </p:txBody>
      </p:sp>
    </p:spTree>
    <p:extLst>
      <p:ext uri="{BB962C8B-B14F-4D97-AF65-F5344CB8AC3E}">
        <p14:creationId xmlns:p14="http://schemas.microsoft.com/office/powerpoint/2010/main" val="3173593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DFA8C6-BFAC-4697-80D6-BD49A1D8E3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7086E2-3CEC-4CE8-9A1F-FF6753F440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8BB55A-47D3-4372-B460-C8A3E29C0A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E68FD6-06EF-4EAD-BCA7-12DA410A9F54}" type="datetimeFigureOut">
              <a:rPr lang="en-IN" smtClean="0"/>
              <a:t>24-02-2023</a:t>
            </a:fld>
            <a:endParaRPr lang="en-IN"/>
          </a:p>
        </p:txBody>
      </p:sp>
      <p:sp>
        <p:nvSpPr>
          <p:cNvPr id="5" name="Footer Placeholder 4">
            <a:extLst>
              <a:ext uri="{FF2B5EF4-FFF2-40B4-BE49-F238E27FC236}">
                <a16:creationId xmlns:a16="http://schemas.microsoft.com/office/drawing/2014/main" id="{A15D7883-2D80-4083-9B3A-86A93A1B3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560666-B9B0-4087-BD5E-1F125EAEC1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3EA1EF-F6D5-4700-8CFC-2581D3697F35}" type="slidenum">
              <a:rPr lang="en-IN" smtClean="0"/>
              <a:t>‹#›</a:t>
            </a:fld>
            <a:endParaRPr lang="en-IN"/>
          </a:p>
        </p:txBody>
      </p:sp>
    </p:spTree>
    <p:extLst>
      <p:ext uri="{BB962C8B-B14F-4D97-AF65-F5344CB8AC3E}">
        <p14:creationId xmlns:p14="http://schemas.microsoft.com/office/powerpoint/2010/main" val="3800561385"/>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youtu.be/YMMP0VQEvNs" TargetMode="External"/><Relationship Id="rId2" Type="http://schemas.openxmlformats.org/officeDocument/2006/relationships/hyperlink" Target="https://nevonprojects.com/detecting-fraud-apps-using-sentiment-analysi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F9940D0-F195-4978-A3E1-FD5194B5E7FB}"/>
              </a:ext>
            </a:extLst>
          </p:cNvPr>
          <p:cNvSpPr/>
          <p:nvPr/>
        </p:nvSpPr>
        <p:spPr>
          <a:xfrm>
            <a:off x="415505" y="120769"/>
            <a:ext cx="11360989" cy="99203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a:t>Engineering Design &amp; Innovation 1 Project-PPT for mid semester assessment – January</a:t>
            </a:r>
          </a:p>
          <a:p>
            <a:pPr algn="ctr"/>
            <a:r>
              <a:rPr lang="en-US" sz="2400" b="1" dirty="0"/>
              <a:t>2023</a:t>
            </a:r>
            <a:endParaRPr lang="en-IN" sz="2400" b="1" dirty="0"/>
          </a:p>
        </p:txBody>
      </p:sp>
      <p:sp>
        <p:nvSpPr>
          <p:cNvPr id="4" name="Rectangle 3">
            <a:extLst>
              <a:ext uri="{FF2B5EF4-FFF2-40B4-BE49-F238E27FC236}">
                <a16:creationId xmlns:a16="http://schemas.microsoft.com/office/drawing/2014/main" id="{C8E09E75-08A6-4E23-86CB-0140073EF591}"/>
              </a:ext>
            </a:extLst>
          </p:cNvPr>
          <p:cNvSpPr/>
          <p:nvPr/>
        </p:nvSpPr>
        <p:spPr>
          <a:xfrm>
            <a:off x="2597987" y="974784"/>
            <a:ext cx="6996023" cy="75049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2200" b="1" dirty="0"/>
              <a:t>EDAI1PROJECT_TITLE :- A Novel approach to Detect Clone</a:t>
            </a:r>
          </a:p>
          <a:p>
            <a:r>
              <a:rPr lang="en-US" sz="2200" b="1" dirty="0"/>
              <a:t>                                          app using Sentiment Analysis</a:t>
            </a:r>
            <a:endParaRPr lang="en-IN" sz="2200" b="1" dirty="0"/>
          </a:p>
        </p:txBody>
      </p:sp>
      <p:sp>
        <p:nvSpPr>
          <p:cNvPr id="5" name="Rectangle 4">
            <a:extLst>
              <a:ext uri="{FF2B5EF4-FFF2-40B4-BE49-F238E27FC236}">
                <a16:creationId xmlns:a16="http://schemas.microsoft.com/office/drawing/2014/main" id="{04F77EF4-BCBE-44FB-8F47-77B7FBCA6315}"/>
              </a:ext>
            </a:extLst>
          </p:cNvPr>
          <p:cNvSpPr/>
          <p:nvPr/>
        </p:nvSpPr>
        <p:spPr>
          <a:xfrm>
            <a:off x="736120" y="2105171"/>
            <a:ext cx="11040373" cy="369332"/>
          </a:xfrm>
          <a:prstGeom prst="rect">
            <a:avLst/>
          </a:prstGeom>
        </p:spPr>
        <p:txBody>
          <a:bodyPr wrap="square">
            <a:spAutoFit/>
          </a:bodyPr>
          <a:lstStyle/>
          <a:p>
            <a:r>
              <a:rPr lang="en-US" b="1" dirty="0" err="1">
                <a:latin typeface="Roboto-Regular"/>
              </a:rPr>
              <a:t>Div</a:t>
            </a:r>
            <a:r>
              <a:rPr lang="en-US" b="1" dirty="0">
                <a:latin typeface="Roboto-Regular"/>
              </a:rPr>
              <a:t>:- J                   EDAI_GROUP NO. :- J2                  Day :- Saturday                        Date:- 25-02-2023</a:t>
            </a:r>
            <a:endParaRPr lang="en-IN" b="1" dirty="0"/>
          </a:p>
        </p:txBody>
      </p:sp>
      <p:sp>
        <p:nvSpPr>
          <p:cNvPr id="6" name="Rectangle 5">
            <a:extLst>
              <a:ext uri="{FF2B5EF4-FFF2-40B4-BE49-F238E27FC236}">
                <a16:creationId xmlns:a16="http://schemas.microsoft.com/office/drawing/2014/main" id="{8F5F171E-EB34-41A1-9C8E-8CB19DF69AB2}"/>
              </a:ext>
            </a:extLst>
          </p:cNvPr>
          <p:cNvSpPr/>
          <p:nvPr/>
        </p:nvSpPr>
        <p:spPr>
          <a:xfrm>
            <a:off x="654826" y="3059668"/>
            <a:ext cx="2045753" cy="369332"/>
          </a:xfrm>
          <a:prstGeom prst="rect">
            <a:avLst/>
          </a:prstGeom>
        </p:spPr>
        <p:txBody>
          <a:bodyPr wrap="none">
            <a:spAutoFit/>
          </a:bodyPr>
          <a:lstStyle/>
          <a:p>
            <a:r>
              <a:rPr lang="en-IN" b="1" dirty="0">
                <a:latin typeface="NotoSansSymbols"/>
              </a:rPr>
              <a:t>❖ </a:t>
            </a:r>
            <a:r>
              <a:rPr lang="en-IN" b="1" dirty="0">
                <a:latin typeface="Roboto-Regular"/>
              </a:rPr>
              <a:t>Presented by:-</a:t>
            </a:r>
            <a:endParaRPr lang="en-IN" b="1" dirty="0"/>
          </a:p>
        </p:txBody>
      </p:sp>
      <p:sp>
        <p:nvSpPr>
          <p:cNvPr id="7" name="Rectangle 6">
            <a:extLst>
              <a:ext uri="{FF2B5EF4-FFF2-40B4-BE49-F238E27FC236}">
                <a16:creationId xmlns:a16="http://schemas.microsoft.com/office/drawing/2014/main" id="{481CC084-CC86-471E-AD1A-94659A715394}"/>
              </a:ext>
            </a:extLst>
          </p:cNvPr>
          <p:cNvSpPr/>
          <p:nvPr/>
        </p:nvSpPr>
        <p:spPr>
          <a:xfrm>
            <a:off x="736119" y="3674854"/>
            <a:ext cx="4322017" cy="209621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342900" indent="-342900">
              <a:buFont typeface="+mj-lt"/>
              <a:buAutoNum type="arabicParenR"/>
            </a:pPr>
            <a:endParaRPr lang="en-IN" sz="1900" dirty="0"/>
          </a:p>
          <a:p>
            <a:pPr marL="342900" indent="-342900">
              <a:buFont typeface="+mj-lt"/>
              <a:buAutoNum type="arabicParenR"/>
            </a:pPr>
            <a:r>
              <a:rPr lang="en-IN" sz="1900" dirty="0"/>
              <a:t>Atharva A. </a:t>
            </a:r>
            <a:r>
              <a:rPr lang="en-IN" sz="1900" dirty="0" err="1"/>
              <a:t>Khaire</a:t>
            </a:r>
            <a:r>
              <a:rPr lang="en-IN" sz="1900" dirty="0"/>
              <a:t>               (12210839)</a:t>
            </a:r>
          </a:p>
          <a:p>
            <a:pPr marL="342900" indent="-342900">
              <a:buFont typeface="+mj-lt"/>
              <a:buAutoNum type="arabicParenR"/>
            </a:pPr>
            <a:r>
              <a:rPr lang="en-IN" sz="1900" dirty="0"/>
              <a:t>Prasad K. </a:t>
            </a:r>
            <a:r>
              <a:rPr lang="en-IN" sz="1900" dirty="0" err="1"/>
              <a:t>Khambadkar</a:t>
            </a:r>
            <a:r>
              <a:rPr lang="en-IN" sz="1900" dirty="0"/>
              <a:t>      (12210852)</a:t>
            </a:r>
          </a:p>
          <a:p>
            <a:pPr marL="342900" indent="-342900">
              <a:buFont typeface="+mj-lt"/>
              <a:buAutoNum type="arabicParenR"/>
            </a:pPr>
            <a:r>
              <a:rPr lang="en-IN" sz="1900" dirty="0" err="1"/>
              <a:t>Ayush</a:t>
            </a:r>
            <a:r>
              <a:rPr lang="en-IN" sz="1900" dirty="0"/>
              <a:t> K. </a:t>
            </a:r>
            <a:r>
              <a:rPr lang="en-IN" sz="1900" dirty="0" err="1"/>
              <a:t>Khambayate</a:t>
            </a:r>
            <a:r>
              <a:rPr lang="en-IN" sz="1900" dirty="0"/>
              <a:t>       (12210365)</a:t>
            </a:r>
          </a:p>
          <a:p>
            <a:pPr marL="342900" indent="-342900">
              <a:buFont typeface="+mj-lt"/>
              <a:buAutoNum type="arabicParenR"/>
            </a:pPr>
            <a:r>
              <a:rPr lang="en-IN" sz="1900" dirty="0"/>
              <a:t>Shreyas D. Khamkar          (12210220)</a:t>
            </a:r>
          </a:p>
          <a:p>
            <a:pPr marL="342900" indent="-342900">
              <a:buFont typeface="+mj-lt"/>
              <a:buAutoNum type="arabicParenR"/>
            </a:pPr>
            <a:r>
              <a:rPr lang="en-IN" sz="1900" dirty="0"/>
              <a:t>Deep M. </a:t>
            </a:r>
            <a:r>
              <a:rPr lang="en-IN" sz="1900" dirty="0" err="1"/>
              <a:t>Khanchandani</a:t>
            </a:r>
            <a:r>
              <a:rPr lang="en-IN" sz="1900" dirty="0"/>
              <a:t>   (12211797)</a:t>
            </a:r>
          </a:p>
          <a:p>
            <a:pPr marL="342900" indent="-342900">
              <a:buFont typeface="+mj-lt"/>
              <a:buAutoNum type="arabicParenR"/>
            </a:pPr>
            <a:r>
              <a:rPr lang="en-IN" sz="1900" dirty="0"/>
              <a:t>Om D. </a:t>
            </a:r>
            <a:r>
              <a:rPr lang="en-IN" sz="1900" dirty="0" err="1"/>
              <a:t>Khandare</a:t>
            </a:r>
            <a:r>
              <a:rPr lang="en-IN" sz="1900" dirty="0"/>
              <a:t>                (12210711)</a:t>
            </a:r>
          </a:p>
          <a:p>
            <a:pPr marL="342900" indent="-342900">
              <a:buFont typeface="+mj-lt"/>
              <a:buAutoNum type="arabicParenR"/>
            </a:pPr>
            <a:endParaRPr lang="en-IN" sz="1900" dirty="0"/>
          </a:p>
        </p:txBody>
      </p:sp>
      <p:sp>
        <p:nvSpPr>
          <p:cNvPr id="8" name="Rectangle 7">
            <a:extLst>
              <a:ext uri="{FF2B5EF4-FFF2-40B4-BE49-F238E27FC236}">
                <a16:creationId xmlns:a16="http://schemas.microsoft.com/office/drawing/2014/main" id="{8B233E4E-D79B-4971-8EB7-EC15DAA26976}"/>
              </a:ext>
            </a:extLst>
          </p:cNvPr>
          <p:cNvSpPr/>
          <p:nvPr/>
        </p:nvSpPr>
        <p:spPr>
          <a:xfrm>
            <a:off x="6821840" y="3059668"/>
            <a:ext cx="2097049" cy="369332"/>
          </a:xfrm>
          <a:prstGeom prst="rect">
            <a:avLst/>
          </a:prstGeom>
        </p:spPr>
        <p:txBody>
          <a:bodyPr wrap="none">
            <a:spAutoFit/>
          </a:bodyPr>
          <a:lstStyle/>
          <a:p>
            <a:r>
              <a:rPr lang="en-IN" dirty="0">
                <a:latin typeface="NotoSansSymbols"/>
              </a:rPr>
              <a:t>❖ </a:t>
            </a:r>
            <a:r>
              <a:rPr lang="en-IN" b="1" dirty="0">
                <a:latin typeface="Roboto-Regular"/>
              </a:rPr>
              <a:t>Project Guide:-</a:t>
            </a:r>
            <a:endParaRPr lang="en-IN" b="1" dirty="0"/>
          </a:p>
        </p:txBody>
      </p:sp>
      <p:sp>
        <p:nvSpPr>
          <p:cNvPr id="9" name="Rectangle 8">
            <a:extLst>
              <a:ext uri="{FF2B5EF4-FFF2-40B4-BE49-F238E27FC236}">
                <a16:creationId xmlns:a16="http://schemas.microsoft.com/office/drawing/2014/main" id="{27DEC671-FD32-4D7D-B636-D43847097EB4}"/>
              </a:ext>
            </a:extLst>
          </p:cNvPr>
          <p:cNvSpPr/>
          <p:nvPr/>
        </p:nvSpPr>
        <p:spPr>
          <a:xfrm>
            <a:off x="6961517" y="3674854"/>
            <a:ext cx="2544792" cy="51758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it-IT" dirty="0"/>
              <a:t>Prof. Dr. Sonali M. Antad</a:t>
            </a:r>
            <a:endParaRPr lang="en-IN" dirty="0"/>
          </a:p>
        </p:txBody>
      </p:sp>
      <p:sp>
        <p:nvSpPr>
          <p:cNvPr id="10" name="Rectangle 9">
            <a:extLst>
              <a:ext uri="{FF2B5EF4-FFF2-40B4-BE49-F238E27FC236}">
                <a16:creationId xmlns:a16="http://schemas.microsoft.com/office/drawing/2014/main" id="{F8898845-569A-47D0-ADB1-00D70B029FC3}"/>
              </a:ext>
            </a:extLst>
          </p:cNvPr>
          <p:cNvSpPr/>
          <p:nvPr/>
        </p:nvSpPr>
        <p:spPr>
          <a:xfrm>
            <a:off x="2208362" y="5832737"/>
            <a:ext cx="8790316" cy="646331"/>
          </a:xfrm>
          <a:prstGeom prst="rect">
            <a:avLst/>
          </a:prstGeom>
        </p:spPr>
        <p:txBody>
          <a:bodyPr wrap="square">
            <a:spAutoFit/>
          </a:bodyPr>
          <a:lstStyle/>
          <a:p>
            <a:r>
              <a:rPr lang="en-US" b="1" dirty="0">
                <a:latin typeface="Roboto-Regular"/>
              </a:rPr>
              <a:t>DEPARTMENT OF ENGINEERING SCIENCES AND HUMANITIES (DESH)</a:t>
            </a:r>
          </a:p>
          <a:p>
            <a:r>
              <a:rPr lang="en-US" b="1" dirty="0">
                <a:latin typeface="Roboto-Regular"/>
              </a:rPr>
              <a:t>            VISHWAKARMA INSTITUTE OF TECHNOLOGY,PUNE</a:t>
            </a:r>
            <a:endParaRPr lang="en-IN" b="1" dirty="0"/>
          </a:p>
        </p:txBody>
      </p:sp>
    </p:spTree>
    <p:extLst>
      <p:ext uri="{BB962C8B-B14F-4D97-AF65-F5344CB8AC3E}">
        <p14:creationId xmlns:p14="http://schemas.microsoft.com/office/powerpoint/2010/main" val="1028558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1104-EFCA-BCD4-434C-1B128EDA5612}"/>
              </a:ext>
            </a:extLst>
          </p:cNvPr>
          <p:cNvSpPr>
            <a:spLocks noGrp="1"/>
          </p:cNvSpPr>
          <p:nvPr>
            <p:ph type="title"/>
          </p:nvPr>
        </p:nvSpPr>
        <p:spPr>
          <a:xfrm>
            <a:off x="1452837" y="92212"/>
            <a:ext cx="9089237" cy="1595120"/>
          </a:xfrm>
          <a:pattFill prst="pct25">
            <a:fgClr>
              <a:schemeClr val="accent1"/>
            </a:fgClr>
            <a:bgClr>
              <a:schemeClr val="bg1"/>
            </a:bgClr>
          </a:pattFill>
        </p:spPr>
        <p:txBody>
          <a:bodyPr>
            <a:normAutofit/>
          </a:bodyPr>
          <a:lstStyle/>
          <a:p>
            <a:r>
              <a:rPr lang="en-IN" sz="3200" dirty="0">
                <a:latin typeface="Algerian" panose="04020705040A02060702" pitchFamily="82" charset="0"/>
              </a:rPr>
              <a:t>WHAT ARE ADVANTAGE AND DISADVANTAGES REGARDING THE FRAMEWORK :-</a:t>
            </a:r>
          </a:p>
        </p:txBody>
      </p:sp>
      <p:sp>
        <p:nvSpPr>
          <p:cNvPr id="3" name="Content Placeholder 2">
            <a:extLst>
              <a:ext uri="{FF2B5EF4-FFF2-40B4-BE49-F238E27FC236}">
                <a16:creationId xmlns:a16="http://schemas.microsoft.com/office/drawing/2014/main" id="{14BA1D35-C0BD-15C7-B395-AF5EFB8E10CF}"/>
              </a:ext>
            </a:extLst>
          </p:cNvPr>
          <p:cNvSpPr>
            <a:spLocks noGrp="1"/>
          </p:cNvSpPr>
          <p:nvPr>
            <p:ph idx="1"/>
          </p:nvPr>
        </p:nvSpPr>
        <p:spPr>
          <a:xfrm>
            <a:off x="677333" y="1794076"/>
            <a:ext cx="11514667" cy="4971712"/>
          </a:xfrm>
          <a:ln>
            <a:solidFill>
              <a:schemeClr val="accent4">
                <a:lumMod val="60000"/>
                <a:lumOff val="40000"/>
              </a:schemeClr>
            </a:solidFill>
          </a:ln>
        </p:spPr>
        <p:txBody>
          <a:bodyPr>
            <a:normAutofit/>
          </a:bodyPr>
          <a:lstStyle/>
          <a:p>
            <a:pPr marL="0" indent="0">
              <a:buNone/>
            </a:pPr>
            <a:r>
              <a:rPr lang="en-IN" dirty="0"/>
              <a:t> ADVANTAGES :-</a:t>
            </a:r>
          </a:p>
          <a:p>
            <a:pPr marL="0" indent="0" algn="just">
              <a:buNone/>
            </a:pPr>
            <a:r>
              <a:rPr lang="en-US" sz="2000" b="0" i="0" dirty="0">
                <a:solidFill>
                  <a:schemeClr val="tx1"/>
                </a:solidFill>
                <a:effectLst/>
                <a:latin typeface="arial" panose="020B0604020202020204" pitchFamily="34" charset="0"/>
              </a:rPr>
              <a:t>1. Prevention from Cyber attacks.</a:t>
            </a:r>
          </a:p>
          <a:p>
            <a:pPr marL="0" indent="0" algn="just">
              <a:buNone/>
            </a:pPr>
            <a:r>
              <a:rPr lang="en-US" sz="2000" b="0" i="0" dirty="0">
                <a:solidFill>
                  <a:schemeClr val="tx1"/>
                </a:solidFill>
                <a:effectLst/>
                <a:latin typeface="arial" panose="020B0604020202020204" pitchFamily="34" charset="0"/>
              </a:rPr>
              <a:t>2. Prevention from online scams.</a:t>
            </a:r>
          </a:p>
          <a:p>
            <a:pPr marL="0" indent="0" algn="just">
              <a:buNone/>
            </a:pPr>
            <a:r>
              <a:rPr lang="en-US" sz="2000" b="0" i="0" dirty="0">
                <a:solidFill>
                  <a:schemeClr val="tx1"/>
                </a:solidFill>
                <a:effectLst/>
                <a:latin typeface="arial" panose="020B0604020202020204" pitchFamily="34" charset="0"/>
              </a:rPr>
              <a:t>3. Enhanced users security.</a:t>
            </a:r>
          </a:p>
          <a:p>
            <a:pPr marL="0" indent="0" algn="just">
              <a:buNone/>
            </a:pPr>
            <a:r>
              <a:rPr lang="en-US" sz="2000" dirty="0">
                <a:latin typeface="arial" panose="020B0604020202020204" pitchFamily="34" charset="0"/>
              </a:rPr>
              <a:t>4. </a:t>
            </a:r>
            <a:r>
              <a:rPr lang="en-US" sz="2000" b="0" i="0" dirty="0">
                <a:solidFill>
                  <a:schemeClr val="tx1"/>
                </a:solidFill>
                <a:effectLst/>
                <a:latin typeface="arial" panose="020B0604020202020204" pitchFamily="34" charset="0"/>
              </a:rPr>
              <a:t>Prevention form leakage of personal information.</a:t>
            </a:r>
          </a:p>
          <a:p>
            <a:pPr marL="0" indent="0" algn="just">
              <a:buNone/>
            </a:pPr>
            <a:r>
              <a:rPr lang="en-US" sz="2000" b="0" i="0" dirty="0">
                <a:solidFill>
                  <a:schemeClr val="tx1"/>
                </a:solidFill>
                <a:effectLst/>
                <a:latin typeface="arial" panose="020B0604020202020204" pitchFamily="34" charset="0"/>
              </a:rPr>
              <a:t>5. It's uses high accuracy model for sentiment analysis.</a:t>
            </a:r>
          </a:p>
          <a:p>
            <a:pPr marL="0" indent="0">
              <a:buNone/>
            </a:pPr>
            <a:r>
              <a:rPr lang="en-US" sz="2400" dirty="0">
                <a:solidFill>
                  <a:schemeClr val="tx1"/>
                </a:solidFill>
                <a:latin typeface="arial" panose="020B0604020202020204" pitchFamily="34" charset="0"/>
              </a:rPr>
              <a:t>DISADVANTAGES :-</a:t>
            </a:r>
            <a:endParaRPr lang="en-US" sz="2400" dirty="0">
              <a:latin typeface="arial" panose="020B0604020202020204" pitchFamily="34" charset="0"/>
            </a:endParaRPr>
          </a:p>
          <a:p>
            <a:pPr marL="0" indent="0">
              <a:buNone/>
            </a:pPr>
            <a:r>
              <a:rPr lang="en-IN" sz="2100" dirty="0">
                <a:effectLst/>
                <a:latin typeface="Arial" panose="020B0604020202020204" pitchFamily="34" charset="0"/>
                <a:ea typeface="Calibri" panose="020F0502020204030204" pitchFamily="34" charset="0"/>
                <a:cs typeface="Arial" panose="020B0604020202020204" pitchFamily="34" charset="0"/>
              </a:rPr>
              <a:t>1. Requires active internet connection</a:t>
            </a:r>
            <a:r>
              <a:rPr lang="en-IN" sz="24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n-IN" sz="2100" dirty="0">
                <a:effectLst/>
                <a:latin typeface="Arial" panose="020B0604020202020204" pitchFamily="34" charset="0"/>
                <a:ea typeface="Calibri" panose="020F0502020204030204" pitchFamily="34" charset="0"/>
                <a:cs typeface="Arial" panose="020B0604020202020204" pitchFamily="34" charset="0"/>
              </a:rPr>
              <a:t>2. System may provide inaccurate results if data entered incorrectly. </a:t>
            </a:r>
          </a:p>
          <a:p>
            <a:pPr marL="0" lvl="0" indent="0">
              <a:lnSpc>
                <a:spcPct val="150000"/>
              </a:lnSpc>
              <a:spcAft>
                <a:spcPts val="800"/>
              </a:spcAft>
              <a:buNone/>
            </a:pPr>
            <a:r>
              <a:rPr lang="en-US" sz="2100" dirty="0">
                <a:effectLst/>
                <a:latin typeface="Arial" panose="020B0604020202020204" pitchFamily="34" charset="0"/>
                <a:ea typeface="Calibri" panose="020F0502020204030204" pitchFamily="34" charset="0"/>
                <a:cs typeface="Arial" panose="020B0604020202020204" pitchFamily="34" charset="0"/>
              </a:rPr>
              <a:t>3. It requires more time for output if we increase the number of reviews to be taken.</a:t>
            </a:r>
            <a:endParaRPr lang="en-IN" sz="2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spcAft>
                <a:spcPts val="800"/>
              </a:spcAft>
              <a:buFont typeface="Symbol" panose="05050102010706020507" pitchFamily="18" charset="2"/>
              <a:buChar char=""/>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1074390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89332-2547-CE73-4DE9-C8022953D281}"/>
              </a:ext>
            </a:extLst>
          </p:cNvPr>
          <p:cNvSpPr>
            <a:spLocks noGrp="1"/>
          </p:cNvSpPr>
          <p:nvPr>
            <p:ph type="title"/>
          </p:nvPr>
        </p:nvSpPr>
        <p:spPr>
          <a:xfrm>
            <a:off x="677334" y="609600"/>
            <a:ext cx="10676466" cy="1073285"/>
          </a:xfrm>
          <a:solidFill>
            <a:schemeClr val="accent4">
              <a:lumMod val="40000"/>
              <a:lumOff val="60000"/>
            </a:schemeClr>
          </a:solidFill>
        </p:spPr>
        <p:txBody>
          <a:bodyPr/>
          <a:lstStyle/>
          <a:p>
            <a:r>
              <a:rPr lang="en-IN" dirty="0">
                <a:solidFill>
                  <a:schemeClr val="accent5"/>
                </a:solidFill>
                <a:latin typeface="Algerian" panose="04020705040A02060702" pitchFamily="82" charset="0"/>
              </a:rPr>
              <a:t>CONCLUSION :-</a:t>
            </a:r>
          </a:p>
        </p:txBody>
      </p:sp>
      <p:sp>
        <p:nvSpPr>
          <p:cNvPr id="3" name="Content Placeholder 2">
            <a:extLst>
              <a:ext uri="{FF2B5EF4-FFF2-40B4-BE49-F238E27FC236}">
                <a16:creationId xmlns:a16="http://schemas.microsoft.com/office/drawing/2014/main" id="{60730D68-BD7C-199E-5A20-157DD87CB4D3}"/>
              </a:ext>
            </a:extLst>
          </p:cNvPr>
          <p:cNvSpPr>
            <a:spLocks noGrp="1"/>
          </p:cNvSpPr>
          <p:nvPr>
            <p:ph idx="1"/>
          </p:nvPr>
        </p:nvSpPr>
        <p:spPr>
          <a:xfrm>
            <a:off x="677334" y="1825624"/>
            <a:ext cx="10676466" cy="4554855"/>
          </a:xfrm>
          <a:solidFill>
            <a:schemeClr val="accent3">
              <a:lumMod val="20000"/>
              <a:lumOff val="80000"/>
            </a:schemeClr>
          </a:solidFill>
        </p:spPr>
        <p:txBody>
          <a:bodyPr>
            <a:normAutofit/>
          </a:bodyPr>
          <a:lstStyle/>
          <a:p>
            <a:pPr marL="514350" indent="-514350">
              <a:buAutoNum type="arabicPeriod"/>
            </a:pPr>
            <a:r>
              <a:rPr lang="en-US" dirty="0"/>
              <a:t>Overall, the creation of a fraud detection framework can help app stores and marketplaces to mitigate the risks associated with fraudulent mobile apps and provide a safer and more reliable experience for users.</a:t>
            </a:r>
          </a:p>
          <a:p>
            <a:pPr marL="514350" indent="-514350">
              <a:buAutoNum type="arabicPeriod"/>
            </a:pPr>
            <a:r>
              <a:rPr lang="en-US" dirty="0"/>
              <a:t> It can also help prevent scams, maintain credibility and secure personal information.</a:t>
            </a:r>
            <a:endParaRPr lang="en-IN" dirty="0"/>
          </a:p>
          <a:p>
            <a:pPr marL="514350" indent="-514350">
              <a:buFont typeface="Arial" panose="020B0604020202020204" pitchFamily="34" charset="0"/>
              <a:buAutoNum type="arabicPeriod"/>
            </a:pPr>
            <a:r>
              <a:rPr lang="en-US" dirty="0"/>
              <a:t>Therefore, the implementation of a fraud detection framework should   be considered an essential component of any mobile app store or marketplace.</a:t>
            </a:r>
            <a:endParaRPr lang="en-IN" dirty="0"/>
          </a:p>
          <a:p>
            <a:pPr marL="514350" indent="-514350">
              <a:buAutoNum type="arabicPeriod"/>
            </a:pPr>
            <a:endParaRPr lang="en-US" dirty="0"/>
          </a:p>
        </p:txBody>
      </p:sp>
    </p:spTree>
    <p:extLst>
      <p:ext uri="{BB962C8B-B14F-4D97-AF65-F5344CB8AC3E}">
        <p14:creationId xmlns:p14="http://schemas.microsoft.com/office/powerpoint/2010/main" val="3029998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3B37-00BC-41A9-9FBA-63835D0AA399}"/>
              </a:ext>
            </a:extLst>
          </p:cNvPr>
          <p:cNvSpPr>
            <a:spLocks noGrp="1"/>
          </p:cNvSpPr>
          <p:nvPr>
            <p:ph type="title"/>
          </p:nvPr>
        </p:nvSpPr>
        <p:spPr>
          <a:xfrm>
            <a:off x="853439" y="708918"/>
            <a:ext cx="8348643" cy="750012"/>
          </a:xfrm>
          <a:solidFill>
            <a:schemeClr val="accent1">
              <a:lumMod val="40000"/>
              <a:lumOff val="60000"/>
            </a:schemeClr>
          </a:solidFill>
        </p:spPr>
        <p:txBody>
          <a:bodyPr/>
          <a:lstStyle/>
          <a:p>
            <a:r>
              <a:rPr lang="en-IN" dirty="0">
                <a:solidFill>
                  <a:schemeClr val="accent5">
                    <a:lumMod val="75000"/>
                  </a:schemeClr>
                </a:solidFill>
                <a:latin typeface="Juice ITC" panose="04040403040A02020202" pitchFamily="82" charset="0"/>
              </a:rPr>
              <a:t>REFERENCES :-</a:t>
            </a:r>
          </a:p>
        </p:txBody>
      </p:sp>
      <p:sp>
        <p:nvSpPr>
          <p:cNvPr id="4" name="Rectangle: Rounded Corners 3">
            <a:extLst>
              <a:ext uri="{FF2B5EF4-FFF2-40B4-BE49-F238E27FC236}">
                <a16:creationId xmlns:a16="http://schemas.microsoft.com/office/drawing/2014/main" id="{E960124A-59EF-4C6F-A7EC-5E5D03B03586}"/>
              </a:ext>
            </a:extLst>
          </p:cNvPr>
          <p:cNvSpPr/>
          <p:nvPr/>
        </p:nvSpPr>
        <p:spPr>
          <a:xfrm>
            <a:off x="853439" y="1767840"/>
            <a:ext cx="8348643" cy="46126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IN" sz="2400" dirty="0">
              <a:latin typeface="Comic Sans MS" panose="030F0702030302020204" pitchFamily="66" charset="0"/>
            </a:endParaRPr>
          </a:p>
          <a:p>
            <a:endParaRPr lang="en-IN" sz="2400" dirty="0">
              <a:latin typeface="Comic Sans MS" panose="030F0702030302020204" pitchFamily="66" charset="0"/>
            </a:endParaRPr>
          </a:p>
          <a:p>
            <a:r>
              <a:rPr lang="en-IN" sz="2400" dirty="0">
                <a:latin typeface="Comic Sans MS" panose="030F0702030302020204" pitchFamily="66" charset="0"/>
              </a:rPr>
              <a:t>1. IJARCEE</a:t>
            </a:r>
          </a:p>
          <a:p>
            <a:r>
              <a:rPr lang="en-IN" sz="2400" dirty="0">
                <a:latin typeface="Comic Sans MS" panose="030F0702030302020204" pitchFamily="66" charset="0"/>
              </a:rPr>
              <a:t>a. International Journal of Advanced Research in Computer and Communication Engineering ,</a:t>
            </a:r>
            <a:r>
              <a:rPr lang="en-IN" sz="2400" dirty="0" err="1">
                <a:latin typeface="Comic Sans MS" panose="030F0702030302020204" pitchFamily="66" charset="0"/>
              </a:rPr>
              <a:t>Salini</a:t>
            </a:r>
            <a:r>
              <a:rPr lang="en-IN" sz="2400" dirty="0">
                <a:latin typeface="Comic Sans MS" panose="030F0702030302020204" pitchFamily="66" charset="0"/>
              </a:rPr>
              <a:t>, </a:t>
            </a:r>
            <a:r>
              <a:rPr lang="en-IN" sz="2400" dirty="0" err="1">
                <a:latin typeface="Comic Sans MS" panose="030F0702030302020204" pitchFamily="66" charset="0"/>
              </a:rPr>
              <a:t>Dhevadharashini</a:t>
            </a:r>
            <a:r>
              <a:rPr lang="en-IN" sz="2400" dirty="0">
                <a:latin typeface="Comic Sans MS" panose="030F0702030302020204" pitchFamily="66" charset="0"/>
              </a:rPr>
              <a:t> </a:t>
            </a:r>
            <a:r>
              <a:rPr lang="en-IN" sz="2400" dirty="0">
                <a:solidFill>
                  <a:schemeClr val="tx2">
                    <a:lumMod val="60000"/>
                    <a:lumOff val="40000"/>
                  </a:schemeClr>
                </a:solidFill>
                <a:latin typeface="Comic Sans MS" panose="030F0702030302020204" pitchFamily="66" charset="0"/>
              </a:rPr>
              <a:t>(Vol. 10,Issue 7, July 2021)(Detecting fraud app using sentiment analysis)</a:t>
            </a:r>
          </a:p>
          <a:p>
            <a:pPr marL="342900" indent="-342900">
              <a:buFont typeface="Wingdings" panose="05000000000000000000" pitchFamily="2" charset="2"/>
              <a:buChar char="§"/>
            </a:pPr>
            <a:r>
              <a:rPr lang="en-IN" sz="2400" dirty="0">
                <a:solidFill>
                  <a:srgbClr val="FF0000"/>
                </a:solidFill>
                <a:latin typeface="Comic Sans MS" panose="030F0702030302020204" pitchFamily="66" charset="0"/>
                <a:hlinkClick r:id="rId2">
                  <a:extLst>
                    <a:ext uri="{A12FA001-AC4F-418D-AE19-62706E023703}">
                      <ahyp:hlinkClr xmlns:ahyp="http://schemas.microsoft.com/office/drawing/2018/hyperlinkcolor" val="tx"/>
                    </a:ext>
                  </a:extLst>
                </a:hlinkClick>
              </a:rPr>
              <a:t>https://nevonprojects.com/detecting-fraud-apps-using-sentiment-analysis/</a:t>
            </a:r>
            <a:endParaRPr lang="en-IN" sz="2400" dirty="0">
              <a:solidFill>
                <a:srgbClr val="FF0000"/>
              </a:solidFill>
              <a:latin typeface="Comic Sans MS" panose="030F0702030302020204" pitchFamily="66" charset="0"/>
            </a:endParaRPr>
          </a:p>
          <a:p>
            <a:pPr marL="342900" indent="-342900">
              <a:buFont typeface="Wingdings" panose="05000000000000000000" pitchFamily="2" charset="2"/>
              <a:buChar char="§"/>
            </a:pPr>
            <a:r>
              <a:rPr lang="en-IN" sz="2400" dirty="0">
                <a:solidFill>
                  <a:srgbClr val="FF0000"/>
                </a:solidFill>
                <a:latin typeface="Comic Sans MS" panose="030F0702030302020204" pitchFamily="66" charset="0"/>
                <a:hlinkClick r:id="rId3">
                  <a:extLst>
                    <a:ext uri="{A12FA001-AC4F-418D-AE19-62706E023703}">
                      <ahyp:hlinkClr xmlns:ahyp="http://schemas.microsoft.com/office/drawing/2018/hyperlinkcolor" val="tx"/>
                    </a:ext>
                  </a:extLst>
                </a:hlinkClick>
              </a:rPr>
              <a:t>https://youtu.be/YMMP0VQEvNs</a:t>
            </a:r>
            <a:endParaRPr lang="en-IN" sz="2400" dirty="0">
              <a:solidFill>
                <a:srgbClr val="FF0000"/>
              </a:solidFill>
              <a:latin typeface="Comic Sans MS" panose="030F0702030302020204" pitchFamily="66" charset="0"/>
            </a:endParaRPr>
          </a:p>
          <a:p>
            <a:pPr marL="342900" indent="-342900">
              <a:buFont typeface="Wingdings" panose="05000000000000000000" pitchFamily="2" charset="2"/>
              <a:buChar char="§"/>
            </a:pPr>
            <a:r>
              <a:rPr lang="en-IN" sz="2400" dirty="0">
                <a:solidFill>
                  <a:srgbClr val="FF0000"/>
                </a:solidFill>
                <a:latin typeface="Comic Sans MS" panose="030F0702030302020204" pitchFamily="66" charset="0"/>
              </a:rPr>
              <a:t>https://ijisrt.com/wp-content/uploads/2018/05/Detection-of-Fraud-Apps-using-Sentiment-Analysis.pdf</a:t>
            </a:r>
          </a:p>
          <a:p>
            <a:endParaRPr lang="en-IN" sz="2400" dirty="0">
              <a:solidFill>
                <a:srgbClr val="FF0000"/>
              </a:solidFill>
              <a:latin typeface="Comic Sans MS" panose="030F0702030302020204" pitchFamily="66" charset="0"/>
            </a:endParaRPr>
          </a:p>
          <a:p>
            <a:pPr algn="ctr"/>
            <a:endParaRPr lang="en-IN" sz="2400" dirty="0"/>
          </a:p>
        </p:txBody>
      </p:sp>
    </p:spTree>
    <p:extLst>
      <p:ext uri="{BB962C8B-B14F-4D97-AF65-F5344CB8AC3E}">
        <p14:creationId xmlns:p14="http://schemas.microsoft.com/office/powerpoint/2010/main" val="2363269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31,325 Thank You Stock Photos - Free &amp; Royalty-Free Stock Photos from  Dreamstime">
            <a:extLst>
              <a:ext uri="{FF2B5EF4-FFF2-40B4-BE49-F238E27FC236}">
                <a16:creationId xmlns:a16="http://schemas.microsoft.com/office/drawing/2014/main" id="{9E423879-ED0F-4373-A525-CA3574F4C9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939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7D0A-B69F-48A2-8045-9E6A99BDF268}"/>
              </a:ext>
            </a:extLst>
          </p:cNvPr>
          <p:cNvSpPr>
            <a:spLocks noGrp="1"/>
          </p:cNvSpPr>
          <p:nvPr>
            <p:ph type="title"/>
          </p:nvPr>
        </p:nvSpPr>
        <p:spPr>
          <a:xfrm>
            <a:off x="1762125" y="894945"/>
            <a:ext cx="9914512" cy="2957208"/>
          </a:xfrm>
        </p:spPr>
        <p:txBody>
          <a:bodyPr>
            <a:normAutofit/>
          </a:bodyPr>
          <a:lstStyle/>
          <a:p>
            <a:r>
              <a:rPr lang="en-IN" sz="5400" dirty="0">
                <a:solidFill>
                  <a:schemeClr val="accent5"/>
                </a:solidFill>
                <a:latin typeface="Bahnschrift Light" panose="020B0502040204020203" pitchFamily="34" charset="0"/>
              </a:rPr>
              <a:t>EDAI </a:t>
            </a:r>
            <a:r>
              <a:rPr lang="en-IN" sz="3200" dirty="0">
                <a:solidFill>
                  <a:schemeClr val="accent5"/>
                </a:solidFill>
                <a:latin typeface="Bahnschrift Light" panose="020B0502040204020203" pitchFamily="34" charset="0"/>
              </a:rPr>
              <a:t>(ENGINEERING DESIGN AND INNOVATION)</a:t>
            </a:r>
            <a:br>
              <a:rPr lang="en-IN" sz="3600" dirty="0">
                <a:solidFill>
                  <a:schemeClr val="accent5"/>
                </a:solidFill>
                <a:latin typeface="Bahnschrift Light" panose="020B0502040204020203" pitchFamily="34" charset="0"/>
              </a:rPr>
            </a:br>
            <a:r>
              <a:rPr lang="en-IN" sz="5400" dirty="0">
                <a:solidFill>
                  <a:schemeClr val="accent5"/>
                </a:solidFill>
                <a:latin typeface="Bahnschrift Light" panose="020B0502040204020203" pitchFamily="34" charset="0"/>
              </a:rPr>
              <a:t>PRESENTATION</a:t>
            </a:r>
            <a:br>
              <a:rPr lang="en-IN" sz="5400" dirty="0">
                <a:solidFill>
                  <a:schemeClr val="accent5"/>
                </a:solidFill>
                <a:latin typeface="Bahnschrift Light" panose="020B0502040204020203" pitchFamily="34" charset="0"/>
              </a:rPr>
            </a:br>
            <a:r>
              <a:rPr lang="en-IN" sz="3200" dirty="0">
                <a:solidFill>
                  <a:schemeClr val="accent5">
                    <a:lumMod val="75000"/>
                  </a:schemeClr>
                </a:solidFill>
                <a:latin typeface="Bahnschrift Light" panose="020B0502040204020203" pitchFamily="34" charset="0"/>
              </a:rPr>
              <a:t>GUIDED BY:- Prof. SONALI M. ANTAD.</a:t>
            </a:r>
          </a:p>
        </p:txBody>
      </p:sp>
      <p:sp>
        <p:nvSpPr>
          <p:cNvPr id="3" name="Rectangle 2">
            <a:extLst>
              <a:ext uri="{FF2B5EF4-FFF2-40B4-BE49-F238E27FC236}">
                <a16:creationId xmlns:a16="http://schemas.microsoft.com/office/drawing/2014/main" id="{0F26636E-1A6C-4AA4-53F0-18AE95075AD7}"/>
              </a:ext>
            </a:extLst>
          </p:cNvPr>
          <p:cNvSpPr/>
          <p:nvPr/>
        </p:nvSpPr>
        <p:spPr>
          <a:xfrm>
            <a:off x="1762125" y="4201064"/>
            <a:ext cx="8802113" cy="16178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3200" dirty="0">
                <a:latin typeface="Algerian" panose="04020705040A02060702" pitchFamily="82" charset="0"/>
              </a:rPr>
              <a:t>EDAI PROJECT TITLE :-</a:t>
            </a:r>
            <a:r>
              <a:rPr lang="en-US" sz="2800" b="1" dirty="0">
                <a:latin typeface="Algerian" panose="04020705040A02060702" pitchFamily="82" charset="0"/>
              </a:rPr>
              <a:t>A Novel approach to Detect Clone app using Sentiment Analysis.</a:t>
            </a:r>
            <a:endParaRPr lang="en-IN" sz="2800" b="1" dirty="0">
              <a:latin typeface="Algerian" panose="04020705040A02060702" pitchFamily="82" charset="0"/>
            </a:endParaRPr>
          </a:p>
          <a:p>
            <a:pPr algn="ctr"/>
            <a:endParaRPr lang="en-IN" sz="2800" dirty="0">
              <a:latin typeface="Algerian" panose="04020705040A02060702" pitchFamily="82" charset="0"/>
            </a:endParaRPr>
          </a:p>
        </p:txBody>
      </p:sp>
    </p:spTree>
    <p:extLst>
      <p:ext uri="{BB962C8B-B14F-4D97-AF65-F5344CB8AC3E}">
        <p14:creationId xmlns:p14="http://schemas.microsoft.com/office/powerpoint/2010/main" val="1800359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472A730-DA20-40DD-B69A-72E9B2735173}"/>
              </a:ext>
            </a:extLst>
          </p:cNvPr>
          <p:cNvGraphicFramePr>
            <a:graphicFrameLocks noGrp="1"/>
          </p:cNvGraphicFramePr>
          <p:nvPr>
            <p:extLst>
              <p:ext uri="{D42A27DB-BD31-4B8C-83A1-F6EECF244321}">
                <p14:modId xmlns:p14="http://schemas.microsoft.com/office/powerpoint/2010/main" val="2082715553"/>
              </p:ext>
            </p:extLst>
          </p:nvPr>
        </p:nvGraphicFramePr>
        <p:xfrm>
          <a:off x="0" y="1215342"/>
          <a:ext cx="12192000" cy="5635222"/>
        </p:xfrm>
        <a:graphic>
          <a:graphicData uri="http://schemas.openxmlformats.org/drawingml/2006/table">
            <a:tbl>
              <a:tblPr firstRow="1" bandRow="1">
                <a:effectLst>
                  <a:reflection blurRad="6350" stA="50000" endA="300" endPos="90000" dist="50800" dir="5400000" sy="-100000" algn="bl" rotWithShape="0"/>
                </a:effectLst>
                <a:tableStyleId>{5C22544A-7EE6-4342-B048-85BDC9FD1C3A}</a:tableStyleId>
              </a:tblPr>
              <a:tblGrid>
                <a:gridCol w="3958542">
                  <a:extLst>
                    <a:ext uri="{9D8B030D-6E8A-4147-A177-3AD203B41FA5}">
                      <a16:colId xmlns:a16="http://schemas.microsoft.com/office/drawing/2014/main" val="3484347375"/>
                    </a:ext>
                  </a:extLst>
                </a:gridCol>
                <a:gridCol w="1724628">
                  <a:extLst>
                    <a:ext uri="{9D8B030D-6E8A-4147-A177-3AD203B41FA5}">
                      <a16:colId xmlns:a16="http://schemas.microsoft.com/office/drawing/2014/main" val="2963634613"/>
                    </a:ext>
                  </a:extLst>
                </a:gridCol>
                <a:gridCol w="1875098">
                  <a:extLst>
                    <a:ext uri="{9D8B030D-6E8A-4147-A177-3AD203B41FA5}">
                      <a16:colId xmlns:a16="http://schemas.microsoft.com/office/drawing/2014/main" val="2072775676"/>
                    </a:ext>
                  </a:extLst>
                </a:gridCol>
                <a:gridCol w="4633732">
                  <a:extLst>
                    <a:ext uri="{9D8B030D-6E8A-4147-A177-3AD203B41FA5}">
                      <a16:colId xmlns:a16="http://schemas.microsoft.com/office/drawing/2014/main" val="825182227"/>
                    </a:ext>
                  </a:extLst>
                </a:gridCol>
              </a:tblGrid>
              <a:tr h="914400">
                <a:tc>
                  <a:txBody>
                    <a:bodyPr/>
                    <a:lstStyle/>
                    <a:p>
                      <a:pPr algn="ctr"/>
                      <a:r>
                        <a:rPr lang="en-IN" dirty="0"/>
                        <a:t>        </a:t>
                      </a:r>
                    </a:p>
                    <a:p>
                      <a:pPr algn="ctr"/>
                      <a:r>
                        <a:rPr lang="en-IN" dirty="0"/>
                        <a:t>GROUP MAMBER</a:t>
                      </a:r>
                    </a:p>
                  </a:txBody>
                  <a:tcPr/>
                </a:tc>
                <a:tc>
                  <a:txBody>
                    <a:bodyPr/>
                    <a:lstStyle/>
                    <a:p>
                      <a:pPr algn="ctr"/>
                      <a:r>
                        <a:rPr lang="en-IN" dirty="0"/>
                        <a:t>      </a:t>
                      </a:r>
                    </a:p>
                    <a:p>
                      <a:pPr algn="ctr"/>
                      <a:r>
                        <a:rPr lang="en-IN" dirty="0"/>
                        <a:t>ROLL NO.</a:t>
                      </a:r>
                    </a:p>
                  </a:txBody>
                  <a:tcPr/>
                </a:tc>
                <a:tc>
                  <a:txBody>
                    <a:bodyPr/>
                    <a:lstStyle/>
                    <a:p>
                      <a:pPr algn="ctr"/>
                      <a:r>
                        <a:rPr lang="en-IN" dirty="0"/>
                        <a:t>       </a:t>
                      </a:r>
                    </a:p>
                    <a:p>
                      <a:pPr algn="ctr"/>
                      <a:r>
                        <a:rPr lang="en-IN" dirty="0"/>
                        <a:t> PRN 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  RESPECTIVE WORK DISTRIBUTION</a:t>
                      </a:r>
                    </a:p>
                    <a:p>
                      <a:endParaRPr lang="en-IN" dirty="0"/>
                    </a:p>
                  </a:txBody>
                  <a:tcPr/>
                </a:tc>
                <a:extLst>
                  <a:ext uri="{0D108BD9-81ED-4DB2-BD59-A6C34878D82A}">
                    <a16:rowId xmlns:a16="http://schemas.microsoft.com/office/drawing/2014/main" val="2543361136"/>
                  </a:ext>
                </a:extLst>
              </a:tr>
              <a:tr h="734350">
                <a:tc>
                  <a:txBody>
                    <a:bodyPr/>
                    <a:lstStyle/>
                    <a:p>
                      <a:pPr algn="ctr"/>
                      <a:r>
                        <a:rPr lang="en-IN" dirty="0"/>
                        <a:t>ATHARVA A KHAIRE</a:t>
                      </a:r>
                    </a:p>
                  </a:txBody>
                  <a:tcPr/>
                </a:tc>
                <a:tc>
                  <a:txBody>
                    <a:bodyPr/>
                    <a:lstStyle/>
                    <a:p>
                      <a:pPr algn="ctr"/>
                      <a:r>
                        <a:rPr lang="en-IN" dirty="0"/>
                        <a:t>  07</a:t>
                      </a:r>
                    </a:p>
                  </a:txBody>
                  <a:tcPr/>
                </a:tc>
                <a:tc>
                  <a:txBody>
                    <a:bodyPr/>
                    <a:lstStyle/>
                    <a:p>
                      <a:pPr algn="ctr"/>
                      <a:r>
                        <a:rPr lang="en-IN" dirty="0"/>
                        <a:t>12210839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Web Development part and </a:t>
                      </a:r>
                      <a:r>
                        <a:rPr lang="en-IN" dirty="0" err="1"/>
                        <a:t>handeling</a:t>
                      </a:r>
                      <a:r>
                        <a:rPr lang="en-IN" dirty="0"/>
                        <a:t> </a:t>
                      </a:r>
                      <a:r>
                        <a:rPr lang="en-IN" dirty="0" err="1"/>
                        <a:t>mySQL</a:t>
                      </a:r>
                      <a:r>
                        <a:rPr lang="en-IN" dirty="0"/>
                        <a:t> database</a:t>
                      </a:r>
                    </a:p>
                  </a:txBody>
                  <a:tcPr/>
                </a:tc>
                <a:extLst>
                  <a:ext uri="{0D108BD9-81ED-4DB2-BD59-A6C34878D82A}">
                    <a16:rowId xmlns:a16="http://schemas.microsoft.com/office/drawing/2014/main" val="1819836627"/>
                  </a:ext>
                </a:extLst>
              </a:tr>
              <a:tr h="734350">
                <a:tc>
                  <a:txBody>
                    <a:bodyPr/>
                    <a:lstStyle/>
                    <a:p>
                      <a:pPr algn="ctr"/>
                      <a:r>
                        <a:rPr lang="en-IN" dirty="0"/>
                        <a:t>PRASAD K KHAMBADKAR</a:t>
                      </a:r>
                    </a:p>
                  </a:txBody>
                  <a:tcPr/>
                </a:tc>
                <a:tc>
                  <a:txBody>
                    <a:bodyPr/>
                    <a:lstStyle/>
                    <a:p>
                      <a:pPr algn="ctr"/>
                      <a:r>
                        <a:rPr lang="en-IN" dirty="0"/>
                        <a:t>08</a:t>
                      </a:r>
                    </a:p>
                  </a:txBody>
                  <a:tcPr/>
                </a:tc>
                <a:tc>
                  <a:txBody>
                    <a:bodyPr/>
                    <a:lstStyle/>
                    <a:p>
                      <a:pPr algn="ctr"/>
                      <a:r>
                        <a:rPr lang="en-IN" dirty="0"/>
                        <a:t>12210852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Backend part using machine learning Algorithm</a:t>
                      </a:r>
                      <a:endParaRPr lang="en-IN" dirty="0"/>
                    </a:p>
                  </a:txBody>
                  <a:tcPr/>
                </a:tc>
                <a:extLst>
                  <a:ext uri="{0D108BD9-81ED-4DB2-BD59-A6C34878D82A}">
                    <a16:rowId xmlns:a16="http://schemas.microsoft.com/office/drawing/2014/main" val="3341513469"/>
                  </a:ext>
                </a:extLst>
              </a:tr>
              <a:tr h="734350">
                <a:tc>
                  <a:txBody>
                    <a:bodyPr/>
                    <a:lstStyle/>
                    <a:p>
                      <a:pPr algn="ctr"/>
                      <a:r>
                        <a:rPr lang="en-IN" dirty="0"/>
                        <a:t>AYUSH K KHAMBAYATE  (ASSI. LEADER)</a:t>
                      </a:r>
                    </a:p>
                  </a:txBody>
                  <a:tcPr/>
                </a:tc>
                <a:tc>
                  <a:txBody>
                    <a:bodyPr/>
                    <a:lstStyle/>
                    <a:p>
                      <a:pPr algn="ctr"/>
                      <a:r>
                        <a:rPr lang="en-IN" dirty="0"/>
                        <a:t>09</a:t>
                      </a:r>
                    </a:p>
                  </a:txBody>
                  <a:tcPr/>
                </a:tc>
                <a:tc>
                  <a:txBody>
                    <a:bodyPr/>
                    <a:lstStyle/>
                    <a:p>
                      <a:pPr algn="ctr"/>
                      <a:r>
                        <a:rPr lang="en-IN" dirty="0"/>
                        <a:t>12210365</a:t>
                      </a:r>
                    </a:p>
                  </a:txBody>
                  <a:tcPr/>
                </a:tc>
                <a:tc>
                  <a:txBody>
                    <a:bodyPr/>
                    <a:lstStyle/>
                    <a:p>
                      <a:r>
                        <a:rPr lang="en-IN" dirty="0"/>
                        <a:t>The Frontend part of project using HTML/CSS</a:t>
                      </a:r>
                    </a:p>
                  </a:txBody>
                  <a:tcPr/>
                </a:tc>
                <a:extLst>
                  <a:ext uri="{0D108BD9-81ED-4DB2-BD59-A6C34878D82A}">
                    <a16:rowId xmlns:a16="http://schemas.microsoft.com/office/drawing/2014/main" val="812561034"/>
                  </a:ext>
                </a:extLst>
              </a:tr>
              <a:tr h="734350">
                <a:tc>
                  <a:txBody>
                    <a:bodyPr/>
                    <a:lstStyle/>
                    <a:p>
                      <a:pPr algn="ctr"/>
                      <a:r>
                        <a:rPr lang="en-IN" dirty="0"/>
                        <a:t>SHREYAS D KHAMKAR </a:t>
                      </a:r>
                    </a:p>
                  </a:txBody>
                  <a:tcPr/>
                </a:tc>
                <a:tc>
                  <a:txBody>
                    <a:bodyPr/>
                    <a:lstStyle/>
                    <a:p>
                      <a:pPr algn="ctr"/>
                      <a:r>
                        <a:rPr lang="en-IN" dirty="0"/>
                        <a:t>10</a:t>
                      </a:r>
                    </a:p>
                  </a:txBody>
                  <a:tcPr/>
                </a:tc>
                <a:tc>
                  <a:txBody>
                    <a:bodyPr/>
                    <a:lstStyle/>
                    <a:p>
                      <a:pPr algn="ctr"/>
                      <a:r>
                        <a:rPr lang="en-IN" dirty="0"/>
                        <a:t>12210220</a:t>
                      </a:r>
                    </a:p>
                  </a:txBody>
                  <a:tcPr/>
                </a:tc>
                <a:tc>
                  <a:txBody>
                    <a:bodyPr/>
                    <a:lstStyle/>
                    <a:p>
                      <a:r>
                        <a:rPr lang="en-IN" dirty="0"/>
                        <a:t>Representation and layouts of Research Paper</a:t>
                      </a:r>
                    </a:p>
                  </a:txBody>
                  <a:tcPr/>
                </a:tc>
                <a:extLst>
                  <a:ext uri="{0D108BD9-81ED-4DB2-BD59-A6C34878D82A}">
                    <a16:rowId xmlns:a16="http://schemas.microsoft.com/office/drawing/2014/main" val="1576907551"/>
                  </a:ext>
                </a:extLst>
              </a:tr>
              <a:tr h="734350">
                <a:tc>
                  <a:txBody>
                    <a:bodyPr/>
                    <a:lstStyle/>
                    <a:p>
                      <a:pPr algn="ctr"/>
                      <a:r>
                        <a:rPr lang="en-IN" dirty="0"/>
                        <a:t>DEEP M KHANCHANDANI</a:t>
                      </a:r>
                    </a:p>
                  </a:txBody>
                  <a:tcPr/>
                </a:tc>
                <a:tc>
                  <a:txBody>
                    <a:bodyPr/>
                    <a:lstStyle/>
                    <a:p>
                      <a:pPr algn="ctr"/>
                      <a:r>
                        <a:rPr lang="en-IN" dirty="0"/>
                        <a:t>11</a:t>
                      </a:r>
                    </a:p>
                  </a:txBody>
                  <a:tcPr/>
                </a:tc>
                <a:tc>
                  <a:txBody>
                    <a:bodyPr/>
                    <a:lstStyle/>
                    <a:p>
                      <a:pPr algn="ctr"/>
                      <a:r>
                        <a:rPr lang="en-IN" dirty="0"/>
                        <a:t>12211797</a:t>
                      </a:r>
                    </a:p>
                  </a:txBody>
                  <a:tcPr/>
                </a:tc>
                <a:tc>
                  <a:txBody>
                    <a:bodyPr/>
                    <a:lstStyle/>
                    <a:p>
                      <a:r>
                        <a:rPr lang="en-IN" sz="1800" dirty="0"/>
                        <a:t>Identification of proper data sources</a:t>
                      </a:r>
                      <a:endParaRPr lang="en-IN" dirty="0"/>
                    </a:p>
                  </a:txBody>
                  <a:tcPr/>
                </a:tc>
                <a:extLst>
                  <a:ext uri="{0D108BD9-81ED-4DB2-BD59-A6C34878D82A}">
                    <a16:rowId xmlns:a16="http://schemas.microsoft.com/office/drawing/2014/main" val="462218000"/>
                  </a:ext>
                </a:extLst>
              </a:tr>
              <a:tr h="1049072">
                <a:tc>
                  <a:txBody>
                    <a:bodyPr/>
                    <a:lstStyle/>
                    <a:p>
                      <a:pPr algn="ctr"/>
                      <a:r>
                        <a:rPr lang="en-IN" dirty="0"/>
                        <a:t>OM KHANDARE  (LEADER)</a:t>
                      </a:r>
                    </a:p>
                  </a:txBody>
                  <a:tcPr/>
                </a:tc>
                <a:tc>
                  <a:txBody>
                    <a:bodyPr/>
                    <a:lstStyle/>
                    <a:p>
                      <a:pPr algn="ctr"/>
                      <a:r>
                        <a:rPr lang="en-IN" dirty="0"/>
                        <a:t>12</a:t>
                      </a:r>
                    </a:p>
                  </a:txBody>
                  <a:tcPr/>
                </a:tc>
                <a:tc>
                  <a:txBody>
                    <a:bodyPr/>
                    <a:lstStyle/>
                    <a:p>
                      <a:pPr algn="ctr"/>
                      <a:r>
                        <a:rPr lang="en-IN" dirty="0"/>
                        <a:t>12210711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Research paper analysis, . Designing the fraud detection system architecture.</a:t>
                      </a:r>
                    </a:p>
                  </a:txBody>
                  <a:tcPr/>
                </a:tc>
                <a:extLst>
                  <a:ext uri="{0D108BD9-81ED-4DB2-BD59-A6C34878D82A}">
                    <a16:rowId xmlns:a16="http://schemas.microsoft.com/office/drawing/2014/main" val="534816545"/>
                  </a:ext>
                </a:extLst>
              </a:tr>
            </a:tbl>
          </a:graphicData>
        </a:graphic>
      </p:graphicFrame>
      <p:sp>
        <p:nvSpPr>
          <p:cNvPr id="5" name="Rectangle: Rounded Corners 4">
            <a:extLst>
              <a:ext uri="{FF2B5EF4-FFF2-40B4-BE49-F238E27FC236}">
                <a16:creationId xmlns:a16="http://schemas.microsoft.com/office/drawing/2014/main" id="{720F4AD3-C477-133C-CD46-F9AE3152A659}"/>
              </a:ext>
            </a:extLst>
          </p:cNvPr>
          <p:cNvSpPr/>
          <p:nvPr/>
        </p:nvSpPr>
        <p:spPr>
          <a:xfrm>
            <a:off x="498074" y="252407"/>
            <a:ext cx="4432741" cy="62345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PRESENTED BY :- </a:t>
            </a:r>
            <a:endParaRPr lang="en-IN"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61715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3E5C7-94D7-4415-886D-748B9AEBA84B}"/>
              </a:ext>
            </a:extLst>
          </p:cNvPr>
          <p:cNvSpPr>
            <a:spLocks noGrp="1"/>
          </p:cNvSpPr>
          <p:nvPr>
            <p:ph type="title"/>
          </p:nvPr>
        </p:nvSpPr>
        <p:spPr>
          <a:xfrm>
            <a:off x="595902" y="1061049"/>
            <a:ext cx="10281648" cy="1466490"/>
          </a:xfrm>
        </p:spPr>
        <p:txBody>
          <a:bodyPr>
            <a:noAutofit/>
          </a:bodyPr>
          <a:lstStyle/>
          <a:p>
            <a:r>
              <a:rPr lang="en-IN" sz="4400" dirty="0">
                <a:latin typeface="Algerian" panose="04020705040A02060702" pitchFamily="82" charset="0"/>
              </a:rPr>
              <a:t>INTRODUCTION TO </a:t>
            </a:r>
            <a:br>
              <a:rPr lang="en-IN" sz="4400" dirty="0">
                <a:latin typeface="Algerian" panose="04020705040A02060702" pitchFamily="82" charset="0"/>
              </a:rPr>
            </a:br>
            <a:r>
              <a:rPr lang="en-IN" sz="4400" dirty="0">
                <a:solidFill>
                  <a:schemeClr val="accent5"/>
                </a:solidFill>
                <a:latin typeface="Algerian" panose="04020705040A02060702" pitchFamily="82" charset="0"/>
              </a:rPr>
              <a:t>FRAUD APP DETECTION</a:t>
            </a:r>
            <a:br>
              <a:rPr lang="en-IN" sz="4400" dirty="0">
                <a:latin typeface="Algerian" panose="04020705040A02060702" pitchFamily="82" charset="0"/>
              </a:rPr>
            </a:br>
            <a:endParaRPr lang="en-IN" sz="4400" dirty="0">
              <a:latin typeface="Algerian" panose="04020705040A02060702" pitchFamily="82" charset="0"/>
            </a:endParaRPr>
          </a:p>
        </p:txBody>
      </p:sp>
      <p:sp>
        <p:nvSpPr>
          <p:cNvPr id="5" name="Content Placeholder 4">
            <a:extLst>
              <a:ext uri="{FF2B5EF4-FFF2-40B4-BE49-F238E27FC236}">
                <a16:creationId xmlns:a16="http://schemas.microsoft.com/office/drawing/2014/main" id="{3E3416AF-2772-5EEF-2BE6-751273AD9FA4}"/>
              </a:ext>
            </a:extLst>
          </p:cNvPr>
          <p:cNvSpPr>
            <a:spLocks noGrp="1"/>
          </p:cNvSpPr>
          <p:nvPr>
            <p:ph idx="1"/>
          </p:nvPr>
        </p:nvSpPr>
        <p:spPr>
          <a:xfrm>
            <a:off x="493265" y="2733675"/>
            <a:ext cx="6693782" cy="3892433"/>
          </a:xfrm>
        </p:spPr>
        <p:txBody>
          <a:bodyPr/>
          <a:lstStyle/>
          <a:p>
            <a:r>
              <a:rPr lang="en-US" sz="3200" dirty="0">
                <a:latin typeface="Bahnschrift Light" panose="020B0502040204020203" pitchFamily="34" charset="0"/>
              </a:rPr>
              <a:t>Fraud detection includes the entire process of institutions to identify fraudulent activities. These activities can be financial as well as other forms such as fraudulent credit card transactions, data theft, or cyberattacks</a:t>
            </a:r>
            <a:r>
              <a:rPr lang="en-US" dirty="0">
                <a:latin typeface="Bahnschrift Light" panose="020B0502040204020203" pitchFamily="34" charset="0"/>
              </a:rPr>
              <a:t>.</a:t>
            </a:r>
            <a:endParaRPr lang="en-IN" dirty="0">
              <a:latin typeface="Bahnschrift Light" panose="020B0502040204020203" pitchFamily="34" charset="0"/>
            </a:endParaRPr>
          </a:p>
        </p:txBody>
      </p:sp>
      <p:sp>
        <p:nvSpPr>
          <p:cNvPr id="4" name="TextBox 3">
            <a:extLst>
              <a:ext uri="{FF2B5EF4-FFF2-40B4-BE49-F238E27FC236}">
                <a16:creationId xmlns:a16="http://schemas.microsoft.com/office/drawing/2014/main" id="{45B46EB8-36CF-C234-9527-E98FDE83D04A}"/>
              </a:ext>
            </a:extLst>
          </p:cNvPr>
          <p:cNvSpPr txBox="1"/>
          <p:nvPr/>
        </p:nvSpPr>
        <p:spPr>
          <a:xfrm>
            <a:off x="11778864" y="4330462"/>
            <a:ext cx="1220164" cy="2072986"/>
          </a:xfrm>
          <a:prstGeom prst="rect">
            <a:avLst/>
          </a:prstGeom>
          <a:noFill/>
        </p:spPr>
        <p:txBody>
          <a:bodyPr wrap="square" rtlCol="0">
            <a:spAutoFit/>
          </a:bodyPr>
          <a:lstStyle/>
          <a:p>
            <a:endParaRPr lang="en-IN" dirty="0"/>
          </a:p>
        </p:txBody>
      </p:sp>
      <p:pic>
        <p:nvPicPr>
          <p:cNvPr id="6" name="Picture 2" descr="Fake Text message SMS scam or phishing concept. Man hands using smart phone Text Messaging Stock Photo">
            <a:extLst>
              <a:ext uri="{FF2B5EF4-FFF2-40B4-BE49-F238E27FC236}">
                <a16:creationId xmlns:a16="http://schemas.microsoft.com/office/drawing/2014/main" id="{38DD2C69-02E0-4187-7718-ED5AA2AD4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7046" y="2348345"/>
            <a:ext cx="5004954" cy="4277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828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E35A8-68CD-46AD-ACE1-F1B41B268BCA}"/>
              </a:ext>
            </a:extLst>
          </p:cNvPr>
          <p:cNvSpPr>
            <a:spLocks noGrp="1"/>
          </p:cNvSpPr>
          <p:nvPr>
            <p:ph type="title"/>
          </p:nvPr>
        </p:nvSpPr>
        <p:spPr>
          <a:xfrm>
            <a:off x="677334" y="609600"/>
            <a:ext cx="8596668" cy="787685"/>
          </a:xfrm>
          <a:pattFill prst="pct30">
            <a:fgClr>
              <a:schemeClr val="accent1"/>
            </a:fgClr>
            <a:bgClr>
              <a:schemeClr val="bg1"/>
            </a:bgClr>
          </a:pattFill>
        </p:spPr>
        <p:txBody>
          <a:bodyPr/>
          <a:lstStyle/>
          <a:p>
            <a:r>
              <a:rPr lang="en-IN" dirty="0">
                <a:latin typeface="Algerian" panose="04020705040A02060702" pitchFamily="82" charset="0"/>
              </a:rPr>
              <a:t>IMPORTANCE OF THE PROJECT :-</a:t>
            </a:r>
          </a:p>
        </p:txBody>
      </p:sp>
      <p:sp>
        <p:nvSpPr>
          <p:cNvPr id="3" name="Content Placeholder 2">
            <a:extLst>
              <a:ext uri="{FF2B5EF4-FFF2-40B4-BE49-F238E27FC236}">
                <a16:creationId xmlns:a16="http://schemas.microsoft.com/office/drawing/2014/main" id="{D1E6CC35-0305-4270-A9EB-CF26D1074FD0}"/>
              </a:ext>
            </a:extLst>
          </p:cNvPr>
          <p:cNvSpPr>
            <a:spLocks noGrp="1"/>
          </p:cNvSpPr>
          <p:nvPr>
            <p:ph idx="1"/>
          </p:nvPr>
        </p:nvSpPr>
        <p:spPr>
          <a:xfrm>
            <a:off x="486134" y="1672936"/>
            <a:ext cx="6884447" cy="5039591"/>
          </a:xfrm>
        </p:spPr>
        <p:txBody>
          <a:bodyPr>
            <a:normAutofit lnSpcReduction="10000"/>
          </a:bodyPr>
          <a:lstStyle/>
          <a:p>
            <a:r>
              <a:rPr lang="en-US" sz="2800" dirty="0"/>
              <a:t> </a:t>
            </a:r>
            <a:r>
              <a:rPr lang="en-US" sz="3600" dirty="0"/>
              <a:t>Fraud app detection is the process of detecting clone, fake and apps that are involved in fraudulent process. </a:t>
            </a:r>
          </a:p>
          <a:p>
            <a:r>
              <a:rPr lang="en-US" sz="3600" dirty="0"/>
              <a:t>Fraud app detection is of great importance for several reasons :- Protecting users data, preventing cyberattacks, preventing users from online scams, protecting them from malware.</a:t>
            </a:r>
            <a:endParaRPr lang="en-IN" sz="3600" dirty="0"/>
          </a:p>
        </p:txBody>
      </p:sp>
      <p:pic>
        <p:nvPicPr>
          <p:cNvPr id="1026" name="Picture 2" descr="Important Reasons Why Fraud Detection Is Necessary">
            <a:extLst>
              <a:ext uri="{FF2B5EF4-FFF2-40B4-BE49-F238E27FC236}">
                <a16:creationId xmlns:a16="http://schemas.microsoft.com/office/drawing/2014/main" id="{FE3A0F18-ED59-4D69-869B-7E53F56271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0582" y="2437992"/>
            <a:ext cx="4378774" cy="29548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4672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ED1DB75-0BF0-0AA2-D517-526888E24675}"/>
              </a:ext>
            </a:extLst>
          </p:cNvPr>
          <p:cNvSpPr>
            <a:spLocks noGrp="1"/>
          </p:cNvSpPr>
          <p:nvPr>
            <p:ph type="title"/>
          </p:nvPr>
        </p:nvSpPr>
        <p:spPr>
          <a:xfrm>
            <a:off x="619452" y="283332"/>
            <a:ext cx="8420100" cy="746589"/>
          </a:xfrm>
          <a:solidFill>
            <a:schemeClr val="bg1"/>
          </a:solidFill>
        </p:spPr>
        <p:txBody>
          <a:bodyPr>
            <a:normAutofit fontScale="90000"/>
          </a:bodyPr>
          <a:lstStyle/>
          <a:p>
            <a:r>
              <a:rPr lang="en-IN" sz="4800" dirty="0">
                <a:solidFill>
                  <a:schemeClr val="accent2"/>
                </a:solidFill>
                <a:latin typeface="Algerian" panose="04020705040A02060702" pitchFamily="82" charset="0"/>
              </a:rPr>
              <a:t>TECHNOLOGY REQUIRED :-</a:t>
            </a:r>
            <a:endParaRPr lang="en-IN" dirty="0">
              <a:solidFill>
                <a:schemeClr val="accent2"/>
              </a:solidFill>
              <a:latin typeface="Algerian" panose="04020705040A02060702" pitchFamily="82" charset="0"/>
            </a:endParaRPr>
          </a:p>
        </p:txBody>
      </p:sp>
      <p:sp>
        <p:nvSpPr>
          <p:cNvPr id="8" name="Content Placeholder 7">
            <a:extLst>
              <a:ext uri="{FF2B5EF4-FFF2-40B4-BE49-F238E27FC236}">
                <a16:creationId xmlns:a16="http://schemas.microsoft.com/office/drawing/2014/main" id="{CF60F550-F60C-103E-B5F0-82228C1BB437}"/>
              </a:ext>
            </a:extLst>
          </p:cNvPr>
          <p:cNvSpPr>
            <a:spLocks noGrp="1"/>
          </p:cNvSpPr>
          <p:nvPr>
            <p:ph idx="1"/>
          </p:nvPr>
        </p:nvSpPr>
        <p:spPr>
          <a:xfrm>
            <a:off x="495301" y="1377685"/>
            <a:ext cx="4928754" cy="1542654"/>
          </a:xfrm>
          <a:solidFill>
            <a:schemeClr val="accent1">
              <a:lumMod val="40000"/>
              <a:lumOff val="60000"/>
            </a:schemeClr>
          </a:solidFill>
        </p:spPr>
        <p:txBody>
          <a:bodyPr>
            <a:normAutofit/>
          </a:bodyPr>
          <a:lstStyle/>
          <a:p>
            <a:pPr marL="0" indent="0">
              <a:buNone/>
            </a:pPr>
            <a:endParaRPr lang="en-US" sz="2800" dirty="0">
              <a:latin typeface="Aparajita" panose="02020603050405020304" pitchFamily="18" charset="0"/>
              <a:cs typeface="Aparajita" panose="02020603050405020304" pitchFamily="18" charset="0"/>
            </a:endParaRPr>
          </a:p>
          <a:p>
            <a:pPr marL="742950" indent="-742950">
              <a:buAutoNum type="arabicPeriod"/>
            </a:pPr>
            <a:r>
              <a:rPr lang="en-US" sz="2800" dirty="0">
                <a:latin typeface="Aparajita" panose="02020603050405020304" pitchFamily="18" charset="0"/>
                <a:cs typeface="Aparajita" panose="02020603050405020304" pitchFamily="18" charset="0"/>
              </a:rPr>
              <a:t>MACHINE LEARNING.</a:t>
            </a:r>
          </a:p>
          <a:p>
            <a:pPr marL="742950" indent="-742950">
              <a:buAutoNum type="arabicPeriod"/>
            </a:pPr>
            <a:r>
              <a:rPr lang="en-US" sz="2800" dirty="0">
                <a:latin typeface="Aparajita" panose="02020603050405020304" pitchFamily="18" charset="0"/>
                <a:cs typeface="Aparajita" panose="02020603050405020304" pitchFamily="18" charset="0"/>
              </a:rPr>
              <a:t>SENTIMENTAL ANALYSIS</a:t>
            </a:r>
            <a:endParaRPr lang="en-IN" sz="2800" dirty="0">
              <a:latin typeface="Aparajita" panose="02020603050405020304" pitchFamily="18" charset="0"/>
              <a:cs typeface="Aparajita" panose="02020603050405020304" pitchFamily="18" charset="0"/>
            </a:endParaRPr>
          </a:p>
        </p:txBody>
      </p:sp>
      <p:sp>
        <p:nvSpPr>
          <p:cNvPr id="4" name="Rectangle 3">
            <a:extLst>
              <a:ext uri="{FF2B5EF4-FFF2-40B4-BE49-F238E27FC236}">
                <a16:creationId xmlns:a16="http://schemas.microsoft.com/office/drawing/2014/main" id="{BE7BD94C-3037-B519-5B17-419A0C7E3967}"/>
              </a:ext>
            </a:extLst>
          </p:cNvPr>
          <p:cNvSpPr/>
          <p:nvPr/>
        </p:nvSpPr>
        <p:spPr>
          <a:xfrm>
            <a:off x="1733125" y="3689215"/>
            <a:ext cx="8123000" cy="695527"/>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latin typeface="Algerian" panose="04020705040A02060702" pitchFamily="82" charset="0"/>
              </a:rPr>
              <a:t>SOFTWARES REQUIRED</a:t>
            </a:r>
          </a:p>
        </p:txBody>
      </p:sp>
      <p:sp>
        <p:nvSpPr>
          <p:cNvPr id="5" name="Oval 4">
            <a:extLst>
              <a:ext uri="{FF2B5EF4-FFF2-40B4-BE49-F238E27FC236}">
                <a16:creationId xmlns:a16="http://schemas.microsoft.com/office/drawing/2014/main" id="{9416D1C6-5590-BB8F-6290-1341C99DC085}"/>
              </a:ext>
            </a:extLst>
          </p:cNvPr>
          <p:cNvSpPr/>
          <p:nvPr/>
        </p:nvSpPr>
        <p:spPr>
          <a:xfrm>
            <a:off x="619452" y="5177565"/>
            <a:ext cx="2340000" cy="12256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dirty="0">
                <a:latin typeface="Aparajita" panose="02020603050405020304" pitchFamily="18" charset="0"/>
                <a:cs typeface="Aparajita" panose="02020603050405020304" pitchFamily="18" charset="0"/>
              </a:rPr>
              <a:t>MY SQL</a:t>
            </a:r>
          </a:p>
        </p:txBody>
      </p:sp>
      <p:sp>
        <p:nvSpPr>
          <p:cNvPr id="7" name="Oval 6">
            <a:extLst>
              <a:ext uri="{FF2B5EF4-FFF2-40B4-BE49-F238E27FC236}">
                <a16:creationId xmlns:a16="http://schemas.microsoft.com/office/drawing/2014/main" id="{4FB797CB-8275-2AAD-F90A-978EA0A85ACD}"/>
              </a:ext>
            </a:extLst>
          </p:cNvPr>
          <p:cNvSpPr/>
          <p:nvPr/>
        </p:nvSpPr>
        <p:spPr>
          <a:xfrm>
            <a:off x="3458794" y="5177565"/>
            <a:ext cx="2340000" cy="12256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latin typeface="Aparajita" panose="02020603050405020304" pitchFamily="18" charset="0"/>
                <a:cs typeface="Aparajita" panose="02020603050405020304" pitchFamily="18" charset="0"/>
              </a:rPr>
              <a:t>HTML 5</a:t>
            </a:r>
          </a:p>
        </p:txBody>
      </p:sp>
      <p:sp>
        <p:nvSpPr>
          <p:cNvPr id="2" name="Oval 1">
            <a:extLst>
              <a:ext uri="{FF2B5EF4-FFF2-40B4-BE49-F238E27FC236}">
                <a16:creationId xmlns:a16="http://schemas.microsoft.com/office/drawing/2014/main" id="{43DA7C40-7A06-B84D-C89A-C7F717CC43FD}"/>
              </a:ext>
            </a:extLst>
          </p:cNvPr>
          <p:cNvSpPr/>
          <p:nvPr/>
        </p:nvSpPr>
        <p:spPr>
          <a:xfrm>
            <a:off x="6596613" y="5177565"/>
            <a:ext cx="2340000" cy="12256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latin typeface="Aparajita" panose="02020603050405020304" pitchFamily="18" charset="0"/>
                <a:cs typeface="Aparajita" panose="02020603050405020304" pitchFamily="18" charset="0"/>
              </a:rPr>
              <a:t>FLASK</a:t>
            </a:r>
            <a:endParaRPr lang="en-IN" sz="3200" dirty="0">
              <a:ln w="0"/>
              <a:solidFill>
                <a:schemeClr val="tx1"/>
              </a:solidFill>
              <a:effectLst>
                <a:outerShdw blurRad="38100" dist="19050" dir="2700000" algn="tl" rotWithShape="0">
                  <a:schemeClr val="dk1">
                    <a:alpha val="40000"/>
                  </a:schemeClr>
                </a:outerShdw>
              </a:effectLst>
              <a:latin typeface="Aparajita" panose="02020603050405020304" pitchFamily="18" charset="0"/>
              <a:cs typeface="Aparajita" panose="02020603050405020304" pitchFamily="18" charset="0"/>
            </a:endParaRPr>
          </a:p>
        </p:txBody>
      </p:sp>
      <p:sp>
        <p:nvSpPr>
          <p:cNvPr id="9" name="Oval 8">
            <a:extLst>
              <a:ext uri="{FF2B5EF4-FFF2-40B4-BE49-F238E27FC236}">
                <a16:creationId xmlns:a16="http://schemas.microsoft.com/office/drawing/2014/main" id="{BE4C8C47-631E-926E-B7B6-6C5274F6BB20}"/>
              </a:ext>
            </a:extLst>
          </p:cNvPr>
          <p:cNvSpPr/>
          <p:nvPr/>
        </p:nvSpPr>
        <p:spPr>
          <a:xfrm>
            <a:off x="9340769" y="5177565"/>
            <a:ext cx="2340000" cy="12256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dirty="0">
                <a:latin typeface="Aparajita" panose="02020603050405020304" pitchFamily="18" charset="0"/>
                <a:cs typeface="Aparajita" panose="02020603050405020304" pitchFamily="18" charset="0"/>
              </a:rPr>
              <a:t>TENSORFLOW</a:t>
            </a:r>
            <a:endParaRPr lang="en-IN" sz="3000" dirty="0">
              <a:latin typeface="Aparajita" panose="02020603050405020304" pitchFamily="18" charset="0"/>
              <a:cs typeface="Aparajita" panose="02020603050405020304" pitchFamily="18" charset="0"/>
            </a:endParaRPr>
          </a:p>
        </p:txBody>
      </p:sp>
      <p:cxnSp>
        <p:nvCxnSpPr>
          <p:cNvPr id="11" name="Straight Connector 10">
            <a:extLst>
              <a:ext uri="{FF2B5EF4-FFF2-40B4-BE49-F238E27FC236}">
                <a16:creationId xmlns:a16="http://schemas.microsoft.com/office/drawing/2014/main" id="{94BAF03F-1680-175D-D2DC-757DE8181D45}"/>
              </a:ext>
            </a:extLst>
          </p:cNvPr>
          <p:cNvCxnSpPr/>
          <p:nvPr/>
        </p:nvCxnSpPr>
        <p:spPr>
          <a:xfrm>
            <a:off x="5790334" y="4384742"/>
            <a:ext cx="0" cy="357091"/>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D2D447C5-E2CB-6EA6-C397-3D9206BFC80A}"/>
              </a:ext>
            </a:extLst>
          </p:cNvPr>
          <p:cNvCxnSpPr/>
          <p:nvPr/>
        </p:nvCxnSpPr>
        <p:spPr>
          <a:xfrm>
            <a:off x="1789452" y="4741833"/>
            <a:ext cx="8707239" cy="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72B1776C-13DF-5387-8089-E992B642691A}"/>
              </a:ext>
            </a:extLst>
          </p:cNvPr>
          <p:cNvCxnSpPr/>
          <p:nvPr/>
        </p:nvCxnSpPr>
        <p:spPr>
          <a:xfrm>
            <a:off x="7766613" y="4741833"/>
            <a:ext cx="0" cy="4357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6D96E8D7-2FED-DE1C-1749-54D79F81B386}"/>
              </a:ext>
            </a:extLst>
          </p:cNvPr>
          <p:cNvCxnSpPr>
            <a:cxnSpLocks/>
            <a:endCxn id="9" idx="0"/>
          </p:cNvCxnSpPr>
          <p:nvPr/>
        </p:nvCxnSpPr>
        <p:spPr>
          <a:xfrm>
            <a:off x="10496691" y="4741833"/>
            <a:ext cx="14078" cy="4357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D4D47EE0-93BB-AE4D-CDDF-AB72F9865C45}"/>
              </a:ext>
            </a:extLst>
          </p:cNvPr>
          <p:cNvCxnSpPr>
            <a:endCxn id="5" idx="0"/>
          </p:cNvCxnSpPr>
          <p:nvPr/>
        </p:nvCxnSpPr>
        <p:spPr>
          <a:xfrm>
            <a:off x="1789452" y="4741833"/>
            <a:ext cx="0" cy="4357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id="{DC8A1BB2-B1F1-EBDA-82B5-C0F505B84A71}"/>
              </a:ext>
            </a:extLst>
          </p:cNvPr>
          <p:cNvCxnSpPr>
            <a:endCxn id="7" idx="0"/>
          </p:cNvCxnSpPr>
          <p:nvPr/>
        </p:nvCxnSpPr>
        <p:spPr>
          <a:xfrm>
            <a:off x="4628794" y="4741833"/>
            <a:ext cx="0" cy="435732"/>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2785AD48-C999-3CF8-4692-1B0E42BA2CC1}"/>
              </a:ext>
            </a:extLst>
          </p:cNvPr>
          <p:cNvCxnSpPr>
            <a:endCxn id="7" idx="0"/>
          </p:cNvCxnSpPr>
          <p:nvPr/>
        </p:nvCxnSpPr>
        <p:spPr>
          <a:xfrm>
            <a:off x="4628794" y="4741833"/>
            <a:ext cx="0" cy="4357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3" name="Picture 2">
            <a:extLst>
              <a:ext uri="{FF2B5EF4-FFF2-40B4-BE49-F238E27FC236}">
                <a16:creationId xmlns:a16="http://schemas.microsoft.com/office/drawing/2014/main" id="{32B9EA16-E0B8-A7F8-3E02-5C5D94EDBB4C}"/>
              </a:ext>
            </a:extLst>
          </p:cNvPr>
          <p:cNvPicPr>
            <a:picLocks noChangeAspect="1"/>
          </p:cNvPicPr>
          <p:nvPr/>
        </p:nvPicPr>
        <p:blipFill>
          <a:blip r:embed="rId2"/>
          <a:stretch>
            <a:fillRect/>
          </a:stretch>
        </p:blipFill>
        <p:spPr>
          <a:xfrm>
            <a:off x="7603798" y="551010"/>
            <a:ext cx="4504654" cy="2920339"/>
          </a:xfrm>
          <a:prstGeom prst="rect">
            <a:avLst/>
          </a:prstGeom>
        </p:spPr>
      </p:pic>
    </p:spTree>
    <p:extLst>
      <p:ext uri="{BB962C8B-B14F-4D97-AF65-F5344CB8AC3E}">
        <p14:creationId xmlns:p14="http://schemas.microsoft.com/office/powerpoint/2010/main" val="2477217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573F5-A871-49B4-8A8D-1067A1DE89E3}"/>
              </a:ext>
            </a:extLst>
          </p:cNvPr>
          <p:cNvSpPr>
            <a:spLocks noGrp="1"/>
          </p:cNvSpPr>
          <p:nvPr>
            <p:ph type="title"/>
          </p:nvPr>
        </p:nvSpPr>
        <p:spPr>
          <a:xfrm>
            <a:off x="339046" y="219182"/>
            <a:ext cx="10469366" cy="623299"/>
          </a:xfrm>
          <a:solidFill>
            <a:schemeClr val="accent5">
              <a:lumMod val="20000"/>
              <a:lumOff val="80000"/>
            </a:schemeClr>
          </a:solidFill>
        </p:spPr>
        <p:txBody>
          <a:bodyPr>
            <a:normAutofit fontScale="90000"/>
          </a:bodyPr>
          <a:lstStyle/>
          <a:p>
            <a:r>
              <a:rPr lang="en-IN" dirty="0">
                <a:solidFill>
                  <a:schemeClr val="accent5">
                    <a:lumMod val="60000"/>
                    <a:lumOff val="40000"/>
                  </a:schemeClr>
                </a:solidFill>
                <a:latin typeface="Eras Medium ITC" panose="020B0602030504020804" pitchFamily="34" charset="0"/>
              </a:rPr>
              <a:t>LITERATURE REVIEW :-</a:t>
            </a:r>
          </a:p>
        </p:txBody>
      </p:sp>
      <p:graphicFrame>
        <p:nvGraphicFramePr>
          <p:cNvPr id="3" name="Table 2">
            <a:extLst>
              <a:ext uri="{FF2B5EF4-FFF2-40B4-BE49-F238E27FC236}">
                <a16:creationId xmlns:a16="http://schemas.microsoft.com/office/drawing/2014/main" id="{ADDCFBC2-6B7C-439A-ACCF-4BC536324B68}"/>
              </a:ext>
            </a:extLst>
          </p:cNvPr>
          <p:cNvGraphicFramePr>
            <a:graphicFrameLocks noGrp="1"/>
          </p:cNvGraphicFramePr>
          <p:nvPr>
            <p:extLst>
              <p:ext uri="{D42A27DB-BD31-4B8C-83A1-F6EECF244321}">
                <p14:modId xmlns:p14="http://schemas.microsoft.com/office/powerpoint/2010/main" val="1726633255"/>
              </p:ext>
            </p:extLst>
          </p:nvPr>
        </p:nvGraphicFramePr>
        <p:xfrm>
          <a:off x="390417" y="1037690"/>
          <a:ext cx="10366625" cy="6351361"/>
        </p:xfrm>
        <a:graphic>
          <a:graphicData uri="http://schemas.openxmlformats.org/drawingml/2006/table">
            <a:tbl>
              <a:tblPr firstRow="1" bandRow="1">
                <a:tableStyleId>{5C22544A-7EE6-4342-B048-85BDC9FD1C3A}</a:tableStyleId>
              </a:tblPr>
              <a:tblGrid>
                <a:gridCol w="758482">
                  <a:extLst>
                    <a:ext uri="{9D8B030D-6E8A-4147-A177-3AD203B41FA5}">
                      <a16:colId xmlns:a16="http://schemas.microsoft.com/office/drawing/2014/main" val="3696658513"/>
                    </a:ext>
                  </a:extLst>
                </a:gridCol>
                <a:gridCol w="2537678">
                  <a:extLst>
                    <a:ext uri="{9D8B030D-6E8A-4147-A177-3AD203B41FA5}">
                      <a16:colId xmlns:a16="http://schemas.microsoft.com/office/drawing/2014/main" val="1827841464"/>
                    </a:ext>
                  </a:extLst>
                </a:gridCol>
                <a:gridCol w="1597213">
                  <a:extLst>
                    <a:ext uri="{9D8B030D-6E8A-4147-A177-3AD203B41FA5}">
                      <a16:colId xmlns:a16="http://schemas.microsoft.com/office/drawing/2014/main" val="574328992"/>
                    </a:ext>
                  </a:extLst>
                </a:gridCol>
                <a:gridCol w="2066775">
                  <a:extLst>
                    <a:ext uri="{9D8B030D-6E8A-4147-A177-3AD203B41FA5}">
                      <a16:colId xmlns:a16="http://schemas.microsoft.com/office/drawing/2014/main" val="4185062931"/>
                    </a:ext>
                  </a:extLst>
                </a:gridCol>
                <a:gridCol w="1678706">
                  <a:extLst>
                    <a:ext uri="{9D8B030D-6E8A-4147-A177-3AD203B41FA5}">
                      <a16:colId xmlns:a16="http://schemas.microsoft.com/office/drawing/2014/main" val="4019115379"/>
                    </a:ext>
                  </a:extLst>
                </a:gridCol>
                <a:gridCol w="1727771">
                  <a:extLst>
                    <a:ext uri="{9D8B030D-6E8A-4147-A177-3AD203B41FA5}">
                      <a16:colId xmlns:a16="http://schemas.microsoft.com/office/drawing/2014/main" val="2822714056"/>
                    </a:ext>
                  </a:extLst>
                </a:gridCol>
              </a:tblGrid>
              <a:tr h="708260">
                <a:tc>
                  <a:txBody>
                    <a:bodyPr/>
                    <a:lstStyle/>
                    <a:p>
                      <a:r>
                        <a:rPr lang="en-IN" dirty="0"/>
                        <a:t>Sr No.</a:t>
                      </a:r>
                    </a:p>
                  </a:txBody>
                  <a:tcPr/>
                </a:tc>
                <a:tc>
                  <a:txBody>
                    <a:bodyPr/>
                    <a:lstStyle/>
                    <a:p>
                      <a:pPr algn="ctr"/>
                      <a:r>
                        <a:rPr lang="en-IN" dirty="0"/>
                        <a:t>TITLE OF THE PAPER</a:t>
                      </a:r>
                    </a:p>
                  </a:txBody>
                  <a:tcPr/>
                </a:tc>
                <a:tc>
                  <a:txBody>
                    <a:bodyPr/>
                    <a:lstStyle/>
                    <a:p>
                      <a:pPr algn="ctr"/>
                      <a:r>
                        <a:rPr lang="en-IN" dirty="0"/>
                        <a:t>PUBLISHED YEAR</a:t>
                      </a:r>
                    </a:p>
                  </a:txBody>
                  <a:tcPr/>
                </a:tc>
                <a:tc>
                  <a:txBody>
                    <a:bodyPr/>
                    <a:lstStyle/>
                    <a:p>
                      <a:r>
                        <a:rPr lang="en-IN" dirty="0"/>
                        <a:t>  AUTHOR</a:t>
                      </a:r>
                    </a:p>
                  </a:txBody>
                  <a:tcPr/>
                </a:tc>
                <a:tc>
                  <a:txBody>
                    <a:bodyPr/>
                    <a:lstStyle/>
                    <a:p>
                      <a:r>
                        <a:rPr lang="en-IN" dirty="0"/>
                        <a:t>SUGGESTION</a:t>
                      </a:r>
                    </a:p>
                  </a:txBody>
                  <a:tcPr/>
                </a:tc>
                <a:tc>
                  <a:txBody>
                    <a:bodyPr/>
                    <a:lstStyle/>
                    <a:p>
                      <a:r>
                        <a:rPr lang="en-IN" dirty="0"/>
                        <a:t>   REMARK</a:t>
                      </a:r>
                    </a:p>
                  </a:txBody>
                  <a:tcPr/>
                </a:tc>
                <a:extLst>
                  <a:ext uri="{0D108BD9-81ED-4DB2-BD59-A6C34878D82A}">
                    <a16:rowId xmlns:a16="http://schemas.microsoft.com/office/drawing/2014/main" val="1080198453"/>
                  </a:ext>
                </a:extLst>
              </a:tr>
              <a:tr h="840638">
                <a:tc>
                  <a:txBody>
                    <a:bodyPr/>
                    <a:lstStyle/>
                    <a:p>
                      <a:r>
                        <a:rPr lang="en-IN" dirty="0"/>
                        <a:t>1.</a:t>
                      </a:r>
                    </a:p>
                  </a:txBody>
                  <a:tcPr/>
                </a:tc>
                <a:tc>
                  <a:txBody>
                    <a:bodyPr/>
                    <a:lstStyle/>
                    <a:p>
                      <a:r>
                        <a:rPr lang="en-IN" dirty="0"/>
                        <a:t>FRAUD APP DETECTION</a:t>
                      </a:r>
                    </a:p>
                  </a:txBody>
                  <a:tcPr/>
                </a:tc>
                <a:tc>
                  <a:txBody>
                    <a:bodyPr/>
                    <a:lstStyle/>
                    <a:p>
                      <a:r>
                        <a:rPr lang="en-IN" dirty="0"/>
                        <a:t>SEPT-2020</a:t>
                      </a:r>
                    </a:p>
                  </a:txBody>
                  <a:tcPr/>
                </a:tc>
                <a:tc>
                  <a:txBody>
                    <a:bodyPr/>
                    <a:lstStyle/>
                    <a:p>
                      <a:r>
                        <a:rPr lang="en-IN" sz="1600" dirty="0"/>
                        <a:t>JYOTI SINGH,</a:t>
                      </a:r>
                    </a:p>
                    <a:p>
                      <a:r>
                        <a:rPr lang="en-IN" sz="1600" dirty="0"/>
                        <a:t>LAKSHITA SUTHAR</a:t>
                      </a:r>
                    </a:p>
                  </a:txBody>
                  <a:tcPr/>
                </a:tc>
                <a:tc>
                  <a:txBody>
                    <a:bodyPr/>
                    <a:lstStyle/>
                    <a:p>
                      <a:r>
                        <a:rPr lang="en-IN" sz="1600" dirty="0"/>
                        <a:t>Shows a hybrid shilling attack detector</a:t>
                      </a:r>
                    </a:p>
                  </a:txBody>
                  <a:tcPr/>
                </a:tc>
                <a:tc>
                  <a:txBody>
                    <a:bodyPr/>
                    <a:lstStyle/>
                    <a:p>
                      <a:endParaRPr lang="en-IN" dirty="0"/>
                    </a:p>
                  </a:txBody>
                  <a:tcPr/>
                </a:tc>
                <a:extLst>
                  <a:ext uri="{0D108BD9-81ED-4DB2-BD59-A6C34878D82A}">
                    <a16:rowId xmlns:a16="http://schemas.microsoft.com/office/drawing/2014/main" val="4272076339"/>
                  </a:ext>
                </a:extLst>
              </a:tr>
              <a:tr h="910620">
                <a:tc>
                  <a:txBody>
                    <a:bodyPr/>
                    <a:lstStyle/>
                    <a:p>
                      <a:r>
                        <a:rPr lang="en-IN" dirty="0"/>
                        <a:t>2.</a:t>
                      </a:r>
                    </a:p>
                  </a:txBody>
                  <a:tcPr/>
                </a:tc>
                <a:tc>
                  <a:txBody>
                    <a:bodyPr/>
                    <a:lstStyle/>
                    <a:p>
                      <a:r>
                        <a:rPr lang="en-IN" sz="1600" dirty="0"/>
                        <a:t>DETECTION OF FRAUD APP USING SENTIMENT ANALYSIS</a:t>
                      </a:r>
                    </a:p>
                  </a:txBody>
                  <a:tcPr/>
                </a:tc>
                <a:tc>
                  <a:txBody>
                    <a:bodyPr/>
                    <a:lstStyle/>
                    <a:p>
                      <a:r>
                        <a:rPr lang="en-IN" dirty="0"/>
                        <a:t>MAY-2018</a:t>
                      </a:r>
                    </a:p>
                  </a:txBody>
                  <a:tcPr/>
                </a:tc>
                <a:tc>
                  <a:txBody>
                    <a:bodyPr/>
                    <a:lstStyle/>
                    <a:p>
                      <a:r>
                        <a:rPr lang="en-IN" dirty="0"/>
                        <a:t>GAURI RAO</a:t>
                      </a:r>
                    </a:p>
                  </a:txBody>
                  <a:tcPr/>
                </a:tc>
                <a:tc>
                  <a:txBody>
                    <a:bodyPr/>
                    <a:lstStyle/>
                    <a:p>
                      <a:r>
                        <a:rPr lang="en-IN" sz="1600" dirty="0"/>
                        <a:t>Scalable &amp; can be extended to other domain</a:t>
                      </a:r>
                    </a:p>
                  </a:txBody>
                  <a:tcPr/>
                </a:tc>
                <a:tc>
                  <a:txBody>
                    <a:bodyPr/>
                    <a:lstStyle/>
                    <a:p>
                      <a:endParaRPr lang="en-IN" dirty="0"/>
                    </a:p>
                  </a:txBody>
                  <a:tcPr/>
                </a:tc>
                <a:extLst>
                  <a:ext uri="{0D108BD9-81ED-4DB2-BD59-A6C34878D82A}">
                    <a16:rowId xmlns:a16="http://schemas.microsoft.com/office/drawing/2014/main" val="1816478443"/>
                  </a:ext>
                </a:extLst>
              </a:tr>
              <a:tr h="840638">
                <a:tc>
                  <a:txBody>
                    <a:bodyPr/>
                    <a:lstStyle/>
                    <a:p>
                      <a:r>
                        <a:rPr lang="en-IN" dirty="0"/>
                        <a:t>3.</a:t>
                      </a:r>
                    </a:p>
                  </a:txBody>
                  <a:tcPr/>
                </a:tc>
                <a:tc>
                  <a:txBody>
                    <a:bodyPr/>
                    <a:lstStyle/>
                    <a:p>
                      <a:r>
                        <a:rPr lang="en-IN" sz="1700" dirty="0"/>
                        <a:t>DETECTING FRAUD APP USING SENTIMENT</a:t>
                      </a:r>
                    </a:p>
                  </a:txBody>
                  <a:tcPr/>
                </a:tc>
                <a:tc>
                  <a:txBody>
                    <a:bodyPr/>
                    <a:lstStyle/>
                    <a:p>
                      <a:r>
                        <a:rPr lang="en-IN" dirty="0"/>
                        <a:t>JULY-2019</a:t>
                      </a:r>
                    </a:p>
                  </a:txBody>
                  <a:tcPr/>
                </a:tc>
                <a:tc>
                  <a:txBody>
                    <a:bodyPr/>
                    <a:lstStyle/>
                    <a:p>
                      <a:r>
                        <a:rPr lang="en-IN" sz="1600" dirty="0"/>
                        <a:t>MANDAVA RAMA RAO</a:t>
                      </a:r>
                    </a:p>
                    <a:p>
                      <a:r>
                        <a:rPr lang="en-IN" sz="1600" dirty="0"/>
                        <a:t>NANDHINI KANNAN</a:t>
                      </a:r>
                    </a:p>
                  </a:txBody>
                  <a:tcPr/>
                </a:tc>
                <a:tc>
                  <a:txBody>
                    <a:bodyPr/>
                    <a:lstStyle/>
                    <a:p>
                      <a:r>
                        <a:rPr lang="en-IN" sz="1600" dirty="0"/>
                        <a:t>review more practical fraud evidences</a:t>
                      </a:r>
                    </a:p>
                  </a:txBody>
                  <a:tcPr/>
                </a:tc>
                <a:tc>
                  <a:txBody>
                    <a:bodyPr/>
                    <a:lstStyle/>
                    <a:p>
                      <a:endParaRPr lang="en-IN" dirty="0"/>
                    </a:p>
                  </a:txBody>
                  <a:tcPr/>
                </a:tc>
                <a:extLst>
                  <a:ext uri="{0D108BD9-81ED-4DB2-BD59-A6C34878D82A}">
                    <a16:rowId xmlns:a16="http://schemas.microsoft.com/office/drawing/2014/main" val="4161716274"/>
                  </a:ext>
                </a:extLst>
              </a:tr>
              <a:tr h="1338794">
                <a:tc>
                  <a:txBody>
                    <a:bodyPr/>
                    <a:lstStyle/>
                    <a:p>
                      <a:r>
                        <a:rPr lang="en-IN" dirty="0"/>
                        <a:t>4.</a:t>
                      </a:r>
                    </a:p>
                  </a:txBody>
                  <a:tcPr/>
                </a:tc>
                <a:tc>
                  <a:txBody>
                    <a:bodyPr/>
                    <a:lstStyle/>
                    <a:p>
                      <a:r>
                        <a:rPr lang="en-IN" sz="1600" dirty="0"/>
                        <a:t>RELEVATION OF FRAUD USING SENTIMENT ANALYSIS</a:t>
                      </a:r>
                    </a:p>
                  </a:txBody>
                  <a:tcPr/>
                </a:tc>
                <a:tc>
                  <a:txBody>
                    <a:bodyPr/>
                    <a:lstStyle/>
                    <a:p>
                      <a:r>
                        <a:rPr lang="en-IN" dirty="0"/>
                        <a:t>    2019</a:t>
                      </a:r>
                    </a:p>
                  </a:txBody>
                  <a:tcPr/>
                </a:tc>
                <a:tc>
                  <a:txBody>
                    <a:bodyPr/>
                    <a:lstStyle/>
                    <a:p>
                      <a:r>
                        <a:rPr lang="en-IN" sz="1600" dirty="0"/>
                        <a:t>ASHWINI TICHKULE</a:t>
                      </a:r>
                    </a:p>
                    <a:p>
                      <a:r>
                        <a:rPr lang="en-IN" sz="1600" dirty="0"/>
                        <a:t>DEWANAND KAPGATE</a:t>
                      </a:r>
                    </a:p>
                  </a:txBody>
                  <a:tcPr/>
                </a:tc>
                <a:tc>
                  <a:txBody>
                    <a:bodyPr/>
                    <a:lstStyle/>
                    <a:p>
                      <a:r>
                        <a:rPr lang="en-IN" sz="1600" dirty="0"/>
                        <a:t>Shows a latent relationship among </a:t>
                      </a:r>
                      <a:r>
                        <a:rPr lang="en-IN" sz="1600" dirty="0" err="1"/>
                        <a:t>rating,review,ranking</a:t>
                      </a:r>
                      <a:endParaRPr lang="en-IN" sz="1600" dirty="0"/>
                    </a:p>
                  </a:txBody>
                  <a:tcPr/>
                </a:tc>
                <a:tc>
                  <a:txBody>
                    <a:bodyPr/>
                    <a:lstStyle/>
                    <a:p>
                      <a:endParaRPr lang="en-IN" dirty="0"/>
                    </a:p>
                  </a:txBody>
                  <a:tcPr/>
                </a:tc>
                <a:extLst>
                  <a:ext uri="{0D108BD9-81ED-4DB2-BD59-A6C34878D82A}">
                    <a16:rowId xmlns:a16="http://schemas.microsoft.com/office/drawing/2014/main" val="2789907105"/>
                  </a:ext>
                </a:extLst>
              </a:tr>
              <a:tr h="1338794">
                <a:tc>
                  <a:txBody>
                    <a:bodyPr/>
                    <a:lstStyle/>
                    <a:p>
                      <a:r>
                        <a:rPr lang="en-IN" dirty="0"/>
                        <a:t>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DETECTING FRAUD APP USING SENTIMENT</a:t>
                      </a:r>
                    </a:p>
                    <a:p>
                      <a:endParaRPr lang="en-IN" dirty="0"/>
                    </a:p>
                  </a:txBody>
                  <a:tcPr/>
                </a:tc>
                <a:tc>
                  <a:txBody>
                    <a:bodyPr/>
                    <a:lstStyle/>
                    <a:p>
                      <a:r>
                        <a:rPr lang="en-IN" dirty="0"/>
                        <a:t> JULY-2021</a:t>
                      </a:r>
                    </a:p>
                  </a:txBody>
                  <a:tcPr/>
                </a:tc>
                <a:tc>
                  <a:txBody>
                    <a:bodyPr/>
                    <a:lstStyle/>
                    <a:p>
                      <a:r>
                        <a:rPr lang="en-IN" dirty="0"/>
                        <a:t>SALINI</a:t>
                      </a:r>
                    </a:p>
                    <a:p>
                      <a:r>
                        <a:rPr lang="en-IN" dirty="0"/>
                        <a:t>DHEVADHARSHINI</a:t>
                      </a:r>
                    </a:p>
                  </a:txBody>
                  <a:tcPr/>
                </a:tc>
                <a:tc>
                  <a:txBody>
                    <a:bodyPr/>
                    <a:lstStyle/>
                    <a:p>
                      <a:r>
                        <a:rPr lang="en-IN" sz="1600" dirty="0"/>
                        <a:t>Experimental research show effectiveness of proposed system</a:t>
                      </a:r>
                    </a:p>
                  </a:txBody>
                  <a:tcPr/>
                </a:tc>
                <a:tc>
                  <a:txBody>
                    <a:bodyPr/>
                    <a:lstStyle/>
                    <a:p>
                      <a:endParaRPr lang="en-IN"/>
                    </a:p>
                  </a:txBody>
                  <a:tcPr/>
                </a:tc>
                <a:extLst>
                  <a:ext uri="{0D108BD9-81ED-4DB2-BD59-A6C34878D82A}">
                    <a16:rowId xmlns:a16="http://schemas.microsoft.com/office/drawing/2014/main" val="2288360728"/>
                  </a:ext>
                </a:extLst>
              </a:tr>
              <a:tr h="373617">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705476425"/>
                  </a:ext>
                </a:extLst>
              </a:tr>
            </a:tbl>
          </a:graphicData>
        </a:graphic>
      </p:graphicFrame>
    </p:spTree>
    <p:extLst>
      <p:ext uri="{BB962C8B-B14F-4D97-AF65-F5344CB8AC3E}">
        <p14:creationId xmlns:p14="http://schemas.microsoft.com/office/powerpoint/2010/main" val="3339426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0C2C1-9C0F-FE44-CFCD-E816041E7329}"/>
              </a:ext>
            </a:extLst>
          </p:cNvPr>
          <p:cNvSpPr>
            <a:spLocks noGrp="1"/>
          </p:cNvSpPr>
          <p:nvPr>
            <p:ph type="title"/>
          </p:nvPr>
        </p:nvSpPr>
        <p:spPr>
          <a:xfrm>
            <a:off x="1499136" y="227636"/>
            <a:ext cx="8596668" cy="890427"/>
          </a:xfrm>
          <a:solidFill>
            <a:schemeClr val="accent5">
              <a:lumMod val="20000"/>
              <a:lumOff val="80000"/>
            </a:schemeClr>
          </a:solidFill>
        </p:spPr>
        <p:txBody>
          <a:bodyPr>
            <a:normAutofit fontScale="90000"/>
          </a:bodyPr>
          <a:lstStyle/>
          <a:p>
            <a:r>
              <a:rPr lang="en-US" dirty="0">
                <a:solidFill>
                  <a:schemeClr val="accent4">
                    <a:lumMod val="75000"/>
                  </a:schemeClr>
                </a:solidFill>
                <a:latin typeface="Lucida Handwriting" panose="03010101010101010101" pitchFamily="66" charset="0"/>
              </a:rPr>
              <a:t>FRAUD DETECTION PROCESS</a:t>
            </a:r>
            <a:endParaRPr lang="en-IN" dirty="0">
              <a:solidFill>
                <a:schemeClr val="accent4">
                  <a:lumMod val="75000"/>
                </a:schemeClr>
              </a:solidFill>
              <a:latin typeface="Lucida Handwriting" panose="03010101010101010101" pitchFamily="66" charset="0"/>
            </a:endParaRPr>
          </a:p>
        </p:txBody>
      </p:sp>
      <p:sp>
        <p:nvSpPr>
          <p:cNvPr id="16" name="Content Placeholder 15">
            <a:extLst>
              <a:ext uri="{FF2B5EF4-FFF2-40B4-BE49-F238E27FC236}">
                <a16:creationId xmlns:a16="http://schemas.microsoft.com/office/drawing/2014/main" id="{5ABF5355-E574-4123-B504-8AD9C555B227}"/>
              </a:ext>
            </a:extLst>
          </p:cNvPr>
          <p:cNvSpPr>
            <a:spLocks noGrp="1"/>
          </p:cNvSpPr>
          <p:nvPr>
            <p:ph idx="1"/>
          </p:nvPr>
        </p:nvSpPr>
        <p:spPr>
          <a:xfrm flipH="1" flipV="1">
            <a:off x="12372801" y="6661122"/>
            <a:ext cx="45719" cy="96971"/>
          </a:xfrm>
        </p:spPr>
        <p:txBody>
          <a:bodyPr>
            <a:normAutofit fontScale="25000" lnSpcReduction="20000"/>
          </a:bodyPr>
          <a:lstStyle/>
          <a:p>
            <a:endParaRPr lang="en-IN" dirty="0"/>
          </a:p>
        </p:txBody>
      </p:sp>
      <p:graphicFrame>
        <p:nvGraphicFramePr>
          <p:cNvPr id="14" name="Diagram 13">
            <a:extLst>
              <a:ext uri="{FF2B5EF4-FFF2-40B4-BE49-F238E27FC236}">
                <a16:creationId xmlns:a16="http://schemas.microsoft.com/office/drawing/2014/main" id="{AB9979E7-24F6-CB6F-8FEF-DABB10C0753B}"/>
              </a:ext>
            </a:extLst>
          </p:cNvPr>
          <p:cNvGraphicFramePr/>
          <p:nvPr>
            <p:extLst>
              <p:ext uri="{D42A27DB-BD31-4B8C-83A1-F6EECF244321}">
                <p14:modId xmlns:p14="http://schemas.microsoft.com/office/powerpoint/2010/main" val="610352712"/>
              </p:ext>
            </p:extLst>
          </p:nvPr>
        </p:nvGraphicFramePr>
        <p:xfrm>
          <a:off x="750013" y="2160588"/>
          <a:ext cx="10465855" cy="42749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3309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78E2-10C3-82EC-AA90-F2F2F137CDAE}"/>
              </a:ext>
            </a:extLst>
          </p:cNvPr>
          <p:cNvSpPr>
            <a:spLocks noGrp="1"/>
          </p:cNvSpPr>
          <p:nvPr>
            <p:ph type="title"/>
          </p:nvPr>
        </p:nvSpPr>
        <p:spPr/>
        <p:txBody>
          <a:bodyPr/>
          <a:lstStyle/>
          <a:p>
            <a:r>
              <a:rPr lang="en-US" dirty="0"/>
              <a:t>Input and Output</a:t>
            </a:r>
            <a:endParaRPr lang="en-IN" dirty="0"/>
          </a:p>
        </p:txBody>
      </p:sp>
      <p:sp>
        <p:nvSpPr>
          <p:cNvPr id="3" name="Text Placeholder 2">
            <a:extLst>
              <a:ext uri="{FF2B5EF4-FFF2-40B4-BE49-F238E27FC236}">
                <a16:creationId xmlns:a16="http://schemas.microsoft.com/office/drawing/2014/main" id="{0D3361F7-D274-D3C7-D390-D74D49AA2617}"/>
              </a:ext>
            </a:extLst>
          </p:cNvPr>
          <p:cNvSpPr>
            <a:spLocks noGrp="1"/>
          </p:cNvSpPr>
          <p:nvPr>
            <p:ph type="body" idx="1"/>
          </p:nvPr>
        </p:nvSpPr>
        <p:spPr/>
        <p:txBody>
          <a:bodyPr/>
          <a:lstStyle/>
          <a:p>
            <a:r>
              <a:rPr lang="en-US" dirty="0"/>
              <a:t>In input we have to input ID of the app and submit</a:t>
            </a:r>
            <a:endParaRPr lang="en-IN" dirty="0"/>
          </a:p>
        </p:txBody>
      </p:sp>
      <p:sp>
        <p:nvSpPr>
          <p:cNvPr id="5" name="Text Placeholder 4">
            <a:extLst>
              <a:ext uri="{FF2B5EF4-FFF2-40B4-BE49-F238E27FC236}">
                <a16:creationId xmlns:a16="http://schemas.microsoft.com/office/drawing/2014/main" id="{8AADFEE4-6E3D-EB0D-0A88-3C16FD7C8B37}"/>
              </a:ext>
            </a:extLst>
          </p:cNvPr>
          <p:cNvSpPr>
            <a:spLocks noGrp="1"/>
          </p:cNvSpPr>
          <p:nvPr>
            <p:ph type="body" sz="quarter" idx="3"/>
          </p:nvPr>
        </p:nvSpPr>
        <p:spPr/>
        <p:txBody>
          <a:bodyPr/>
          <a:lstStyle/>
          <a:p>
            <a:r>
              <a:rPr lang="en-US" dirty="0"/>
              <a:t>We get recommendation and graph as output</a:t>
            </a:r>
            <a:endParaRPr lang="en-IN" dirty="0"/>
          </a:p>
        </p:txBody>
      </p:sp>
      <p:pic>
        <p:nvPicPr>
          <p:cNvPr id="14" name="Content Placeholder 13">
            <a:extLst>
              <a:ext uri="{FF2B5EF4-FFF2-40B4-BE49-F238E27FC236}">
                <a16:creationId xmlns:a16="http://schemas.microsoft.com/office/drawing/2014/main" id="{93134DED-81DC-3363-89C0-105AC6195334}"/>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69024" y="2691886"/>
            <a:ext cx="5183188" cy="1093166"/>
          </a:xfrm>
        </p:spPr>
      </p:pic>
      <p:pic>
        <p:nvPicPr>
          <p:cNvPr id="19" name="Content Placeholder 18">
            <a:extLst>
              <a:ext uri="{FF2B5EF4-FFF2-40B4-BE49-F238E27FC236}">
                <a16:creationId xmlns:a16="http://schemas.microsoft.com/office/drawing/2014/main" id="{A9DA298A-5F2D-6800-6FAB-A25F039C541D}"/>
              </a:ext>
            </a:extLst>
          </p:cNvPr>
          <p:cNvPicPr>
            <a:picLocks noGrp="1" noChangeAspect="1"/>
          </p:cNvPicPr>
          <p:nvPr>
            <p:ph sz="half" idx="2"/>
          </p:nvPr>
        </p:nvPicPr>
        <p:blipFill>
          <a:blip r:embed="rId3"/>
          <a:stretch>
            <a:fillRect/>
          </a:stretch>
        </p:blipFill>
        <p:spPr>
          <a:xfrm>
            <a:off x="839788" y="2861134"/>
            <a:ext cx="5157787" cy="2972470"/>
          </a:xfrm>
          <a:prstGeom prst="rect">
            <a:avLst/>
          </a:prstGeom>
        </p:spPr>
      </p:pic>
      <p:pic>
        <p:nvPicPr>
          <p:cNvPr id="21" name="Picture 20">
            <a:extLst>
              <a:ext uri="{FF2B5EF4-FFF2-40B4-BE49-F238E27FC236}">
                <a16:creationId xmlns:a16="http://schemas.microsoft.com/office/drawing/2014/main" id="{551324E1-C203-B8F0-BDF5-24DEA1D15A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4427" y="3343753"/>
            <a:ext cx="5476011" cy="2692574"/>
          </a:xfrm>
          <a:prstGeom prst="rect">
            <a:avLst/>
          </a:prstGeom>
        </p:spPr>
      </p:pic>
    </p:spTree>
    <p:extLst>
      <p:ext uri="{BB962C8B-B14F-4D97-AF65-F5344CB8AC3E}">
        <p14:creationId xmlns:p14="http://schemas.microsoft.com/office/powerpoint/2010/main" val="1702466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563</TotalTime>
  <Words>756</Words>
  <Application>Microsoft Office PowerPoint</Application>
  <PresentationFormat>Widescreen</PresentationFormat>
  <Paragraphs>135</Paragraphs>
  <Slides>13</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13</vt:i4>
      </vt:variant>
    </vt:vector>
  </HeadingPairs>
  <TitlesOfParts>
    <vt:vector size="29" baseType="lpstr">
      <vt:lpstr>Algerian</vt:lpstr>
      <vt:lpstr>Aparajita</vt:lpstr>
      <vt:lpstr>Arial</vt:lpstr>
      <vt:lpstr>Arial</vt:lpstr>
      <vt:lpstr>Bahnschrift Light</vt:lpstr>
      <vt:lpstr>Calibri</vt:lpstr>
      <vt:lpstr>Calibri Light</vt:lpstr>
      <vt:lpstr>Comic Sans MS</vt:lpstr>
      <vt:lpstr>Eras Medium ITC</vt:lpstr>
      <vt:lpstr>Juice ITC</vt:lpstr>
      <vt:lpstr>Lucida Handwriting</vt:lpstr>
      <vt:lpstr>NotoSansSymbols</vt:lpstr>
      <vt:lpstr>Roboto-Regular</vt:lpstr>
      <vt:lpstr>Symbol</vt:lpstr>
      <vt:lpstr>Wingdings</vt:lpstr>
      <vt:lpstr>Office Theme</vt:lpstr>
      <vt:lpstr>PowerPoint Presentation</vt:lpstr>
      <vt:lpstr>EDAI (ENGINEERING DESIGN AND INNOVATION) PRESENTATION GUIDED BY:- Prof. SONALI M. ANTAD.</vt:lpstr>
      <vt:lpstr>PowerPoint Presentation</vt:lpstr>
      <vt:lpstr>INTRODUCTION TO  FRAUD APP DETECTION </vt:lpstr>
      <vt:lpstr>IMPORTANCE OF THE PROJECT :-</vt:lpstr>
      <vt:lpstr>TECHNOLOGY REQUIRED :-</vt:lpstr>
      <vt:lpstr>LITERATURE REVIEW :-</vt:lpstr>
      <vt:lpstr>FRAUD DETECTION PROCESS</vt:lpstr>
      <vt:lpstr>Input and Output</vt:lpstr>
      <vt:lpstr>WHAT ARE ADVANTAGE AND DISADVANTAGES REGARDING THE FRAMEWORK :-</vt:lpstr>
      <vt:lpstr>CONCLUSION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PSAP PRESENTATION</dc:title>
  <dc:creator>dell</dc:creator>
  <cp:lastModifiedBy>Shreyash Khamkar</cp:lastModifiedBy>
  <cp:revision>53</cp:revision>
  <dcterms:created xsi:type="dcterms:W3CDTF">2022-12-12T05:44:13Z</dcterms:created>
  <dcterms:modified xsi:type="dcterms:W3CDTF">2023-02-24T18:09:28Z</dcterms:modified>
</cp:coreProperties>
</file>