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72" r:id="rId3"/>
    <p:sldId id="265" r:id="rId4"/>
    <p:sldId id="273" r:id="rId5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63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76427" autoAdjust="0"/>
  </p:normalViewPr>
  <p:slideViewPr>
    <p:cSldViewPr snapToGrid="0">
      <p:cViewPr varScale="1">
        <p:scale>
          <a:sx n="69" d="100"/>
          <a:sy n="69" d="100"/>
        </p:scale>
        <p:origin x="678" y="66"/>
      </p:cViewPr>
      <p:guideLst>
        <p:guide pos="3840"/>
        <p:guide orient="horz" pos="21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67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authemany2k\masterschool\business-analytics\spreadsheet-analytics\business-analytics-project\NYSE-Data-analysis-olugbenga-felix-ajiga.xlsx" TargetMode="External"/><Relationship Id="rId4" Type="http://schemas.openxmlformats.org/officeDocument/2006/relationships/themeOverride" Target="../theme/themeOverride1.xm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'summary statistics'!$C$6:$C$25</cx:f>
        <cx:lvl ptCount="20">
          <cx:pt idx="0">Year 1</cx:pt>
          <cx:pt idx="1">Year 1</cx:pt>
          <cx:pt idx="2">Year 1</cx:pt>
          <cx:pt idx="3">Year 1</cx:pt>
          <cx:pt idx="4">Year 1</cx:pt>
          <cx:pt idx="5">Year 2</cx:pt>
          <cx:pt idx="6">Year 2</cx:pt>
          <cx:pt idx="7">Year 2</cx:pt>
          <cx:pt idx="8">Year 2</cx:pt>
          <cx:pt idx="9">Year 2</cx:pt>
          <cx:pt idx="10">Year 3</cx:pt>
          <cx:pt idx="11">Year 3</cx:pt>
          <cx:pt idx="12">Year 3</cx:pt>
          <cx:pt idx="13">Year 3</cx:pt>
          <cx:pt idx="14">Year 3</cx:pt>
          <cx:pt idx="15">Year 4</cx:pt>
          <cx:pt idx="16">Year 4</cx:pt>
          <cx:pt idx="17">Year 4</cx:pt>
          <cx:pt idx="18">Year 4</cx:pt>
          <cx:pt idx="19">Year 4</cx:pt>
        </cx:lvl>
      </cx:strDim>
      <cx:numDim type="val">
        <cx:f>'summary statistics'!$D$6:$D$25</cx:f>
        <cx:lvl ptCount="20" formatCode="_-[$$-en-US]* #,##0.00_ ;_-[$$-en-US]* \-#,##0.00\ ;_-[$$-en-US]* &quot;-&quot;??_ ;_-@_ ">
          <cx:pt idx="0">197000000</cx:pt>
          <cx:pt idx="1">3071000000</cx:pt>
          <cx:pt idx="2">0</cx:pt>
          <cx:pt idx="3">0</cx:pt>
          <cx:pt idx="4">0</cx:pt>
          <cx:pt idx="5">192000000</cx:pt>
          <cx:pt idx="6">3047000000</cx:pt>
          <cx:pt idx="7">0</cx:pt>
          <cx:pt idx="8">0</cx:pt>
          <cx:pt idx="9">0</cx:pt>
          <cx:pt idx="10">218000000</cx:pt>
          <cx:pt idx="11">3331000000</cx:pt>
          <cx:pt idx="12">0</cx:pt>
          <cx:pt idx="13">0</cx:pt>
          <cx:pt idx="14">0</cx:pt>
          <cx:pt idx="15">238000000</cx:pt>
          <cx:pt idx="16">4627000000</cx:pt>
          <cx:pt idx="17">0</cx:pt>
          <cx:pt idx="18">0</cx:pt>
          <cx:pt idx="19">0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sz="2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Box-plots, representing </a:t>
            </a:r>
            <a:r>
              <a:rPr lang="en-US" sz="2400" b="1" i="0" u="none" strike="noStrike" baseline="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Calibri" panose="020F0502020204030204" pitchFamily="34" charset="0"/>
                <a:cs typeface="Calibri" panose="020F0502020204030204" pitchFamily="34" charset="0"/>
              </a:rPr>
              <a:t>Expenses for </a:t>
            </a:r>
            <a:r>
              <a:rPr lang="en-US" sz="2400" b="1" i="0" u="none" strike="noStrike" baseline="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R&amp;D in </a:t>
            </a:r>
          </a:p>
          <a:p>
            <a:pPr algn="ctr" rtl="0">
              <a:defRPr/>
            </a:pPr>
            <a:r>
              <a:rPr lang="en-US" sz="2400" b="1" i="0" u="none" strike="noStrike" baseline="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Aerospace &amp; Defense Industry in year(1 - 4)</a:t>
            </a:r>
          </a:p>
        </cx:rich>
      </cx:tx>
    </cx:title>
    <cx:plotArea>
      <cx:plotAreaRegion>
        <cx:series layoutId="boxWhisker" uniqueId="{92C6444B-954E-48B8-8928-C10FB9DE9341}">
          <cx:spPr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cx:spPr>
          <cx:dataId val="0"/>
          <cx:layoutPr>
            <cx:visibility meanLine="1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units unit="billions">
          <cx:unitsLabel/>
        </cx:units>
        <cx:tickLabels/>
        <cx:numFmt formatCode="_-[$$-en-US]* #,##0.00_ ;_-[$$-en-US]* -#,##0.00 ;_-[$$-en-US]* &quot;-&quot;??_ ;_-@_ " sourceLinked="0"/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7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>
              <a:latin typeface="Century Gothic" panose="020B0502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5D69C58-FA18-48E7-A3CC-43B4B1555025}" type="datetime1">
              <a:rPr lang="en-GB" smtClean="0">
                <a:latin typeface="Century Gothic" panose="020B0502020202020204" pitchFamily="34" charset="0"/>
              </a:rPr>
              <a:t>18/09/2022</a:t>
            </a:fld>
            <a:endParaRPr lang="en-GB">
              <a:latin typeface="Century Gothic" panose="020B0502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>
              <a:latin typeface="Century Gothic" panose="020B0502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BAE14B8-3CC9-472D-9BC5-A84D80684DE2}" type="slidenum">
              <a:rPr lang="en-GB" smtClean="0">
                <a:latin typeface="Century Gothic" panose="020B0502020202020204" pitchFamily="34" charset="0"/>
              </a:rPr>
              <a:t>‹#›</a:t>
            </a:fld>
            <a:endParaRPr lang="en-GB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entury Gothic" panose="020B0502020202020204" pitchFamily="34" charset="0"/>
              </a:defRPr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entury Gothic" panose="020B0502020202020204" pitchFamily="34" charset="0"/>
              </a:defRPr>
            </a:lvl1pPr>
          </a:lstStyle>
          <a:p>
            <a:fld id="{A2356425-121E-454D-937D-DF46354FCAA5}" type="datetime1">
              <a:rPr lang="en-GB" noProof="0" smtClean="0"/>
              <a:t>18/09/2022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entury Gothic" panose="020B0502020202020204" pitchFamily="34" charset="0"/>
              </a:defRPr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entury Gothic" panose="020B0502020202020204" pitchFamily="34" charset="0"/>
              </a:defRPr>
            </a:lvl1pPr>
          </a:lstStyle>
          <a:p>
            <a:fld id="{7FB667E1-E601-4AAF-B95C-B25720D70A60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667E1-E601-4AAF-B95C-B25720D70A60}" type="slidenum">
              <a:rPr lang="en-GB" noProof="0" smtClean="0"/>
              <a:pPr/>
              <a:t>1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68401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B667E1-E601-4AAF-B95C-B25720D70A60}" type="slidenum">
              <a:rPr lang="en-GB" smtClean="0">
                <a:latin typeface="Century Gothic" panose="020B0502020202020204" pitchFamily="34" charset="0"/>
              </a:rPr>
              <a:t>2</a:t>
            </a:fld>
            <a:endParaRPr lang="en-GB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81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1" fontAlgn="base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Develops and oversees day-to-day operations of software applications, maintaining policies and procedures according to SLA</a:t>
            </a:r>
            <a:r>
              <a:rPr lang="en-US" sz="1200" i="0" u="none" strike="noStrike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.</a:t>
            </a:r>
          </a:p>
          <a:p>
            <a:pPr lvl="1" fontAlgn="base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Manages a team of consultants, testers, and analysts, data insight platform, and other applications. </a:t>
            </a:r>
          </a:p>
          <a:p>
            <a:pPr lvl="1" fontAlgn="base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Reports on performance metrics to identify opportunities for improvement conducts research on emerging technologies and recommends solutions.</a:t>
            </a:r>
          </a:p>
          <a:p>
            <a:pPr lvl="1" fontAlgn="base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Focuses on customer satisfaction by ensuring excellent and timely service delivery with maximum uptime and reviewing and adjusting processes to meet Valpak customers' needs while maintaining business standards.</a:t>
            </a:r>
            <a:endParaRPr lang="en-GB" dirty="0"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B667E1-E601-4AAF-B95C-B25720D70A60}" type="slidenum">
              <a:rPr lang="en-GB" smtClean="0">
                <a:latin typeface="Century Gothic" panose="020B0502020202020204" pitchFamily="34" charset="0"/>
              </a:rPr>
              <a:t>3</a:t>
            </a:fld>
            <a:endParaRPr lang="en-GB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58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1" fontAlgn="base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Develops and oversees day-to-day operations of software applications, maintaining policies and procedures according to SLA</a:t>
            </a:r>
            <a:r>
              <a:rPr lang="en-US" sz="1200" i="0" u="none" strike="noStrike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.</a:t>
            </a:r>
          </a:p>
          <a:p>
            <a:pPr lvl="1" fontAlgn="base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Manages a team of consultants, testers, and analysts, data insight platform, and other applications. </a:t>
            </a:r>
          </a:p>
          <a:p>
            <a:pPr lvl="1" fontAlgn="base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Reports on performance metrics to identify opportunities for improvement conducts research on emerging technologies and recommends solutions.</a:t>
            </a:r>
          </a:p>
          <a:p>
            <a:pPr lvl="1" fontAlgn="base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Focuses on customer satisfaction by ensuring excellent and timely service delivery with maximum uptime and reviewing and adjusting processes to meet Valpak customers' needs while maintaining business standards.</a:t>
            </a:r>
            <a:endParaRPr lang="en-GB" dirty="0"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B667E1-E601-4AAF-B95C-B25720D70A60}" type="slidenum">
              <a:rPr lang="en-GB" smtClean="0">
                <a:latin typeface="Century Gothic" panose="020B0502020202020204" pitchFamily="34" charset="0"/>
              </a:rPr>
              <a:t>4</a:t>
            </a:fld>
            <a:endParaRPr lang="en-GB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308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>
          <a:gsLst>
            <a:gs pos="100000">
              <a:schemeClr val="accent1">
                <a:lumMod val="20000"/>
                <a:lumOff val="80000"/>
                <a:alpha val="86000"/>
              </a:schemeClr>
            </a:gs>
            <a:gs pos="42000">
              <a:schemeClr val="bg1">
                <a:alpha val="40000"/>
              </a:schemeClr>
            </a:gs>
            <a:gs pos="0">
              <a:schemeClr val="accent1">
                <a:lumMod val="20000"/>
                <a:lumOff val="80000"/>
                <a:alpha val="85000"/>
              </a:schemeClr>
            </a:gs>
            <a:gs pos="75000">
              <a:schemeClr val="bg1">
                <a:alpha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 title="Top border"/>
          <p:cNvGrpSpPr/>
          <p:nvPr/>
        </p:nvGrpSpPr>
        <p:grpSpPr>
          <a:xfrm>
            <a:off x="0" y="0"/>
            <a:ext cx="12188825" cy="713232"/>
            <a:chOff x="0" y="0"/>
            <a:chExt cx="12188825" cy="713232"/>
          </a:xfrm>
        </p:grpSpPr>
        <p:sp>
          <p:nvSpPr>
            <p:cNvPr id="7" name="Rectangle 6"/>
            <p:cNvSpPr/>
            <p:nvPr/>
          </p:nvSpPr>
          <p:spPr>
            <a:xfrm flipV="1">
              <a:off x="0" y="73152"/>
              <a:ext cx="12188825" cy="64008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>
                <a:latin typeface="Century Gothic" panose="020B050202020202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1" name="Group 10" title="Left border"/>
          <p:cNvGrpSpPr/>
          <p:nvPr/>
        </p:nvGrpSpPr>
        <p:grpSpPr>
          <a:xfrm>
            <a:off x="0" y="0"/>
            <a:ext cx="713232" cy="6858000"/>
            <a:chOff x="0" y="0"/>
            <a:chExt cx="713232" cy="6858000"/>
          </a:xfrm>
        </p:grpSpPr>
        <p:sp>
          <p:nvSpPr>
            <p:cNvPr id="12" name="Rectangle 11"/>
            <p:cNvSpPr/>
            <p:nvPr/>
          </p:nvSpPr>
          <p:spPr>
            <a:xfrm flipH="1">
              <a:off x="73152" y="0"/>
              <a:ext cx="640080" cy="685800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>
                <a:latin typeface="Century Gothic" panose="020B0502020202020204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 flipH="1">
              <a:off x="0" y="0"/>
              <a:ext cx="202718" cy="68580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4" name="Group 13" title="Right border"/>
          <p:cNvGrpSpPr/>
          <p:nvPr/>
        </p:nvGrpSpPr>
        <p:grpSpPr>
          <a:xfrm>
            <a:off x="11476762" y="0"/>
            <a:ext cx="746886" cy="6858000"/>
            <a:chOff x="11476762" y="0"/>
            <a:chExt cx="746886" cy="6858000"/>
          </a:xfrm>
        </p:grpSpPr>
        <p:sp>
          <p:nvSpPr>
            <p:cNvPr id="15" name="Rectangle 14"/>
            <p:cNvSpPr/>
            <p:nvPr/>
          </p:nvSpPr>
          <p:spPr>
            <a:xfrm flipH="1">
              <a:off x="11476762" y="0"/>
              <a:ext cx="640080" cy="685800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>
                <a:latin typeface="Century Gothic" panose="020B050202020202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 flipH="1">
              <a:off x="12020930" y="0"/>
              <a:ext cx="202718" cy="68580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7" name="Group 16" title="Bottom border"/>
          <p:cNvGrpSpPr/>
          <p:nvPr/>
        </p:nvGrpSpPr>
        <p:grpSpPr>
          <a:xfrm flipV="1">
            <a:off x="0" y="6144768"/>
            <a:ext cx="12188825" cy="713232"/>
            <a:chOff x="0" y="0"/>
            <a:chExt cx="12188825" cy="713232"/>
          </a:xfrm>
        </p:grpSpPr>
        <p:sp>
          <p:nvSpPr>
            <p:cNvPr id="18" name="Rectangle 17"/>
            <p:cNvSpPr/>
            <p:nvPr/>
          </p:nvSpPr>
          <p:spPr>
            <a:xfrm flipV="1">
              <a:off x="0" y="73152"/>
              <a:ext cx="12188825" cy="64008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>
                <a:latin typeface="Century Gothic" panose="020B0502020202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>
                <a:latin typeface="Century Gothic" panose="020B050202020202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188720"/>
            <a:ext cx="9601200" cy="2514600"/>
          </a:xfrm>
        </p:spPr>
        <p:txBody>
          <a:bodyPr rtlCol="0" anchor="b">
            <a:noAutofit/>
          </a:bodyPr>
          <a:lstStyle>
            <a:lvl1pPr algn="ctr">
              <a:defRPr sz="6000">
                <a:latin typeface="Century Gothic" panose="020B0502020202020204" pitchFamily="34" charset="0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749040"/>
            <a:ext cx="9601200" cy="9144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all" baseline="0"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GB" noProof="0"/>
              <a:t>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7236F44A-6D09-469B-B826-5FD85528FBFF}" type="datetime1">
              <a:rPr lang="en-GB" noProof="0" smtClean="0"/>
              <a:t>18/09/2022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CA8D9AD5-F248-4919-864A-CFD76CC027D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274638"/>
            <a:ext cx="7734300" cy="5897562"/>
          </a:xfrm>
        </p:spPr>
        <p:txBody>
          <a:bodyPr vert="eaVert" rtlCol="0"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GB" noProof="0"/>
              <a:t>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7EAFFB5A-74C3-4460-8C34-E37EF39F843E}" type="datetime1">
              <a:rPr lang="en-GB" noProof="0" smtClean="0"/>
              <a:t>18/09/2022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CA8D9AD5-F248-4919-864A-CFD76CC027D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GB" noProof="0"/>
              <a:t>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17CCDAFF-C74A-4146-BEA1-86A78CC89532}" type="datetime1">
              <a:rPr lang="en-GB" noProof="0" smtClean="0"/>
              <a:t>18/09/2022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CA8D9AD5-F248-4919-864A-CFD76CC027D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Bottom border"/>
          <p:cNvGrpSpPr/>
          <p:nvPr/>
        </p:nvGrpSpPr>
        <p:grpSpPr>
          <a:xfrm flipV="1">
            <a:off x="0" y="6309360"/>
            <a:ext cx="12188825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>
                <a:latin typeface="Century Gothic" panose="020B050202020202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1" name="Group 10" title="Top border"/>
          <p:cNvGrpSpPr/>
          <p:nvPr/>
        </p:nvGrpSpPr>
        <p:grpSpPr>
          <a:xfrm>
            <a:off x="0" y="0"/>
            <a:ext cx="12188825" cy="548640"/>
            <a:chOff x="0" y="0"/>
            <a:chExt cx="12188825" cy="713232"/>
          </a:xfrm>
        </p:grpSpPr>
        <p:sp>
          <p:nvSpPr>
            <p:cNvPr id="12" name="Rectangle 11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>
                <a:latin typeface="Century Gothic" panose="020B0502020202020204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>
                <a:latin typeface="Century Gothic" panose="020B050202020202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188720"/>
            <a:ext cx="9601200" cy="2514600"/>
          </a:xfrm>
        </p:spPr>
        <p:txBody>
          <a:bodyPr rtlCol="0" anchor="b">
            <a:normAutofit/>
          </a:bodyPr>
          <a:lstStyle>
            <a:lvl1pPr algn="ctr">
              <a:defRPr sz="5400" b="0">
                <a:solidFill>
                  <a:schemeClr val="tx1">
                    <a:lumMod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95400" y="3749040"/>
            <a:ext cx="9601200" cy="914400"/>
          </a:xfrm>
        </p:spPr>
        <p:txBody>
          <a:bodyPr rtlCol="0"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GB" noProof="0"/>
              <a:t>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59AB0237-5B28-4017-9014-1FE5B291C685}" type="datetime1">
              <a:rPr lang="en-GB" noProof="0" smtClean="0"/>
              <a:t>18/09/2022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CA8D9AD5-F248-4919-864A-CFD76CC027D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341120" y="1673352"/>
            <a:ext cx="4572000" cy="4343400"/>
          </a:xfrm>
        </p:spPr>
        <p:txBody>
          <a:bodyPr rtlCol="0">
            <a:normAutofit/>
          </a:bodyPr>
          <a:lstStyle>
            <a:lvl1pPr>
              <a:defRPr sz="2000">
                <a:latin typeface="Century Gothic" panose="020B0502020202020204" pitchFamily="34" charset="0"/>
              </a:defRPr>
            </a:lvl1pPr>
            <a:lvl2pPr>
              <a:defRPr sz="1800">
                <a:latin typeface="Century Gothic" panose="020B0502020202020204" pitchFamily="34" charset="0"/>
              </a:defRPr>
            </a:lvl2pPr>
            <a:lvl3pPr>
              <a:defRPr sz="1600">
                <a:latin typeface="Century Gothic" panose="020B0502020202020204" pitchFamily="34" charset="0"/>
              </a:defRPr>
            </a:lvl3pPr>
            <a:lvl4pPr>
              <a:defRPr sz="1400">
                <a:latin typeface="Century Gothic" panose="020B0502020202020204" pitchFamily="34" charset="0"/>
              </a:defRPr>
            </a:lvl4pPr>
            <a:lvl5pPr>
              <a:defRPr sz="1400">
                <a:latin typeface="Century Gothic" panose="020B0502020202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78880" y="1673352"/>
            <a:ext cx="4572000" cy="4343400"/>
          </a:xfrm>
        </p:spPr>
        <p:txBody>
          <a:bodyPr rtlCol="0">
            <a:normAutofit/>
          </a:bodyPr>
          <a:lstStyle>
            <a:lvl1pPr>
              <a:defRPr sz="2000">
                <a:latin typeface="Century Gothic" panose="020B0502020202020204" pitchFamily="34" charset="0"/>
              </a:defRPr>
            </a:lvl1pPr>
            <a:lvl2pPr>
              <a:defRPr sz="1800">
                <a:latin typeface="Century Gothic" panose="020B0502020202020204" pitchFamily="34" charset="0"/>
              </a:defRPr>
            </a:lvl2pPr>
            <a:lvl3pPr>
              <a:defRPr sz="1600">
                <a:latin typeface="Century Gothic" panose="020B0502020202020204" pitchFamily="34" charset="0"/>
              </a:defRPr>
            </a:lvl3pPr>
            <a:lvl4pPr>
              <a:defRPr sz="1400">
                <a:latin typeface="Century Gothic" panose="020B0502020202020204" pitchFamily="34" charset="0"/>
              </a:defRPr>
            </a:lvl4pPr>
            <a:lvl5pPr>
              <a:defRPr sz="1400">
                <a:latin typeface="Century Gothic" panose="020B0502020202020204" pitchFamily="34" charset="0"/>
              </a:defRPr>
            </a:lvl5pPr>
            <a:lvl6pPr marL="1645920" indent="0">
              <a:buNone/>
              <a:defRPr sz="1400"/>
            </a:lvl6pPr>
            <a:lvl7pPr marL="1965960" indent="0">
              <a:buNone/>
              <a:defRPr sz="1400"/>
            </a:lvl7pPr>
            <a:lvl8pPr marL="2286000" indent="0">
              <a:buNone/>
              <a:defRPr sz="1400"/>
            </a:lvl8pPr>
            <a:lvl9pPr marL="2606040" indent="0">
              <a:buNone/>
              <a:defRPr sz="14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GB" noProof="0"/>
              <a:t>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2CA142B7-CD93-4EAF-ACE5-4C56DBF097D0}" type="datetime1">
              <a:rPr lang="en-GB" noProof="0" smtClean="0"/>
              <a:t>18/09/2022</a:t>
            </a:fld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0D06EF73-9DB8-4763-865F-2F88181A473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41120" y="1600200"/>
            <a:ext cx="4572000" cy="758952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341120" y="2441448"/>
            <a:ext cx="4572000" cy="3584448"/>
          </a:xfrm>
        </p:spPr>
        <p:txBody>
          <a:bodyPr rtlCol="0">
            <a:normAutofit/>
          </a:bodyPr>
          <a:lstStyle>
            <a:lvl1pPr>
              <a:defRPr sz="1800">
                <a:latin typeface="Century Gothic" panose="020B0502020202020204" pitchFamily="34" charset="0"/>
              </a:defRPr>
            </a:lvl1pPr>
            <a:lvl2pPr>
              <a:defRPr sz="1600">
                <a:latin typeface="Century Gothic" panose="020B0502020202020204" pitchFamily="34" charset="0"/>
              </a:defRPr>
            </a:lvl2pPr>
            <a:lvl3pPr>
              <a:defRPr sz="1400">
                <a:latin typeface="Century Gothic" panose="020B0502020202020204" pitchFamily="34" charset="0"/>
              </a:defRPr>
            </a:lvl3pPr>
            <a:lvl4pPr>
              <a:defRPr sz="1200">
                <a:latin typeface="Century Gothic" panose="020B0502020202020204" pitchFamily="34" charset="0"/>
              </a:defRPr>
            </a:lvl4pPr>
            <a:lvl5pPr>
              <a:defRPr sz="1200">
                <a:latin typeface="Century Gothic" panose="020B0502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8880" y="1600200"/>
            <a:ext cx="4572000" cy="758952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78880" y="2441448"/>
            <a:ext cx="4572000" cy="3584448"/>
          </a:xfrm>
        </p:spPr>
        <p:txBody>
          <a:bodyPr rtlCol="0">
            <a:normAutofit/>
          </a:bodyPr>
          <a:lstStyle>
            <a:lvl1pPr>
              <a:defRPr sz="1800">
                <a:latin typeface="Century Gothic" panose="020B0502020202020204" pitchFamily="34" charset="0"/>
              </a:defRPr>
            </a:lvl1pPr>
            <a:lvl2pPr>
              <a:defRPr sz="1600">
                <a:latin typeface="Century Gothic" panose="020B0502020202020204" pitchFamily="34" charset="0"/>
              </a:defRPr>
            </a:lvl2pPr>
            <a:lvl3pPr>
              <a:defRPr sz="1400">
                <a:latin typeface="Century Gothic" panose="020B0502020202020204" pitchFamily="34" charset="0"/>
              </a:defRPr>
            </a:lvl3pPr>
            <a:lvl4pPr>
              <a:defRPr sz="1200">
                <a:latin typeface="Century Gothic" panose="020B0502020202020204" pitchFamily="34" charset="0"/>
              </a:defRPr>
            </a:lvl4pPr>
            <a:lvl5pPr>
              <a:defRPr sz="1200">
                <a:latin typeface="Century Gothic" panose="020B0502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GB" noProof="0"/>
              <a:t>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9729AA2F-7F82-41DF-ABF6-709885C40EB8}" type="datetime1">
              <a:rPr lang="en-GB" noProof="0" smtClean="0"/>
              <a:t>18/09/2022</a:t>
            </a:fld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CA8D9AD5-F248-4919-864A-CFD76CC027D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GB" noProof="0"/>
              <a:t>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9D548979-F048-43A2-A862-E57A2BBCBCD0}" type="datetime1">
              <a:rPr lang="en-GB" noProof="0" smtClean="0"/>
              <a:t>18/09/2022</a:t>
            </a:fld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CA8D9AD5-F248-4919-864A-CFD76CC027D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GB" noProof="0"/>
              <a:t>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BCD8391E-DEF5-4862-A5B3-1ECC737E099C}" type="datetime1">
              <a:rPr lang="en-GB" noProof="0" smtClean="0"/>
              <a:t>18/09/2022</a:t>
            </a:fld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CA8D9AD5-F248-4919-864A-CFD76CC027D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Top border"/>
          <p:cNvGrpSpPr/>
          <p:nvPr/>
        </p:nvGrpSpPr>
        <p:grpSpPr>
          <a:xfrm>
            <a:off x="0" y="0"/>
            <a:ext cx="12188825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>
                <a:latin typeface="Century Gothic" panose="020B050202020202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>
                <a:latin typeface="Century Gothic" panose="020B050202020202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0" y="1828800"/>
            <a:ext cx="3657600" cy="2286000"/>
          </a:xfrm>
        </p:spPr>
        <p:txBody>
          <a:bodyPr rtlCol="0" anchor="b">
            <a:normAutofit/>
          </a:bodyPr>
          <a:lstStyle>
            <a:lvl1pPr>
              <a:defRPr sz="3400" b="0">
                <a:latin typeface="Century Gothic" panose="020B0502020202020204" pitchFamily="34" charset="0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8640" y="1005840"/>
            <a:ext cx="7223760" cy="4937760"/>
          </a:xfrm>
        </p:spPr>
        <p:txBody>
          <a:bodyPr rtlCol="0">
            <a:normAutofit/>
          </a:bodyPr>
          <a:lstStyle>
            <a:lvl1pPr>
              <a:defRPr sz="2000">
                <a:latin typeface="Century Gothic" panose="020B0502020202020204" pitchFamily="34" charset="0"/>
              </a:defRPr>
            </a:lvl1pPr>
            <a:lvl2pPr>
              <a:defRPr sz="1800">
                <a:latin typeface="Century Gothic" panose="020B0502020202020204" pitchFamily="34" charset="0"/>
              </a:defRPr>
            </a:lvl2pPr>
            <a:lvl3pPr>
              <a:defRPr sz="1600">
                <a:latin typeface="Century Gothic" panose="020B0502020202020204" pitchFamily="34" charset="0"/>
              </a:defRPr>
            </a:lvl3pPr>
            <a:lvl4pPr>
              <a:defRPr sz="1400">
                <a:latin typeface="Century Gothic" panose="020B0502020202020204" pitchFamily="34" charset="0"/>
              </a:defRPr>
            </a:lvl4pPr>
            <a:lvl5pPr>
              <a:defRPr sz="1400">
                <a:latin typeface="Century Gothic" panose="020B0502020202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38160" y="4206240"/>
            <a:ext cx="3657600" cy="164592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Century Gothic" panose="020B0502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GB" noProof="0"/>
              <a:t>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279C31CA-8D2C-49A6-992A-44BFE7895159}" type="datetime1">
              <a:rPr lang="en-GB" noProof="0" smtClean="0"/>
              <a:t>18/09/2022</a:t>
            </a:fld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CA8D9AD5-F248-4919-864A-CFD76CC027D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Top border"/>
          <p:cNvGrpSpPr/>
          <p:nvPr/>
        </p:nvGrpSpPr>
        <p:grpSpPr>
          <a:xfrm>
            <a:off x="0" y="0"/>
            <a:ext cx="7772400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>
                <a:latin typeface="Century Gothic" panose="020B050202020202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1" name="Group 10" title="Bottom border"/>
          <p:cNvGrpSpPr/>
          <p:nvPr/>
        </p:nvGrpSpPr>
        <p:grpSpPr>
          <a:xfrm flipV="1">
            <a:off x="0" y="6309360"/>
            <a:ext cx="7772400" cy="548640"/>
            <a:chOff x="0" y="0"/>
            <a:chExt cx="12188825" cy="713232"/>
          </a:xfrm>
        </p:grpSpPr>
        <p:sp>
          <p:nvSpPr>
            <p:cNvPr id="12" name="Rectangle 11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>
                <a:latin typeface="Century Gothic" panose="020B0502020202020204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4" name="Group 13" title="Left border"/>
          <p:cNvGrpSpPr/>
          <p:nvPr/>
        </p:nvGrpSpPr>
        <p:grpSpPr>
          <a:xfrm rot="5400000" flipV="1">
            <a:off x="-3154680" y="3154680"/>
            <a:ext cx="6858000" cy="548640"/>
            <a:chOff x="0" y="0"/>
            <a:chExt cx="12188825" cy="713232"/>
          </a:xfrm>
        </p:grpSpPr>
        <p:sp>
          <p:nvSpPr>
            <p:cNvPr id="15" name="Rectangle 14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>
                <a:latin typeface="Century Gothic" panose="020B050202020202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7" name="Group 16" title="Right border"/>
          <p:cNvGrpSpPr/>
          <p:nvPr/>
        </p:nvGrpSpPr>
        <p:grpSpPr>
          <a:xfrm rot="16200000" flipH="1" flipV="1">
            <a:off x="4069079" y="3154681"/>
            <a:ext cx="6858000" cy="548640"/>
            <a:chOff x="0" y="0"/>
            <a:chExt cx="12188825" cy="713232"/>
          </a:xfrm>
        </p:grpSpPr>
        <p:sp>
          <p:nvSpPr>
            <p:cNvPr id="18" name="Rectangle 17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>
                <a:latin typeface="Century Gothic" panose="020B0502020202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>
                <a:latin typeface="Century Gothic" panose="020B050202020202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0" y="1828800"/>
            <a:ext cx="3657600" cy="2286000"/>
          </a:xfrm>
        </p:spPr>
        <p:txBody>
          <a:bodyPr rtlCol="0" anchor="b">
            <a:normAutofit/>
          </a:bodyPr>
          <a:lstStyle>
            <a:lvl1pPr>
              <a:defRPr sz="3400" b="0">
                <a:latin typeface="Century Gothic" panose="020B0502020202020204" pitchFamily="34" charset="0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 title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48640" y="548640"/>
            <a:ext cx="6675120" cy="5760720"/>
          </a:xfrm>
          <a:noFill/>
        </p:spPr>
        <p:txBody>
          <a:bodyPr rtlCol="0"/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38160" y="4206240"/>
            <a:ext cx="3657600" cy="164592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Century Gothic" panose="020B0502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GB" noProof="0"/>
              <a:t>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D12A3624-58E4-4F16-94DA-E6168B456599}" type="datetime1">
              <a:rPr lang="en-GB" noProof="0" smtClean="0"/>
              <a:t>18/09/2022</a:t>
            </a:fld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CA8D9AD5-F248-4919-864A-CFD76CC027D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  <a:alpha val="56000"/>
              </a:schemeClr>
            </a:gs>
            <a:gs pos="79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Bottom border"/>
          <p:cNvGrpSpPr/>
          <p:nvPr/>
        </p:nvGrpSpPr>
        <p:grpSpPr bwMode="auto">
          <a:xfrm flipV="1">
            <a:off x="0" y="6309360"/>
            <a:ext cx="12188825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 bwMode="auto"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>
                <a:latin typeface="Century Gothic" panose="020B050202020202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>
                <a:latin typeface="Century Gothic" panose="020B0502020202020204" pitchFamily="34" charset="0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673352"/>
            <a:ext cx="95097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391656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 noProof="0"/>
              <a:t>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391656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82D7EB0E-2D3B-42AA-A4D8-9432FF98EA02}" type="datetime1">
              <a:rPr lang="en-GB" noProof="0" smtClean="0"/>
              <a:t>18/09/2022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391656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CA8D9AD5-F248-4919-864A-CFD76CC027D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>
              <a:lumMod val="75000"/>
            </a:schemeClr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3840">
          <p15:clr>
            <a:srgbClr val="F26B43"/>
          </p15:clr>
        </p15:guide>
        <p15:guide id="5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microsoft.com/office/2014/relationships/chartEx" Target="../charts/chartEx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1EE8B2A-B95C-CC76-CCF9-B84F80E18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365712-2A81-A38F-26CF-806E08353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773390"/>
            <a:ext cx="12192000" cy="1011381"/>
          </a:xfrm>
        </p:spPr>
        <p:txBody>
          <a:bodyPr anchor="ctr">
            <a:normAutofit fontScale="90000"/>
          </a:bodyPr>
          <a:lstStyle/>
          <a:p>
            <a:br>
              <a:rPr lang="en-US" sz="60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60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60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NYSE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BUSINESS</a:t>
            </a:r>
            <a:r>
              <a:rPr lang="en-US" sz="6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-ANALYSIS BY</a:t>
            </a:r>
            <a:br>
              <a:rPr lang="en-US" sz="6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OLUBENGA FELIX, AJIGA</a:t>
            </a:r>
            <a:br>
              <a:rPr lang="en-US" sz="60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60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6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88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A0CF6C1-AD28-1D3B-4ADD-95B749FEC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186" y="0"/>
            <a:ext cx="12198186" cy="168249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R&amp;D Expenses for Aerospace &amp; Defense  Industry </a:t>
            </a:r>
            <a:br>
              <a:rPr lang="en-US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 year 1 to year 4</a:t>
            </a:r>
            <a:b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B62AC6F-83DE-1B2E-5566-89141006964E}"/>
              </a:ext>
            </a:extLst>
          </p:cNvPr>
          <p:cNvSpPr txBox="1">
            <a:spLocks/>
          </p:cNvSpPr>
          <p:nvPr/>
        </p:nvSpPr>
        <p:spPr>
          <a:xfrm>
            <a:off x="-6186" y="548641"/>
            <a:ext cx="12205855" cy="14447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6000" kern="1200">
                <a:solidFill>
                  <a:schemeClr val="tx1">
                    <a:lumMod val="75000"/>
                  </a:schemeClr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1158BB-49DF-F8DD-9231-F0E56C648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0040" y="6083558"/>
            <a:ext cx="901959" cy="863633"/>
          </a:xfrm>
          <a:prstGeom prst="rect">
            <a:avLst/>
          </a:prstGeom>
        </p:spPr>
      </p:pic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1" name="Content Placeholder 10">
                <a:extLst>
                  <a:ext uri="{FF2B5EF4-FFF2-40B4-BE49-F238E27FC236}">
                    <a16:creationId xmlns:a16="http://schemas.microsoft.com/office/drawing/2014/main" id="{680C44F8-BBCD-4308-8797-BA95C99C6105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1728774321"/>
                  </p:ext>
                </p:extLst>
              </p:nvPr>
            </p:nvGraphicFramePr>
            <p:xfrm>
              <a:off x="1518834" y="1425844"/>
              <a:ext cx="9144000" cy="488351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11" name="Content Placeholder 10">
                <a:extLst>
                  <a:ext uri="{FF2B5EF4-FFF2-40B4-BE49-F238E27FC236}">
                    <a16:creationId xmlns:a16="http://schemas.microsoft.com/office/drawing/2014/main" id="{680C44F8-BBCD-4308-8797-BA95C99C610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18834" y="1425844"/>
                <a:ext cx="9144000" cy="488351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154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0" y="475967"/>
            <a:ext cx="12192000" cy="798645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en-US" sz="36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Box plot interpretations</a:t>
            </a:r>
            <a:endParaRPr lang="en-GB" sz="3600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1D29789-05E7-6AB3-EBD1-AE96A5883806}"/>
              </a:ext>
            </a:extLst>
          </p:cNvPr>
          <p:cNvSpPr/>
          <p:nvPr/>
        </p:nvSpPr>
        <p:spPr>
          <a:xfrm>
            <a:off x="2469904" y="1632451"/>
            <a:ext cx="3429784" cy="166644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Each mean is greater than the median resulting to box-plots that is rightly skewed.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941C945-474C-45FA-95B9-A81DEB649056}"/>
              </a:ext>
            </a:extLst>
          </p:cNvPr>
          <p:cNvSpPr/>
          <p:nvPr/>
        </p:nvSpPr>
        <p:spPr>
          <a:xfrm>
            <a:off x="2469904" y="3559105"/>
            <a:ext cx="3429784" cy="167759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There is substantial increment on R and D in year 3 to 4 (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from $3.5 to $4.5 Billion</a:t>
            </a: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AA6EB54-528E-ED8B-F3E2-B8B52B9D7704}"/>
              </a:ext>
            </a:extLst>
          </p:cNvPr>
          <p:cNvSpPr/>
          <p:nvPr/>
        </p:nvSpPr>
        <p:spPr>
          <a:xfrm>
            <a:off x="6320650" y="3559104"/>
            <a:ext cx="3443281" cy="16775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Looking at the standard deviation values (Between 1,20 and 1,32 billion for years 1,2 and 3, and more than 1,8 billion for year 4)</a:t>
            </a:r>
            <a:endParaRPr lang="en-US" sz="20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EF7B781-4151-10B7-0CC9-E3884DE0D702}"/>
              </a:ext>
            </a:extLst>
          </p:cNvPr>
          <p:cNvSpPr/>
          <p:nvPr/>
        </p:nvSpPr>
        <p:spPr>
          <a:xfrm>
            <a:off x="6292312" y="1632451"/>
            <a:ext cx="3429784" cy="16775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50% </a:t>
            </a: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of the companies do not spend on R and D hence median for all the years is $0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64D061-3744-99ED-6E75-2301A194A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0041" y="5950216"/>
            <a:ext cx="901959" cy="86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0" y="475967"/>
            <a:ext cx="12192000" cy="798645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en-US" sz="36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Box plot interpretations</a:t>
            </a:r>
            <a:endParaRPr lang="en-GB" sz="3600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1D29789-05E7-6AB3-EBD1-AE96A5883806}"/>
              </a:ext>
            </a:extLst>
          </p:cNvPr>
          <p:cNvSpPr/>
          <p:nvPr/>
        </p:nvSpPr>
        <p:spPr>
          <a:xfrm>
            <a:off x="2469904" y="1632451"/>
            <a:ext cx="3429784" cy="166644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This can also be seen in in the values of the range and interquartile range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941C945-474C-45FA-95B9-A81DEB649056}"/>
              </a:ext>
            </a:extLst>
          </p:cNvPr>
          <p:cNvSpPr/>
          <p:nvPr/>
        </p:nvSpPr>
        <p:spPr>
          <a:xfrm>
            <a:off x="2469904" y="3559105"/>
            <a:ext cx="3429784" cy="167759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Year 4 has higher variability compare to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year 1, year 2 and year 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AA6EB54-528E-ED8B-F3E2-B8B52B9D7704}"/>
              </a:ext>
            </a:extLst>
          </p:cNvPr>
          <p:cNvSpPr/>
          <p:nvPr/>
        </p:nvSpPr>
        <p:spPr>
          <a:xfrm>
            <a:off x="6320650" y="3559104"/>
            <a:ext cx="3443281" cy="16775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when the values for range and standard deviation are very high because of the risk involved.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EF7B781-4151-10B7-0CC9-E3884DE0D702}"/>
              </a:ext>
            </a:extLst>
          </p:cNvPr>
          <p:cNvSpPr/>
          <p:nvPr/>
        </p:nvSpPr>
        <p:spPr>
          <a:xfrm>
            <a:off x="6292312" y="1632451"/>
            <a:ext cx="3429784" cy="16775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This behavior will make investors to likely going to be more careful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64D061-3744-99ED-6E75-2301A194A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0041" y="5950216"/>
            <a:ext cx="901959" cy="86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1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Sheer Green 16x9">
  <a:themeElements>
    <a:clrScheme name="Sheer Green">
      <a:dk1>
        <a:srgbClr val="624D38"/>
      </a:dk1>
      <a:lt1>
        <a:srgbClr val="FFFFFF"/>
      </a:lt1>
      <a:dk2>
        <a:srgbClr val="404040"/>
      </a:dk2>
      <a:lt2>
        <a:srgbClr val="F2F2E2"/>
      </a:lt2>
      <a:accent1>
        <a:srgbClr val="72C23C"/>
      </a:accent1>
      <a:accent2>
        <a:srgbClr val="F4CC20"/>
      </a:accent2>
      <a:accent3>
        <a:srgbClr val="53B6BB"/>
      </a:accent3>
      <a:accent4>
        <a:srgbClr val="BA7CC0"/>
      </a:accent4>
      <a:accent5>
        <a:srgbClr val="ED635A"/>
      </a:accent5>
      <a:accent6>
        <a:srgbClr val="EE9B40"/>
      </a:accent6>
      <a:hlink>
        <a:srgbClr val="53B6BB"/>
      </a:hlink>
      <a:folHlink>
        <a:srgbClr val="B68DC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60000"/>
            <a:lumOff val="40000"/>
          </a:schemeClr>
        </a:solidFill>
        <a:ln>
          <a:noFill/>
        </a:ln>
      </a:spPr>
      <a:bodyPr rtlCol="0" anchor="ctr"/>
      <a:lstStyle>
        <a:defPPr algn="ctr">
          <a:defRPr dirty="0" err="1" smtClean="0">
            <a:solidFill>
              <a:schemeClr val="tx1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Sheer Green">
      <a:dk1>
        <a:srgbClr val="404040"/>
      </a:dk1>
      <a:lt1>
        <a:sysClr val="window" lastClr="FFFFFF"/>
      </a:lt1>
      <a:dk2>
        <a:srgbClr val="624D38"/>
      </a:dk2>
      <a:lt2>
        <a:srgbClr val="F2F2E2"/>
      </a:lt2>
      <a:accent1>
        <a:srgbClr val="72C23C"/>
      </a:accent1>
      <a:accent2>
        <a:srgbClr val="F4CC20"/>
      </a:accent2>
      <a:accent3>
        <a:srgbClr val="53B6BB"/>
      </a:accent3>
      <a:accent4>
        <a:srgbClr val="BA7CC0"/>
      </a:accent4>
      <a:accent5>
        <a:srgbClr val="ED635A"/>
      </a:accent5>
      <a:accent6>
        <a:srgbClr val="EE9B40"/>
      </a:accent6>
      <a:hlink>
        <a:srgbClr val="53B6BB"/>
      </a:hlink>
      <a:folHlink>
        <a:srgbClr val="B68DC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er Green">
      <a:dk1>
        <a:srgbClr val="404040"/>
      </a:dk1>
      <a:lt1>
        <a:sysClr val="window" lastClr="FFFFFF"/>
      </a:lt1>
      <a:dk2>
        <a:srgbClr val="624D38"/>
      </a:dk2>
      <a:lt2>
        <a:srgbClr val="F2F2E2"/>
      </a:lt2>
      <a:accent1>
        <a:srgbClr val="72C23C"/>
      </a:accent1>
      <a:accent2>
        <a:srgbClr val="F4CC20"/>
      </a:accent2>
      <a:accent3>
        <a:srgbClr val="53B6BB"/>
      </a:accent3>
      <a:accent4>
        <a:srgbClr val="BA7CC0"/>
      </a:accent4>
      <a:accent5>
        <a:srgbClr val="ED635A"/>
      </a:accent5>
      <a:accent6>
        <a:srgbClr val="EE9B40"/>
      </a:accent6>
      <a:hlink>
        <a:srgbClr val="53B6BB"/>
      </a:hlink>
      <a:folHlink>
        <a:srgbClr val="B68DC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374</Words>
  <Application>Microsoft Office PowerPoint</Application>
  <PresentationFormat>Widescreen</PresentationFormat>
  <Paragraphs>27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</vt:lpstr>
      <vt:lpstr>Sheer Green 16x9</vt:lpstr>
      <vt:lpstr>   NYSE BUSINESS-ANALYSIS BY OLUBENGA FELIX, AJIGA   </vt:lpstr>
      <vt:lpstr>R&amp;D Expenses for Aerospace &amp; Defense  Industry  in year 1 to year 4 </vt:lpstr>
      <vt:lpstr>Box plot interpretations</vt:lpstr>
      <vt:lpstr>Box plot interpretations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2018-12-07T05:59:01Z</dcterms:created>
  <dcterms:modified xsi:type="dcterms:W3CDTF">2022-09-18T20:46:01Z</dcterms:modified>
</cp:coreProperties>
</file>