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C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好きな品種は？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票数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コシヒカリ</c:v>
                </c:pt>
                <c:pt idx="1">
                  <c:v>あきたこまち</c:v>
                </c:pt>
                <c:pt idx="2">
                  <c:v>ゆめぴりか</c:v>
                </c:pt>
                <c:pt idx="3">
                  <c:v>ひとめぼれ</c:v>
                </c:pt>
                <c:pt idx="4">
                  <c:v>ななつぼし</c:v>
                </c:pt>
                <c:pt idx="5">
                  <c:v>その他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108</c:v>
                </c:pt>
                <c:pt idx="1">
                  <c:v>65</c:v>
                </c:pt>
                <c:pt idx="2">
                  <c:v>41</c:v>
                </c:pt>
                <c:pt idx="3">
                  <c:v>25</c:v>
                </c:pt>
                <c:pt idx="4">
                  <c:v>16</c:v>
                </c:pt>
                <c:pt idx="5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4-42C7-BF9A-40A561EF7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C9636-5C93-4E60-A97B-B067781A0DD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3A7A-C73A-4260-BAFE-2324C5953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66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E9A7B-3477-40D1-8594-4B517D64B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9F00D5-E223-4B78-A0AB-8B530A9CD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2BE78-A5F0-4A24-90D9-12D1916A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A270-44A3-4427-8407-C2BE30905A9D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03C33-059C-4443-B75A-7B8C7D96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FA6B3-973C-4E6E-BADB-DABE868D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solidFill>
                  <a:srgbClr val="002060"/>
                </a:solidFill>
              </a:defRPr>
            </a:lvl1pPr>
          </a:lstStyle>
          <a:p>
            <a:fld id="{F5A5F75B-2817-47EA-9C52-6C37675C18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65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CF058-C19D-43D5-B2EB-4A8080EE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BA909-A2F3-437A-A118-CE30F7D8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4F27F4-874D-4B96-B1DF-6E39D610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767-39B7-4F74-AD2A-B412B03BD19D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594BC-F52F-4742-A245-C9536D09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DDC52-4B4A-453B-8B39-2AE9B253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30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8A3434-199C-4119-A580-6D9AB828B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B1C172-FAFD-4CFD-93EA-CA6B102C3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B2BDDC-30C9-4648-8999-A3C90697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43AF-324A-4CFC-AF2A-E12E18C6B21A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6B7F1-12FA-4C5F-8E2C-79212A7E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FFA761-C78B-4DBE-9558-30209201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74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E30F-25D1-4242-A097-3443E44E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2CA2F2-75B3-4826-B207-7EB1D5DB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25089D-4760-4A92-A70A-03D5AD89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5A11-C2C1-4853-A5A6-7C063EDADCF8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5BFF84-C050-4B0A-B76C-598B2EDF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447C7-6BB8-4FE7-AACE-B1E689B4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508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1F6E0-4EC8-44FC-9295-D5BE430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7B9184-4856-41A0-A9BD-6F2FF882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DC1FB5-558D-4591-A39F-0F8AAF0E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F743-2496-4AD4-B604-A57B82FE0891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A7185-9CF4-4908-BA17-B3FD5D7B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2A0C9-F2AF-4D3B-B3E0-C8838885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10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5FEBE-FE4A-4C51-8FC7-3E3EB744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75263-87D6-45A0-BEE2-6B86C6F64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5F2F1E-88FA-49DE-BA70-99FB9B8A6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9F6CE3-69C3-4700-8AC0-C8108373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DEB1-E892-48DE-A1AB-7AE85F774D57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017B09-5912-4369-A7A7-8D8785F2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6E85A7-8E7D-4C4E-AA1C-2F6EE7CC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0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55900-3555-4AD5-9F40-DBDEFBBD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8038EC-6EA8-4AD9-AAC6-4DED4BE1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D7ED21-5979-4181-A7DA-57F812280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C88509-B051-4028-8DC1-00255D2D9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E16726-38A2-4320-865E-D70B0B558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394A80-E1C6-4AA9-B4E7-045534DE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3C44-7E6F-42B7-8BC0-3E08ED8FE1C5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9FB78-FFF4-4721-940A-FFCCD904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1BE816-7A29-4D6B-8E93-E479B775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3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BEBDF-EAB1-4675-98F7-072E9651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8100CF-36B8-4FDE-8CA9-6B94038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53C-F234-4B70-B2F5-E1DEA6D1D43C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B8BFE0-4333-4C1C-B51F-C33477F4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A33738-D603-4CF9-92F0-1F40556F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2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EA280B-739D-41DC-ACAA-5B869BE9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4DF-5A47-4739-9544-81215A5EEC0F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CC128-E3DA-447E-940F-5007D1DC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4903B-CE22-4786-8B61-C3C4949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26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DB4E6-05AD-4474-B6A4-E7BF4E19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A7D77-784D-4BB1-A7AA-5A68D942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EE7A1F-BDFC-4A9A-80A2-F0AFB11DA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FF8DE-9D34-43E9-AD74-19A52E6F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5AD2-A48B-431D-8B8F-21826142F51D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089B5F-8F36-4D7D-91CF-BECCF46B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C8441D-4FE9-4ECD-A282-E2655B69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25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E855F-EA1C-402B-85EA-AB12F80E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2568C1-7B63-4116-A8B1-559D4871C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5826A3-05B0-490A-BFD2-A51AA2A7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DD7136-F05E-4547-8D4B-8C2CCA20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8F47-3CE9-44CD-91F8-6E2169F7E9C8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170257-0023-4433-B762-B234956E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620292-4499-4B6D-97B2-8E76966D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95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EBC5E8-1417-459A-87FE-8498B01D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FD0EAA-3CD7-4B0F-B021-063F713E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D1B9D-A4EF-42D0-AA0C-DA90C9BCF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47E3-D18A-4EB5-9EB2-DDE5A83F33F1}" type="datetime1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1F7FC8-8E17-4ADC-ABAE-CF03A2B27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6654C-4D7E-4972-9E0D-376FD8657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F75B-2817-47EA-9C52-6C37675C18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" name="図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E2BC19-4786-4760-8915-8E341FA2BBD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85738"/>
            <a:ext cx="140037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95B035-9E6D-46D3-8F24-9775CCAE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ADF395-89CC-49BE-A862-23382341C4D5}"/>
              </a:ext>
            </a:extLst>
          </p:cNvPr>
          <p:cNvSpPr txBox="1"/>
          <p:nvPr/>
        </p:nvSpPr>
        <p:spPr>
          <a:xfrm>
            <a:off x="360218" y="193963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012 </a:t>
            </a:r>
            <a:r>
              <a:rPr kumimoji="1" lang="ja-JP" altLang="en-US" dirty="0"/>
              <a:t>コウヨウ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DE32A0-50E1-4AD5-9889-1333A3807D07}"/>
              </a:ext>
            </a:extLst>
          </p:cNvPr>
          <p:cNvSpPr txBox="1"/>
          <p:nvPr/>
        </p:nvSpPr>
        <p:spPr>
          <a:xfrm>
            <a:off x="2918692" y="2847277"/>
            <a:ext cx="6003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応援キャンペーン</a:t>
            </a:r>
            <a:endParaRPr kumimoji="1" lang="ja-JP" altLang="en-US" sz="6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159CE12-5F3C-49A2-8202-E77205F27613}"/>
              </a:ext>
            </a:extLst>
          </p:cNvPr>
          <p:cNvSpPr/>
          <p:nvPr/>
        </p:nvSpPr>
        <p:spPr>
          <a:xfrm>
            <a:off x="286327" y="4285673"/>
            <a:ext cx="4516581" cy="665018"/>
          </a:xfrm>
          <a:prstGeom prst="wedgeRoundRectCallout">
            <a:avLst>
              <a:gd name="adj1" fmla="val 62462"/>
              <a:gd name="adj2" fmla="val -28270"/>
              <a:gd name="adj3" fmla="val 1666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i="1" dirty="0">
                <a:solidFill>
                  <a:srgbClr val="002060"/>
                </a:solidFill>
              </a:rPr>
              <a:t>いろいろなお米を食べてみよう♪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2B809B2-0E4B-4F84-A150-883DCBC12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2" y="4028407"/>
            <a:ext cx="2438740" cy="216247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73588CA-06B8-4DAD-8DDF-3731EC7A153C}"/>
              </a:ext>
            </a:extLst>
          </p:cNvPr>
          <p:cNvSpPr txBox="1"/>
          <p:nvPr/>
        </p:nvSpPr>
        <p:spPr>
          <a:xfrm>
            <a:off x="877456" y="1514764"/>
            <a:ext cx="575425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6000" b="1" dirty="0">
                <a:ln/>
                <a:solidFill>
                  <a:schemeClr val="accent4"/>
                </a:solidFill>
              </a:rPr>
              <a:t>新ブランド米</a:t>
            </a:r>
          </a:p>
        </p:txBody>
      </p:sp>
    </p:spTree>
    <p:extLst>
      <p:ext uri="{BB962C8B-B14F-4D97-AF65-F5344CB8AC3E}">
        <p14:creationId xmlns:p14="http://schemas.microsoft.com/office/powerpoint/2010/main" val="183267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7E962E-0449-431D-90C6-0BD4676B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E4775A73-D10D-4E26-BE44-FE728EB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6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b="1" dirty="0">
                <a:solidFill>
                  <a:schemeClr val="accent2">
                    <a:lumMod val="50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食べ慣れた品種</a:t>
            </a:r>
            <a:endParaRPr kumimoji="1" lang="ja-JP" altLang="en-US" sz="4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6F0058EF-20C8-4807-8227-322D65DC4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457449"/>
              </p:ext>
            </p:extLst>
          </p:nvPr>
        </p:nvGraphicFramePr>
        <p:xfrm>
          <a:off x="628650" y="1265385"/>
          <a:ext cx="3453823" cy="339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2CDF1C5-E75C-4371-87DA-B5A1D5B3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66650"/>
              </p:ext>
            </p:extLst>
          </p:nvPr>
        </p:nvGraphicFramePr>
        <p:xfrm>
          <a:off x="4996867" y="2136487"/>
          <a:ext cx="361314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479">
                  <a:extLst>
                    <a:ext uri="{9D8B030D-6E8A-4147-A177-3AD203B41FA5}">
                      <a16:colId xmlns:a16="http://schemas.microsoft.com/office/drawing/2014/main" val="838627384"/>
                    </a:ext>
                  </a:extLst>
                </a:gridCol>
                <a:gridCol w="1806939">
                  <a:extLst>
                    <a:ext uri="{9D8B030D-6E8A-4147-A177-3AD203B41FA5}">
                      <a16:colId xmlns:a16="http://schemas.microsoft.com/office/drawing/2014/main" val="392660381"/>
                    </a:ext>
                  </a:extLst>
                </a:gridCol>
                <a:gridCol w="1017731">
                  <a:extLst>
                    <a:ext uri="{9D8B030D-6E8A-4147-A177-3AD203B41FA5}">
                      <a16:colId xmlns:a16="http://schemas.microsoft.com/office/drawing/2014/main" val="20276911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bg1"/>
                          </a:solidFill>
                        </a:rPr>
                        <a:t>作付割合ランキング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5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１位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コシヒカリ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/>
                        <a:t>33.5%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5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２位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ひとめぼれ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/>
                        <a:t>8.8%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14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３位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ヒノヒカリ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/>
                        <a:t>8.3%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４位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あきたこまち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/>
                        <a:t>6.9%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197844"/>
                  </a:ext>
                </a:extLst>
              </a:tr>
            </a:tbl>
          </a:graphicData>
        </a:graphic>
      </p:graphicFrame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C3BF1670-466D-4033-AF9D-938366F4C90D}"/>
              </a:ext>
            </a:extLst>
          </p:cNvPr>
          <p:cNvSpPr/>
          <p:nvPr/>
        </p:nvSpPr>
        <p:spPr>
          <a:xfrm>
            <a:off x="1699491" y="4845053"/>
            <a:ext cx="5745018" cy="151129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人気のある品種</a:t>
            </a:r>
            <a:r>
              <a:rPr lang="ja-JP" altLang="en-US" sz="2800" dirty="0"/>
              <a:t>のほとんどは</a:t>
            </a:r>
            <a:endParaRPr lang="en-US" altLang="ja-JP" sz="2800" dirty="0"/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</a:rPr>
              <a:t>２０年以上前</a:t>
            </a:r>
            <a:r>
              <a:rPr kumimoji="1" lang="ja-JP" altLang="en-US" sz="2800" dirty="0"/>
              <a:t>に登録されたもの</a:t>
            </a:r>
          </a:p>
        </p:txBody>
      </p:sp>
    </p:spTree>
    <p:extLst>
      <p:ext uri="{BB962C8B-B14F-4D97-AF65-F5344CB8AC3E}">
        <p14:creationId xmlns:p14="http://schemas.microsoft.com/office/powerpoint/2010/main" val="36562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1" grpId="1">
        <p:bldAsOne/>
      </p:bldGraphic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11C402-86C8-48A1-9EEA-7BC9F333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C7BBE2B-D3FE-47DE-825A-B3FAF6FA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6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b="1" dirty="0">
                <a:solidFill>
                  <a:schemeClr val="accent2">
                    <a:lumMod val="50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新ブランド米の現況</a:t>
            </a:r>
            <a:endParaRPr kumimoji="1" lang="ja-JP" altLang="en-US" sz="4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四角形: 角度付き 5">
            <a:extLst>
              <a:ext uri="{FF2B5EF4-FFF2-40B4-BE49-F238E27FC236}">
                <a16:creationId xmlns:a16="http://schemas.microsoft.com/office/drawing/2014/main" id="{D9E702BC-8A69-4D86-A95A-ED677C075A73}"/>
              </a:ext>
            </a:extLst>
          </p:cNvPr>
          <p:cNvSpPr/>
          <p:nvPr/>
        </p:nvSpPr>
        <p:spPr>
          <a:xfrm>
            <a:off x="1302327" y="1352984"/>
            <a:ext cx="6539346" cy="1597891"/>
          </a:xfrm>
          <a:prstGeom prst="bevel">
            <a:avLst/>
          </a:prstGeom>
          <a:solidFill>
            <a:srgbClr val="18C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u="sng" dirty="0"/>
              <a:t>毎年新しい米が登場</a:t>
            </a:r>
            <a:endParaRPr kumimoji="1" lang="en-US" altLang="ja-JP" sz="2400" u="sng" dirty="0"/>
          </a:p>
          <a:p>
            <a:pPr algn="ctr"/>
            <a:r>
              <a:rPr lang="ja-JP" altLang="en-US" sz="2400" dirty="0"/>
              <a:t>令和３年の登録数</a:t>
            </a:r>
            <a:r>
              <a:rPr lang="ja-JP" altLang="en-US" sz="4000" dirty="0"/>
              <a:t>２０</a:t>
            </a:r>
            <a:r>
              <a:rPr lang="ja-JP" altLang="en-US" sz="2400" dirty="0"/>
              <a:t>種類</a:t>
            </a:r>
            <a:endParaRPr kumimoji="1" lang="ja-JP" altLang="en-US" sz="24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2F58F9FB-4771-42F9-AE3C-8C36D5EB6845}"/>
              </a:ext>
            </a:extLst>
          </p:cNvPr>
          <p:cNvSpPr/>
          <p:nvPr/>
        </p:nvSpPr>
        <p:spPr>
          <a:xfrm>
            <a:off x="856735" y="3822357"/>
            <a:ext cx="1350754" cy="205122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品種改良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9CDC32-A6B0-4C44-B7C3-EE8242F97638}"/>
              </a:ext>
            </a:extLst>
          </p:cNvPr>
          <p:cNvSpPr txBox="1"/>
          <p:nvPr/>
        </p:nvSpPr>
        <p:spPr>
          <a:xfrm>
            <a:off x="2456874" y="4120021"/>
            <a:ext cx="4479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食味の良さ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病害虫に強い</a:t>
            </a:r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高温耐性を持つ　など</a:t>
            </a:r>
            <a:endParaRPr kumimoji="1" lang="ja-JP" alt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2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FBC39-CDCD-44A2-9513-D47D1491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6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b="1" dirty="0">
                <a:solidFill>
                  <a:schemeClr val="accent2">
                    <a:lumMod val="50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応援キャンペーン</a:t>
            </a:r>
            <a:endParaRPr kumimoji="1" lang="ja-JP" altLang="en-US" sz="4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92DE49-BFF1-44E1-952A-38DCED40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F75B-2817-47EA-9C52-6C37675C186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E21265-56C7-45F2-B548-F9BCAE1FA1D1}"/>
              </a:ext>
            </a:extLst>
          </p:cNvPr>
          <p:cNvSpPr/>
          <p:nvPr/>
        </p:nvSpPr>
        <p:spPr>
          <a:xfrm>
            <a:off x="527051" y="1717960"/>
            <a:ext cx="5282623" cy="1394691"/>
          </a:xfrm>
          <a:prstGeom prst="roundRect">
            <a:avLst/>
          </a:prstGeom>
          <a:solidFill>
            <a:srgbClr val="92D050"/>
          </a:solidFill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rgbClr val="0070C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新ブランド</a:t>
            </a:r>
            <a:r>
              <a:rPr lang="ja-JP" altLang="en-US" sz="3200" dirty="0">
                <a:solidFill>
                  <a:srgbClr val="0070C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米</a:t>
            </a:r>
            <a:endParaRPr lang="en-US" altLang="ja-JP" sz="3200" dirty="0">
              <a:solidFill>
                <a:srgbClr val="0070C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3200" dirty="0"/>
              <a:t>食べて生産者を応援しよう！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06DDA8-8751-41D4-8692-6000011CC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40" y="1373056"/>
            <a:ext cx="1905266" cy="1876687"/>
          </a:xfrm>
          <a:prstGeom prst="rect">
            <a:avLst/>
          </a:prstGeom>
        </p:spPr>
      </p:pic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C6BA4DF-4457-49F0-9415-A255DC8CBAD2}"/>
              </a:ext>
            </a:extLst>
          </p:cNvPr>
          <p:cNvSpPr/>
          <p:nvPr/>
        </p:nvSpPr>
        <p:spPr>
          <a:xfrm>
            <a:off x="461818" y="4119418"/>
            <a:ext cx="3223491" cy="1293091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2060"/>
                </a:solidFill>
              </a:rPr>
              <a:t>新ブランド米</a:t>
            </a:r>
            <a:r>
              <a:rPr kumimoji="1" lang="en-US" altLang="ja-JP" sz="2400" dirty="0">
                <a:solidFill>
                  <a:srgbClr val="002060"/>
                </a:solidFill>
              </a:rPr>
              <a:t>6</a:t>
            </a:r>
            <a:r>
              <a:rPr kumimoji="1" lang="ja-JP" altLang="en-US" sz="2400" dirty="0">
                <a:solidFill>
                  <a:srgbClr val="002060"/>
                </a:solidFill>
              </a:rPr>
              <a:t>種類</a:t>
            </a:r>
          </a:p>
        </p:txBody>
      </p:sp>
      <p:sp>
        <p:nvSpPr>
          <p:cNvPr id="10" name="星: 24 pt 9">
            <a:extLst>
              <a:ext uri="{FF2B5EF4-FFF2-40B4-BE49-F238E27FC236}">
                <a16:creationId xmlns:a16="http://schemas.microsoft.com/office/drawing/2014/main" id="{E53AEF3B-B053-4C90-90E2-989493164A6D}"/>
              </a:ext>
            </a:extLst>
          </p:cNvPr>
          <p:cNvSpPr/>
          <p:nvPr/>
        </p:nvSpPr>
        <p:spPr>
          <a:xfrm>
            <a:off x="4174837" y="3745350"/>
            <a:ext cx="4479636" cy="2198695"/>
          </a:xfrm>
          <a:prstGeom prst="star24">
            <a:avLst/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１０</a:t>
            </a:r>
            <a:r>
              <a:rPr kumimoji="1" lang="en-US" altLang="ja-JP" dirty="0"/>
              <a:t>kg</a:t>
            </a:r>
            <a:r>
              <a:rPr kumimoji="1" lang="ja-JP" altLang="en-US" dirty="0"/>
              <a:t>ご購入で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20%</a:t>
            </a:r>
            <a:r>
              <a:rPr kumimoji="1" lang="ja-JP" altLang="en-US" dirty="0"/>
              <a:t>オフ</a:t>
            </a:r>
          </a:p>
        </p:txBody>
      </p:sp>
    </p:spTree>
    <p:extLst>
      <p:ext uri="{BB962C8B-B14F-4D97-AF65-F5344CB8AC3E}">
        <p14:creationId xmlns:p14="http://schemas.microsoft.com/office/powerpoint/2010/main" val="381562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106</Words>
  <Application>Microsoft Office PowerPoint</Application>
  <PresentationFormat>画面に合わせる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ＭＳ 明朝</vt:lpstr>
      <vt:lpstr>游ゴシック</vt:lpstr>
      <vt:lpstr>Arial</vt:lpstr>
      <vt:lpstr>Office テーマ</vt:lpstr>
      <vt:lpstr>PowerPoint プレゼンテーション</vt:lpstr>
      <vt:lpstr>食べ慣れた品種</vt:lpstr>
      <vt:lpstr>新ブランド米の現況</vt:lpstr>
      <vt:lpstr>応援キャンペーン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seito</dc:creator>
  <cp:lastModifiedBy>seito</cp:lastModifiedBy>
  <cp:revision>121</cp:revision>
  <dcterms:created xsi:type="dcterms:W3CDTF">2024-05-22T06:02:08Z</dcterms:created>
  <dcterms:modified xsi:type="dcterms:W3CDTF">2024-05-22T07:26:55Z</dcterms:modified>
</cp:coreProperties>
</file>