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相談件数の推移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相談件数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5294</c:v>
                </c:pt>
                <c:pt idx="1">
                  <c:v>5854</c:v>
                </c:pt>
                <c:pt idx="2">
                  <c:v>10488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53-4C3B-9688-353AC6648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7191184"/>
        <c:axId val="973307008"/>
      </c:lineChart>
      <c:catAx>
        <c:axId val="96719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3307008"/>
        <c:crosses val="autoZero"/>
        <c:auto val="1"/>
        <c:lblAlgn val="ctr"/>
        <c:lblOffset val="100"/>
        <c:noMultiLvlLbl val="0"/>
      </c:catAx>
      <c:valAx>
        <c:axId val="9733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719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5EF57-9CEA-4755-8FAA-74072708C86C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7D99-2763-431B-B273-6721BA1FC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9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11681-0CEB-4B3B-B5DC-FB820077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2F464F-9FC7-4766-A9F8-F11A982B1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6CA5-8119-4DA1-99DD-FD0791F1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45A0-7D57-4BC0-AF71-DB736EF80E94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A494C-2552-4DB9-9B88-3A3A10CA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1DBF1A-EFB5-4BC5-8AD7-827DC1C6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8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4731D-978A-4973-96F0-2C6AE9B2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19009-3320-41E7-A303-4BA55F79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F85F6-6613-40AA-AA65-5A3C0BB6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2C9-67F6-4FB8-B1B0-194C11F674BE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F831E-0E1A-4DAC-9B6F-188F8234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F0A3B-2F86-4B5A-ADA1-3C0B8562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5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D300B7-4BD0-4171-B871-B11DE0DC6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FC1B61-2D19-4351-936A-D0D6E4F6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55899-DA74-43F9-A050-3169D088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77E-6CF3-4AEE-86FF-AAB481ADA503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AEF912-B763-4067-8F69-A7E3825D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FA75B-D6FB-4084-816F-01690F65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45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D118A-C2CB-42BD-82C4-80A4578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77DDC-8C54-4C61-B440-ADE56EB6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D9308-07E7-43B7-99F6-E020773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EB7-4675-49DA-AA8B-2A907BAFB09A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B6769-EA64-4908-839F-2027A2C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62F51-FBDB-496D-8FA1-B9BC032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0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5CAF6-1D3C-4F02-B4E4-FE64E031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6B7DDF-8098-4048-862E-31EB7D22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DDB28-4453-4592-9ECB-02E91B4E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4900-DD2F-4383-A8F9-78974F0161B5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8901B-1A3B-4FDA-AC2E-1547C2FF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CA331-C6BE-49ED-9551-007BEBD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8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41549-8F97-4457-9472-76CEE03F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B46EA-533B-4A06-9D3D-3A231E8B3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9E1B7D-5DFF-47D3-B436-72AC878AD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2C8313-0CEC-4182-B94D-36D396C1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642C-63F7-4724-8338-55D3A6535350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08309-6138-41EB-B077-5F9FA07A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9BC685-D7C9-4AC3-932A-018F65E9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7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DD29B-94C1-47EA-BA47-DE818101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FC5CB8-D1D8-4FFB-AD10-C4754E98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8A1FC8-4235-4066-8F7F-C0A9FFBC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83BB9D-F6D1-4830-B138-37FFBFF5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EF296-1C75-42B4-BA51-A5EE5F5FD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B41E73-6257-4EE9-B2CC-63B29961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D4C8-0DDE-4CD9-BFAC-63E2CE9F8CBA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B3C86-0142-499B-97E7-7ED2AA59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9E28A6-B31B-4803-B255-8EC355F6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2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F25D2-1EE1-48C7-8689-3C60E63E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627C9-6BAC-4973-8B44-72051C5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58A-7E27-4580-8A96-9690B9330704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E45A80-D87D-4AFD-ACC3-9446983E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676607-20E3-4870-A210-9A40084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E28541-425C-452D-8FDE-A9655DA6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F819-18A0-459F-9343-6838987BFF03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439370-F776-4100-8588-B499E57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D15ED9-1446-4C90-89EC-E3E9D2D4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7FB8A-2C88-44B1-89E2-4E5D5486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86BC5-F0BB-4F81-BD13-A33BB48A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CF449-8406-4DF6-AB6D-13231584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69D91C-B075-4722-A5F4-E687DE3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136F-4FFC-4D2F-A36F-15DB006332AE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E79B6D-267F-49F1-9728-32DE6087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6517D-CBED-4793-8419-3D98BC0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055-1EA4-4ADC-82FD-BFCE248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9D3795-43F5-48D4-8F9A-572CF694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941ED-A9FB-4A46-A5B2-47C7D90E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E4A2C5-0136-4592-BA72-144A5AE2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325-5FC6-49FF-A0A4-CE23A50BC86C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19AF1E-1749-4C08-A145-3D51709B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ABE3BA-5333-4B7A-AACC-CE7B52D4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5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E547DE-DD30-46A1-9268-DB63F70C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B8A66E-ABFF-4976-A5CD-337EA0FE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61CD8D-A679-44D4-8711-72F3A830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2CDA-D4C9-49D3-A0FE-9414E4196FED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441D5-80A6-42EB-A6AB-CF3EABB4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A06439-83E9-48F7-8645-76AD1CC6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2060"/>
                </a:solidFill>
              </a:defRPr>
            </a:lvl1pPr>
          </a:lstStyle>
          <a:p>
            <a:fld id="{0565D53C-ED45-45F8-AC2F-63122C9A9AF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7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BCFF83-1B9D-41D1-9E0B-06B0F977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3A9E9F-2FEB-4F0F-A5D8-B8DE4665CEC4}"/>
              </a:ext>
            </a:extLst>
          </p:cNvPr>
          <p:cNvSpPr txBox="1"/>
          <p:nvPr/>
        </p:nvSpPr>
        <p:spPr>
          <a:xfrm>
            <a:off x="277091" y="44334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　コウヨウ</a:t>
            </a:r>
          </a:p>
        </p:txBody>
      </p:sp>
      <p:sp>
        <p:nvSpPr>
          <p:cNvPr id="6" name="スクロール: 横 5">
            <a:extLst>
              <a:ext uri="{FF2B5EF4-FFF2-40B4-BE49-F238E27FC236}">
                <a16:creationId xmlns:a16="http://schemas.microsoft.com/office/drawing/2014/main" id="{118514A1-45B8-4441-BEE1-0AA45134E21A}"/>
              </a:ext>
            </a:extLst>
          </p:cNvPr>
          <p:cNvSpPr/>
          <p:nvPr/>
        </p:nvSpPr>
        <p:spPr>
          <a:xfrm>
            <a:off x="1316182" y="1265380"/>
            <a:ext cx="6511636" cy="1653309"/>
          </a:xfrm>
          <a:prstGeom prst="horizontalScroll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solidFill>
                  <a:srgbClr val="FFFF00"/>
                </a:solidFill>
              </a:rPr>
              <a:t>偽</a:t>
            </a:r>
            <a:r>
              <a:rPr kumimoji="1" lang="en-US" altLang="ja-JP" sz="5400" dirty="0">
                <a:solidFill>
                  <a:srgbClr val="FFFF00"/>
                </a:solidFill>
              </a:rPr>
              <a:t>SMS</a:t>
            </a:r>
            <a:r>
              <a:rPr kumimoji="1" lang="ja-JP" altLang="en-US" sz="5400" dirty="0">
                <a:solidFill>
                  <a:srgbClr val="FFFF00"/>
                </a:solidFill>
              </a:rPr>
              <a:t>に用注意！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AC99C-4076-41DE-B68B-AF8256C5D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65" y="3376313"/>
            <a:ext cx="1581371" cy="2248214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728EEC6-8969-4D3E-9F68-4A6D145B9EDC}"/>
              </a:ext>
            </a:extLst>
          </p:cNvPr>
          <p:cNvSpPr/>
          <p:nvPr/>
        </p:nvSpPr>
        <p:spPr>
          <a:xfrm>
            <a:off x="4008582" y="3528291"/>
            <a:ext cx="3620654" cy="1985818"/>
          </a:xfrm>
          <a:prstGeom prst="wedgeRoundRectCallout">
            <a:avLst>
              <a:gd name="adj1" fmla="val -67006"/>
              <a:gd name="adj2" fmla="val -17965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rgbClr val="002060"/>
                </a:solidFill>
              </a:rPr>
              <a:t>荷物のお届けにあがりましたが</a:t>
            </a:r>
            <a:endParaRPr kumimoji="1" lang="en-US" altLang="ja-JP" dirty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不在のため持ち帰りました。</a:t>
            </a:r>
            <a:endParaRPr kumimoji="1" lang="en-US" altLang="ja-JP" dirty="0">
              <a:solidFill>
                <a:srgbClr val="002060"/>
              </a:solidFill>
            </a:endParaRPr>
          </a:p>
          <a:p>
            <a:r>
              <a:rPr lang="ja-JP" altLang="en-US" u="sng" dirty="0">
                <a:solidFill>
                  <a:srgbClr val="0070C0"/>
                </a:solidFill>
              </a:rPr>
              <a:t>Ｈｔｔｐ：</a:t>
            </a:r>
            <a:r>
              <a:rPr lang="en-US" altLang="ja-JP" u="sng" dirty="0">
                <a:solidFill>
                  <a:srgbClr val="0070C0"/>
                </a:solidFill>
              </a:rPr>
              <a:t>//</a:t>
            </a:r>
            <a:r>
              <a:rPr lang="ja-JP" altLang="en-US" u="sng" dirty="0">
                <a:solidFill>
                  <a:srgbClr val="0070C0"/>
                </a:solidFill>
              </a:rPr>
              <a:t>～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B85F0-07B2-4FBE-A121-9C0C26CB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 dirty="0">
                <a:solidFill>
                  <a:srgbClr val="0070C0"/>
                </a:solidFill>
              </a:rPr>
              <a:t>SMS</a:t>
            </a:r>
            <a:r>
              <a:rPr kumimoji="1" lang="ja-JP" altLang="en-US" sz="3600" b="1" dirty="0">
                <a:solidFill>
                  <a:srgbClr val="0070C0"/>
                </a:solidFill>
              </a:rPr>
              <a:t>を利用した詐欺が急増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B9B76D-A16C-4BF0-845B-6DFBECF5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EFA49A0-CCA2-43B2-A645-698DF68C7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36750"/>
              </p:ext>
            </p:extLst>
          </p:nvPr>
        </p:nvGraphicFramePr>
        <p:xfrm>
          <a:off x="434110" y="1886522"/>
          <a:ext cx="37592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吹き出し: 下矢印 6">
            <a:extLst>
              <a:ext uri="{FF2B5EF4-FFF2-40B4-BE49-F238E27FC236}">
                <a16:creationId xmlns:a16="http://schemas.microsoft.com/office/drawing/2014/main" id="{893520D5-9622-42F1-9010-95DA145C6FFD}"/>
              </a:ext>
            </a:extLst>
          </p:cNvPr>
          <p:cNvSpPr/>
          <p:nvPr/>
        </p:nvSpPr>
        <p:spPr>
          <a:xfrm>
            <a:off x="4765386" y="1907299"/>
            <a:ext cx="3759200" cy="1304196"/>
          </a:xfrm>
          <a:prstGeom prst="down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宅配便業者などを</a:t>
            </a:r>
            <a:endParaRPr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装うメッセージ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吹き出し: 下矢印 7">
            <a:extLst>
              <a:ext uri="{FF2B5EF4-FFF2-40B4-BE49-F238E27FC236}">
                <a16:creationId xmlns:a16="http://schemas.microsoft.com/office/drawing/2014/main" id="{51C93D27-C776-48BB-8506-9B88179B2C4E}"/>
              </a:ext>
            </a:extLst>
          </p:cNvPr>
          <p:cNvSpPr/>
          <p:nvPr/>
        </p:nvSpPr>
        <p:spPr>
          <a:xfrm>
            <a:off x="4756150" y="3531349"/>
            <a:ext cx="3759200" cy="1304196"/>
          </a:xfrm>
          <a:prstGeom prst="downArrowCallout">
            <a:avLst/>
          </a:prstGeom>
          <a:solidFill>
            <a:srgbClr val="BA8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ＵＲＬをタップ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830C70-AEB1-416B-9F2F-5FFA65601290}"/>
              </a:ext>
            </a:extLst>
          </p:cNvPr>
          <p:cNvSpPr/>
          <p:nvPr/>
        </p:nvSpPr>
        <p:spPr>
          <a:xfrm>
            <a:off x="4756150" y="5052155"/>
            <a:ext cx="3759200" cy="822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偽サイトへ誘導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91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41C4F-FDA5-4C95-9076-40BE76E0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040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b="1" dirty="0">
                <a:solidFill>
                  <a:srgbClr val="0070C0"/>
                </a:solidFill>
              </a:rPr>
              <a:t>被害に遭わないため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8D5979-8D2D-4DAB-BE72-98BA4636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D53C-ED45-45F8-AC2F-63122C9A9AFD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B9EC309-FF0C-4631-80E2-3DDF3EB67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6666"/>
              </p:ext>
            </p:extLst>
          </p:nvPr>
        </p:nvGraphicFramePr>
        <p:xfrm>
          <a:off x="1524000" y="1554018"/>
          <a:ext cx="607752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27">
                  <a:extLst>
                    <a:ext uri="{9D8B030D-6E8A-4147-A177-3AD203B41FA5}">
                      <a16:colId xmlns:a16="http://schemas.microsoft.com/office/drawing/2014/main" val="2422365900"/>
                    </a:ext>
                  </a:extLst>
                </a:gridCol>
                <a:gridCol w="3454401">
                  <a:extLst>
                    <a:ext uri="{9D8B030D-6E8A-4147-A177-3AD203B41FA5}">
                      <a16:colId xmlns:a16="http://schemas.microsoft.com/office/drawing/2014/main" val="416325759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2400" i="1" dirty="0">
                          <a:solidFill>
                            <a:srgbClr val="00206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どんな</a:t>
                      </a:r>
                      <a:r>
                        <a:rPr kumimoji="1" lang="ja-JP" altLang="en-US" sz="2400" i="1" dirty="0">
                          <a:solidFill>
                            <a:srgbClr val="C0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被害</a:t>
                      </a:r>
                      <a:r>
                        <a:rPr kumimoji="1" lang="ja-JP" altLang="en-US" sz="2400" i="1" dirty="0">
                          <a:solidFill>
                            <a:srgbClr val="00206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が？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solidFill>
                            <a:srgbClr val="00206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個人情報の流出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270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206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身に覚えのない請求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6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206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勝手にアカウント登録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6357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80076-88FD-46CE-8F71-6F113ED8FDC2}"/>
              </a:ext>
            </a:extLst>
          </p:cNvPr>
          <p:cNvSpPr txBox="1"/>
          <p:nvPr/>
        </p:nvSpPr>
        <p:spPr>
          <a:xfrm>
            <a:off x="1523999" y="3131127"/>
            <a:ext cx="6077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rgbClr val="C00000"/>
                </a:solidFill>
              </a:rPr>
              <a:t>本文中の</a:t>
            </a:r>
            <a:r>
              <a:rPr kumimoji="1" lang="en-US" altLang="ja-JP" sz="3200" dirty="0">
                <a:solidFill>
                  <a:srgbClr val="C00000"/>
                </a:solidFill>
              </a:rPr>
              <a:t>URL</a:t>
            </a:r>
            <a:r>
              <a:rPr kumimoji="1" lang="ja-JP" altLang="en-US" sz="3200" dirty="0">
                <a:solidFill>
                  <a:srgbClr val="C00000"/>
                </a:solidFill>
              </a:rPr>
              <a:t>からアクセスしない</a:t>
            </a:r>
            <a:endParaRPr kumimoji="1" lang="en-US" altLang="ja-JP" sz="32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rgbClr val="C00000"/>
                </a:solidFill>
              </a:rPr>
              <a:t>アプリは公式ストアから</a:t>
            </a:r>
            <a:endParaRPr lang="en-US" altLang="ja-JP" sz="3200" dirty="0">
              <a:solidFill>
                <a:srgbClr val="C0000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E81E023-A52D-49BB-847B-BED662634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67" y="4309302"/>
            <a:ext cx="190526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5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ＭＳ 明朝</vt:lpstr>
      <vt:lpstr>游ゴシック</vt:lpstr>
      <vt:lpstr>Arial</vt:lpstr>
      <vt:lpstr>Office テーマ</vt:lpstr>
      <vt:lpstr>PowerPoint プレゼンテーション</vt:lpstr>
      <vt:lpstr>SMSを利用した詐欺が急増</vt:lpstr>
      <vt:lpstr>被害に遭わないため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seito</dc:creator>
  <cp:lastModifiedBy>seito</cp:lastModifiedBy>
  <cp:revision>49</cp:revision>
  <dcterms:created xsi:type="dcterms:W3CDTF">2024-05-08T04:26:37Z</dcterms:created>
  <dcterms:modified xsi:type="dcterms:W3CDTF">2024-05-08T05:21:36Z</dcterms:modified>
</cp:coreProperties>
</file>