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CCCC00"/>
    <a:srgbClr val="CCFF66"/>
    <a:srgbClr val="CCFF99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3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アナログレコード生産量の推移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千枚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2009年</c:v>
                </c:pt>
                <c:pt idx="1">
                  <c:v>2013年</c:v>
                </c:pt>
                <c:pt idx="2">
                  <c:v>2017年</c:v>
                </c:pt>
                <c:pt idx="3">
                  <c:v>2021年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102</c:v>
                </c:pt>
                <c:pt idx="1">
                  <c:v>268</c:v>
                </c:pt>
                <c:pt idx="2">
                  <c:v>1063</c:v>
                </c:pt>
                <c:pt idx="3">
                  <c:v>1907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BF-4FC2-AB2B-09997784E1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6952655"/>
        <c:axId val="816291327"/>
      </c:barChart>
      <c:catAx>
        <c:axId val="1216952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16291327"/>
        <c:crosses val="autoZero"/>
        <c:auto val="1"/>
        <c:lblAlgn val="ctr"/>
        <c:lblOffset val="100"/>
        <c:noMultiLvlLbl val="0"/>
      </c:catAx>
      <c:valAx>
        <c:axId val="816291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16952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61DD4-02F0-4688-8235-9E8EF1AD1500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FBEB4-0ABF-44B5-9151-3AB4A531FE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0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368B-DECE-4DC2-AFEA-FDF94F4584EF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7610-38AB-447C-9E81-04BA35616F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1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E5D7-87B1-4A2F-9B0E-86B88370526B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7610-38AB-447C-9E81-04BA35616F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87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5E2-7962-4247-849E-18BBA112FDDB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7610-38AB-447C-9E81-04BA35616F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84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14C4-6CE5-4E56-BB06-43F3D6FFB60C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7610-38AB-447C-9E81-04BA35616F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4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3824-A53C-4B71-ADFF-73AA76F4E41B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7610-38AB-447C-9E81-04BA35616F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7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D389-8CC0-44EB-99CF-C54C81C3AF46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7610-38AB-447C-9E81-04BA35616F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1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6D78-2130-4BBE-9A3F-35C568A0E586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7610-38AB-447C-9E81-04BA35616F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59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D5C3-999A-471C-AB6C-3F7B7FC5D088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7610-38AB-447C-9E81-04BA35616F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22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86ED-7BE2-4D4B-88D8-72D707982903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7610-38AB-447C-9E81-04BA35616F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2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F4FA-C753-48A0-BB71-8CA3D10B6729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7610-38AB-447C-9E81-04BA35616F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55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D2FF-0044-49F6-8CFD-4040FC3ED20F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7610-38AB-447C-9E81-04BA35616F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6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goukaku.ne.jp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A0D96-CE80-497E-9C54-D4D9BA55E34E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i="1">
                <a:solidFill>
                  <a:schemeClr val="tx1"/>
                </a:solidFill>
              </a:defRPr>
            </a:lvl1pPr>
          </a:lstStyle>
          <a:p>
            <a:fld id="{71AF7610-38AB-447C-9E81-04BA35616F16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>
            <a:hlinkClick r:id="rId14"/>
            <a:extLst>
              <a:ext uri="{FF2B5EF4-FFF2-40B4-BE49-F238E27FC236}">
                <a16:creationId xmlns:a16="http://schemas.microsoft.com/office/drawing/2014/main" id="{88306B8E-728C-4561-A6CD-405F41C6948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14" y="136524"/>
            <a:ext cx="190526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9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47678B-AFF0-4DB8-A061-0EF5231B4405}"/>
              </a:ext>
            </a:extLst>
          </p:cNvPr>
          <p:cNvSpPr txBox="1"/>
          <p:nvPr/>
        </p:nvSpPr>
        <p:spPr>
          <a:xfrm>
            <a:off x="226423" y="174171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012</a:t>
            </a:r>
            <a:r>
              <a:rPr kumimoji="1" lang="ja-JP" altLang="en-US" dirty="0"/>
              <a:t>コウヨウ</a:t>
            </a:r>
            <a:endParaRPr kumimoji="1"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159E60F-5F38-4F04-ADD4-09F91BC97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53" y="736118"/>
            <a:ext cx="4286848" cy="4305901"/>
          </a:xfrm>
          <a:prstGeom prst="rect">
            <a:avLst/>
          </a:prstGeom>
        </p:spPr>
      </p:pic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C2A4396A-7C7B-4E11-B37D-CFD0645663E3}"/>
              </a:ext>
            </a:extLst>
          </p:cNvPr>
          <p:cNvSpPr/>
          <p:nvPr/>
        </p:nvSpPr>
        <p:spPr>
          <a:xfrm>
            <a:off x="2699657" y="3152503"/>
            <a:ext cx="5766190" cy="3300548"/>
          </a:xfrm>
          <a:prstGeom prst="wedgeEllipseCallout">
            <a:avLst>
              <a:gd name="adj1" fmla="val -46866"/>
              <a:gd name="adj2" fmla="val -5491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0" b="1" dirty="0">
                <a:solidFill>
                  <a:srgbClr val="0070C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レコード</a:t>
            </a:r>
            <a:r>
              <a:rPr kumimoji="1" lang="ja-JP" altLang="en-US" sz="6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</a:t>
            </a:r>
            <a:endParaRPr kumimoji="1" lang="en-US" altLang="ja-JP" sz="6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kumimoji="1" lang="ja-JP" altLang="en-US" sz="6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聴こう</a:t>
            </a:r>
          </a:p>
        </p:txBody>
      </p:sp>
    </p:spTree>
    <p:extLst>
      <p:ext uri="{BB962C8B-B14F-4D97-AF65-F5344CB8AC3E}">
        <p14:creationId xmlns:p14="http://schemas.microsoft.com/office/powerpoint/2010/main" val="96625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67714F7-8CE9-4CD1-994D-BE4B8510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7610-38AB-447C-9E81-04BA35616F16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4B39B5-6172-442E-8FF5-F669A7FB977D}"/>
              </a:ext>
            </a:extLst>
          </p:cNvPr>
          <p:cNvSpPr txBox="1"/>
          <p:nvPr/>
        </p:nvSpPr>
        <p:spPr>
          <a:xfrm>
            <a:off x="304800" y="209006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u="sng" dirty="0">
                <a:solidFill>
                  <a:srgbClr val="99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音楽媒体の変化</a:t>
            </a:r>
          </a:p>
        </p:txBody>
      </p:sp>
      <p:sp>
        <p:nvSpPr>
          <p:cNvPr id="4" name="吹き出し: 右矢印 3">
            <a:extLst>
              <a:ext uri="{FF2B5EF4-FFF2-40B4-BE49-F238E27FC236}">
                <a16:creationId xmlns:a16="http://schemas.microsoft.com/office/drawing/2014/main" id="{E78BC2AB-53F4-490D-A474-FFDDC107B536}"/>
              </a:ext>
            </a:extLst>
          </p:cNvPr>
          <p:cNvSpPr/>
          <p:nvPr/>
        </p:nvSpPr>
        <p:spPr>
          <a:xfrm>
            <a:off x="461553" y="1384662"/>
            <a:ext cx="4257095" cy="1062445"/>
          </a:xfrm>
          <a:prstGeom prst="rightArrowCallout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ＣＤなどのメディア</a:t>
            </a: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43B79E5D-7C15-49C5-AA0E-CC7F6FBEE67B}"/>
              </a:ext>
            </a:extLst>
          </p:cNvPr>
          <p:cNvSpPr/>
          <p:nvPr/>
        </p:nvSpPr>
        <p:spPr>
          <a:xfrm>
            <a:off x="4963886" y="1384661"/>
            <a:ext cx="3718560" cy="1062445"/>
          </a:xfrm>
          <a:prstGeom prst="flowChartProcess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ダウンロード配信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</a:rPr>
              <a:t>ストリーミングサービス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F29768-E444-4112-82BB-2EF69F51ABCE}"/>
              </a:ext>
            </a:extLst>
          </p:cNvPr>
          <p:cNvSpPr txBox="1"/>
          <p:nvPr/>
        </p:nvSpPr>
        <p:spPr>
          <a:xfrm>
            <a:off x="1550179" y="2591710"/>
            <a:ext cx="604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近年アナログ需要が拡大傾向</a:t>
            </a:r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4A3C3D61-375D-489C-8D00-B6B475A31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487324"/>
              </p:ext>
            </p:extLst>
          </p:nvPr>
        </p:nvGraphicFramePr>
        <p:xfrm>
          <a:off x="1667692" y="3382644"/>
          <a:ext cx="5808617" cy="2973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43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/>
      <p:bldGraphic spid="1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8928FE6-F9C5-4ED2-98F9-2657DB32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7610-38AB-447C-9E81-04BA35616F16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7582E0-AD57-4FE8-8658-508F09BB59C4}"/>
              </a:ext>
            </a:extLst>
          </p:cNvPr>
          <p:cNvSpPr txBox="1"/>
          <p:nvPr/>
        </p:nvSpPr>
        <p:spPr>
          <a:xfrm>
            <a:off x="304800" y="209006"/>
            <a:ext cx="3425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u="sng" dirty="0">
                <a:solidFill>
                  <a:srgbClr val="99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レコードの魅力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3D96DD-7C0C-43F7-AD77-234C2E4E5F09}"/>
              </a:ext>
            </a:extLst>
          </p:cNvPr>
          <p:cNvSpPr txBox="1"/>
          <p:nvPr/>
        </p:nvSpPr>
        <p:spPr>
          <a:xfrm>
            <a:off x="756371" y="1334752"/>
            <a:ext cx="43396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i="1" dirty="0">
                <a:solidFill>
                  <a:srgbClr val="7030A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独特の音質</a:t>
            </a:r>
            <a:endParaRPr kumimoji="1" lang="en-US" altLang="ja-JP" sz="3200" i="1" dirty="0">
              <a:solidFill>
                <a:srgbClr val="7030A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i="1" dirty="0">
                <a:solidFill>
                  <a:srgbClr val="7030A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ジャケットの芸術性</a:t>
            </a:r>
            <a:endParaRPr kumimoji="1" lang="en-US" altLang="ja-JP" sz="3200" i="1" dirty="0">
              <a:solidFill>
                <a:srgbClr val="7030A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i="1" dirty="0">
                <a:solidFill>
                  <a:srgbClr val="7030A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手間をかける楽しさ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3AB41FF-A012-471B-A9AA-6266260BD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594" y="1199340"/>
            <a:ext cx="2667372" cy="1905266"/>
          </a:xfrm>
          <a:prstGeom prst="rect">
            <a:avLst/>
          </a:prstGeom>
        </p:spPr>
      </p:pic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75A5734-CF5E-43FF-99F6-C21D965C2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90425"/>
              </p:ext>
            </p:extLst>
          </p:nvPr>
        </p:nvGraphicFramePr>
        <p:xfrm>
          <a:off x="610502" y="3753394"/>
          <a:ext cx="459722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407">
                  <a:extLst>
                    <a:ext uri="{9D8B030D-6E8A-4147-A177-3AD203B41FA5}">
                      <a16:colId xmlns:a16="http://schemas.microsoft.com/office/drawing/2014/main" val="685999705"/>
                    </a:ext>
                  </a:extLst>
                </a:gridCol>
                <a:gridCol w="2455817">
                  <a:extLst>
                    <a:ext uri="{9D8B030D-6E8A-4147-A177-3AD203B41FA5}">
                      <a16:colId xmlns:a16="http://schemas.microsoft.com/office/drawing/2014/main" val="626909120"/>
                    </a:ext>
                  </a:extLst>
                </a:gridCol>
              </a:tblGrid>
              <a:tr h="370840">
                <a:tc rowSpan="5">
                  <a:txBody>
                    <a:bodyPr/>
                    <a:lstStyle/>
                    <a:p>
                      <a:r>
                        <a:rPr kumimoji="1" lang="ja-JP" altLang="en-US" sz="2000" dirty="0"/>
                        <a:t>基本アイテム紹介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レコードプレーヤー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4294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カートリッジ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99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フォノイコライザー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1280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アンプ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10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スピーカー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599937"/>
                  </a:ext>
                </a:extLst>
              </a:tr>
            </a:tbl>
          </a:graphicData>
        </a:graphic>
      </p:graphicFrame>
      <p:sp>
        <p:nvSpPr>
          <p:cNvPr id="8" name="小波 7">
            <a:extLst>
              <a:ext uri="{FF2B5EF4-FFF2-40B4-BE49-F238E27FC236}">
                <a16:creationId xmlns:a16="http://schemas.microsoft.com/office/drawing/2014/main" id="{8B9732C2-49C1-40FD-A9DA-68CB6110DB5C}"/>
              </a:ext>
            </a:extLst>
          </p:cNvPr>
          <p:cNvSpPr/>
          <p:nvPr/>
        </p:nvSpPr>
        <p:spPr>
          <a:xfrm>
            <a:off x="5347063" y="3753394"/>
            <a:ext cx="3186435" cy="1996441"/>
          </a:xfrm>
          <a:prstGeom prst="doubleWave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kumimoji="1" lang="ja-JP" altLang="en-US" sz="2400" dirty="0">
                <a:solidFill>
                  <a:srgbClr val="00B05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一体型もあり</a:t>
            </a:r>
            <a:endParaRPr kumimoji="1" lang="en-US" altLang="ja-JP" sz="2400" dirty="0">
              <a:solidFill>
                <a:srgbClr val="00B05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just"/>
            <a:r>
              <a:rPr kumimoji="1" lang="ja-JP" altLang="en-US" sz="2400" dirty="0">
                <a:solidFill>
                  <a:srgbClr val="00B05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こだわりに合わせて</a:t>
            </a:r>
            <a:endParaRPr kumimoji="1" lang="en-US" altLang="ja-JP" sz="2400" dirty="0">
              <a:solidFill>
                <a:srgbClr val="00B05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just"/>
            <a:r>
              <a:rPr kumimoji="1" lang="ja-JP" altLang="en-US" sz="2400" dirty="0">
                <a:solidFill>
                  <a:srgbClr val="00B05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機器を選べる</a:t>
            </a:r>
          </a:p>
        </p:txBody>
      </p:sp>
    </p:spTree>
    <p:extLst>
      <p:ext uri="{BB962C8B-B14F-4D97-AF65-F5344CB8AC3E}">
        <p14:creationId xmlns:p14="http://schemas.microsoft.com/office/powerpoint/2010/main" val="419143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B4D4FED-97D1-4E6F-A5E4-A3A63655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7610-38AB-447C-9E81-04BA35616F16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533811-965F-47F5-9063-73C885DDB8FF}"/>
              </a:ext>
            </a:extLst>
          </p:cNvPr>
          <p:cNvSpPr txBox="1"/>
          <p:nvPr/>
        </p:nvSpPr>
        <p:spPr>
          <a:xfrm>
            <a:off x="304800" y="209006"/>
            <a:ext cx="3720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u="sng" dirty="0">
                <a:solidFill>
                  <a:srgbClr val="99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試聴会のご案内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E778F980-2971-4B56-8B4B-BDBB5F3B59CD}"/>
              </a:ext>
            </a:extLst>
          </p:cNvPr>
          <p:cNvSpPr/>
          <p:nvPr/>
        </p:nvSpPr>
        <p:spPr>
          <a:xfrm>
            <a:off x="775063" y="1271864"/>
            <a:ext cx="3518263" cy="121920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u="sng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日にち</a:t>
            </a:r>
            <a:endParaRPr kumimoji="1" lang="en-US" altLang="ja-JP" sz="2800" u="sng" dirty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kumimoji="1" lang="ja-JP" altLang="en-US" sz="2000" dirty="0"/>
              <a:t>７月１１日・７月２３日</a:t>
            </a:r>
          </a:p>
        </p:txBody>
      </p:sp>
      <p:sp>
        <p:nvSpPr>
          <p:cNvPr id="5" name="ブローチ 4">
            <a:extLst>
              <a:ext uri="{FF2B5EF4-FFF2-40B4-BE49-F238E27FC236}">
                <a16:creationId xmlns:a16="http://schemas.microsoft.com/office/drawing/2014/main" id="{2370BB63-8739-40B1-B16B-FE256DE8499A}"/>
              </a:ext>
            </a:extLst>
          </p:cNvPr>
          <p:cNvSpPr/>
          <p:nvPr/>
        </p:nvSpPr>
        <p:spPr>
          <a:xfrm>
            <a:off x="775062" y="4435945"/>
            <a:ext cx="3518263" cy="1219200"/>
          </a:xfrm>
          <a:prstGeom prst="plaqu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u="sng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内容</a:t>
            </a:r>
            <a:endParaRPr kumimoji="1" lang="en-US" altLang="ja-JP" sz="2800" u="sng" dirty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kumimoji="1" lang="ja-JP" altLang="en-US" sz="2000" dirty="0"/>
              <a:t>音と操作を楽しむ</a:t>
            </a:r>
          </a:p>
        </p:txBody>
      </p:sp>
      <p:sp>
        <p:nvSpPr>
          <p:cNvPr id="6" name="八角形 5">
            <a:extLst>
              <a:ext uri="{FF2B5EF4-FFF2-40B4-BE49-F238E27FC236}">
                <a16:creationId xmlns:a16="http://schemas.microsoft.com/office/drawing/2014/main" id="{1F3C63FD-B1C9-45C1-B1BE-242003676898}"/>
              </a:ext>
            </a:extLst>
          </p:cNvPr>
          <p:cNvSpPr/>
          <p:nvPr/>
        </p:nvSpPr>
        <p:spPr>
          <a:xfrm>
            <a:off x="4737464" y="2862530"/>
            <a:ext cx="3647258" cy="1219200"/>
          </a:xfrm>
          <a:prstGeom prst="octag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u="sng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時間・場所</a:t>
            </a:r>
            <a:endParaRPr kumimoji="1" lang="en-US" altLang="ja-JP" sz="2800" u="sng" dirty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kumimoji="1" lang="ja-JP" altLang="en-US" sz="2000" dirty="0"/>
              <a:t>１５時～１６時・カナミ電機４</a:t>
            </a:r>
            <a:r>
              <a:rPr kumimoji="1" lang="en-US" altLang="ja-JP" sz="2000" dirty="0"/>
              <a:t>F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660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85</Words>
  <Application>Microsoft Office PowerPoint</Application>
  <PresentationFormat>画面に合わせる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ＭＳ 明朝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seito</dc:creator>
  <cp:lastModifiedBy>seito</cp:lastModifiedBy>
  <cp:revision>11</cp:revision>
  <dcterms:created xsi:type="dcterms:W3CDTF">2024-05-15T06:28:07Z</dcterms:created>
  <dcterms:modified xsi:type="dcterms:W3CDTF">2024-05-15T07:18:21Z</dcterms:modified>
</cp:coreProperties>
</file>