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300" r:id="rId4"/>
    <p:sldId id="298" r:id="rId5"/>
    <p:sldId id="299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3" r:id="rId18"/>
    <p:sldId id="312" r:id="rId19"/>
    <p:sldId id="31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2529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9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6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200000"/>
              </a:lnSpc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5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83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83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15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382471"/>
            <a:ext cx="4480560" cy="41994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1925659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382471"/>
            <a:ext cx="4480560" cy="419944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1925659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76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30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2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86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36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953402-E634-4F1F-AC3F-C74930F2521C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7BFAE4-DCFE-4E30-965F-DF4547C29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0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2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EDB40-DF16-4A7A-84BF-5D50735A7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FlexBox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のレイアウト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8395F8-6BDF-4420-9E79-0E430F0E4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WEB</a:t>
            </a:r>
            <a:r>
              <a:rPr kumimoji="1" lang="ja-JP" altLang="en-US" sz="2800" dirty="0"/>
              <a:t>エンジニア科</a:t>
            </a:r>
          </a:p>
        </p:txBody>
      </p:sp>
    </p:spTree>
    <p:extLst>
      <p:ext uri="{BB962C8B-B14F-4D97-AF65-F5344CB8AC3E}">
        <p14:creationId xmlns:p14="http://schemas.microsoft.com/office/powerpoint/2010/main" val="61941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BE69F-EFE4-4A53-8B30-590158FA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#09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：リストの装飾 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8C4DB9-6D79-47CF-82B1-4F6FC9C5A5BD}"/>
              </a:ext>
            </a:extLst>
          </p:cNvPr>
          <p:cNvSpPr txBox="1"/>
          <p:nvPr/>
        </p:nvSpPr>
        <p:spPr>
          <a:xfrm>
            <a:off x="1261871" y="2253824"/>
            <a:ext cx="8270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https://www.youtube.com/watch?v=UKI2HeyLwp0&amp;list=PLDkIaO69NH-vdoaI4vD2hW3b6uKZduD5a&amp;index=9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C5CB8F-BCF4-4A4B-953C-451863D809B5}"/>
              </a:ext>
            </a:extLst>
          </p:cNvPr>
          <p:cNvSpPr txBox="1"/>
          <p:nvPr/>
        </p:nvSpPr>
        <p:spPr>
          <a:xfrm>
            <a:off x="1261871" y="3959147"/>
            <a:ext cx="6109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400" b="1" i="0" dirty="0">
                <a:solidFill>
                  <a:srgbClr val="0F0F0F"/>
                </a:solidFill>
                <a:effectLst/>
                <a:latin typeface="YouTube Sans"/>
              </a:rPr>
              <a:t> list-style-type, list-style-position, list-style-image, list-style</a:t>
            </a:r>
          </a:p>
        </p:txBody>
      </p:sp>
    </p:spTree>
    <p:extLst>
      <p:ext uri="{BB962C8B-B14F-4D97-AF65-F5344CB8AC3E}">
        <p14:creationId xmlns:p14="http://schemas.microsoft.com/office/powerpoint/2010/main" val="375399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0A3C6-5160-4E14-82F9-42231617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#10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：クラスと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ID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を使った指定方法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448EED-EF30-4A67-8D13-D85C6B3C6B18}"/>
              </a:ext>
            </a:extLst>
          </p:cNvPr>
          <p:cNvSpPr txBox="1"/>
          <p:nvPr/>
        </p:nvSpPr>
        <p:spPr>
          <a:xfrm>
            <a:off x="1261872" y="2450068"/>
            <a:ext cx="7992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https://www.youtube.com/watch?v=O6XNvYEhI-0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6ACC70-622F-4608-AE22-BA87054D618D}"/>
              </a:ext>
            </a:extLst>
          </p:cNvPr>
          <p:cNvSpPr txBox="1"/>
          <p:nvPr/>
        </p:nvSpPr>
        <p:spPr>
          <a:xfrm>
            <a:off x="1745673" y="367047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&lt;p class=“blue”&gt;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F7CF4F-62A2-4A48-B907-9ACBCC39D2C1}"/>
              </a:ext>
            </a:extLst>
          </p:cNvPr>
          <p:cNvSpPr txBox="1"/>
          <p:nvPr/>
        </p:nvSpPr>
        <p:spPr>
          <a:xfrm>
            <a:off x="6096000" y="3429000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.blue{</a:t>
            </a:r>
          </a:p>
          <a:p>
            <a:r>
              <a:rPr kumimoji="1" lang="en-US" altLang="ja-JP" dirty="0"/>
              <a:t>	color:#0bd;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DF3A77-8477-42C8-8BE7-2D41186CFB48}"/>
              </a:ext>
            </a:extLst>
          </p:cNvPr>
          <p:cNvSpPr txBox="1"/>
          <p:nvPr/>
        </p:nvSpPr>
        <p:spPr>
          <a:xfrm>
            <a:off x="1745673" y="508364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&lt;p id=“orange”&gt;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6D2AFD-7960-48D9-BF76-AF074500D2D5}"/>
              </a:ext>
            </a:extLst>
          </p:cNvPr>
          <p:cNvSpPr txBox="1"/>
          <p:nvPr/>
        </p:nvSpPr>
        <p:spPr>
          <a:xfrm>
            <a:off x="6108192" y="4927018"/>
            <a:ext cx="174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#orange{</a:t>
            </a:r>
          </a:p>
          <a:p>
            <a:r>
              <a:rPr kumimoji="1" lang="en-US" altLang="ja-JP" dirty="0"/>
              <a:t>	color:#fa2;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891D5A-C5C2-472D-907D-DF78EF43A439}"/>
              </a:ext>
            </a:extLst>
          </p:cNvPr>
          <p:cNvSpPr txBox="1"/>
          <p:nvPr/>
        </p:nvSpPr>
        <p:spPr>
          <a:xfrm>
            <a:off x="8395855" y="3429000"/>
            <a:ext cx="2992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クラス名と</a:t>
            </a:r>
            <a:r>
              <a:rPr kumimoji="1" lang="en-US" altLang="ja-JP" dirty="0"/>
              <a:t>ID</a:t>
            </a:r>
            <a:r>
              <a:rPr kumimoji="1" lang="ja-JP" altLang="en-US" dirty="0"/>
              <a:t>名のルール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空白を入れない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英数字と「</a:t>
            </a:r>
            <a:r>
              <a:rPr kumimoji="1" lang="en-US" altLang="ja-JP" dirty="0"/>
              <a:t>-</a:t>
            </a:r>
            <a:r>
              <a:rPr kumimoji="1" lang="ja-JP" altLang="en-US" dirty="0"/>
              <a:t>」や「＿」で記述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１文字目は必ず英数字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A21A5C-D885-4DF4-BDF1-63C22ADF4E98}"/>
              </a:ext>
            </a:extLst>
          </p:cNvPr>
          <p:cNvSpPr txBox="1"/>
          <p:nvPr/>
        </p:nvSpPr>
        <p:spPr>
          <a:xfrm>
            <a:off x="1745672" y="6122908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&lt;p id=“blue text-center”&gt;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180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A7AA1-0801-4F68-9B9D-62DA3A1F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クラスと</a:t>
            </a:r>
            <a:r>
              <a:rPr lang="en-US" altLang="ja-JP" dirty="0"/>
              <a:t>ID</a:t>
            </a:r>
            <a:r>
              <a:rPr lang="ja-JP" altLang="en-US" dirty="0"/>
              <a:t>の違い</a:t>
            </a:r>
            <a:endParaRPr kumimoji="1" lang="ja-JP" altLang="en-US" dirty="0"/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432102F8-3A7D-4120-9C40-78C3161CC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59313"/>
              </p:ext>
            </p:extLst>
          </p:nvPr>
        </p:nvGraphicFramePr>
        <p:xfrm>
          <a:off x="1505527" y="231648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25790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56771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0672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0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同一ページ内の使用回数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何度でも使える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１回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8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優先順位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優先される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6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リンク先として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使える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リンク先に使える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6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38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F9069-393E-473D-8BF3-2992ADC2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#11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：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Flexbox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97E0EB-0C82-4A47-8BE6-1A202BB5CDBC}"/>
              </a:ext>
            </a:extLst>
          </p:cNvPr>
          <p:cNvSpPr txBox="1"/>
          <p:nvPr/>
        </p:nvSpPr>
        <p:spPr>
          <a:xfrm>
            <a:off x="1608222" y="2163360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https://www.youtube.com/watch?v=UF5SDgT2eTc&amp;t=332s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BA116B-76E4-4E7B-9B1B-D3638F619346}"/>
              </a:ext>
            </a:extLst>
          </p:cNvPr>
          <p:cNvSpPr txBox="1"/>
          <p:nvPr/>
        </p:nvSpPr>
        <p:spPr>
          <a:xfrm>
            <a:off x="1608222" y="3059668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（フレックスボックス）でレイアウトを組もう</a:t>
            </a:r>
          </a:p>
        </p:txBody>
      </p:sp>
    </p:spTree>
    <p:extLst>
      <p:ext uri="{BB962C8B-B14F-4D97-AF65-F5344CB8AC3E}">
        <p14:creationId xmlns:p14="http://schemas.microsoft.com/office/powerpoint/2010/main" val="377483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E6188-6F08-464C-B4A8-A3383342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#12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：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 Grid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（グリッド）でレイアウトを組もう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FC28B5-FB41-484D-A281-D386C3F5CFE5}"/>
              </a:ext>
            </a:extLst>
          </p:cNvPr>
          <p:cNvSpPr txBox="1"/>
          <p:nvPr/>
        </p:nvSpPr>
        <p:spPr>
          <a:xfrm>
            <a:off x="1261872" y="2606660"/>
            <a:ext cx="6104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https://www.youtube.com/watch?v=FEmy9sdcv-M</a:t>
            </a:r>
          </a:p>
        </p:txBody>
      </p:sp>
    </p:spTree>
    <p:extLst>
      <p:ext uri="{BB962C8B-B14F-4D97-AF65-F5344CB8AC3E}">
        <p14:creationId xmlns:p14="http://schemas.microsoft.com/office/powerpoint/2010/main" val="428410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52BF2-E867-448B-9C37-F78E5D42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　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0148F7D-73B0-4857-9867-B40287891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92232"/>
              </p:ext>
            </p:extLst>
          </p:nvPr>
        </p:nvGraphicFramePr>
        <p:xfrm>
          <a:off x="2518611" y="2260679"/>
          <a:ext cx="7534440" cy="1942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9663">
                  <a:extLst>
                    <a:ext uri="{9D8B030D-6E8A-4147-A177-3AD203B41FA5}">
                      <a16:colId xmlns:a16="http://schemas.microsoft.com/office/drawing/2014/main" val="3699970710"/>
                    </a:ext>
                  </a:extLst>
                </a:gridCol>
                <a:gridCol w="4614777">
                  <a:extLst>
                    <a:ext uri="{9D8B030D-6E8A-4147-A177-3AD203B41FA5}">
                      <a16:colId xmlns:a16="http://schemas.microsoft.com/office/drawing/2014/main" val="3099989828"/>
                    </a:ext>
                  </a:extLst>
                </a:gridCol>
              </a:tblGrid>
              <a:tr h="770962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&lt;header&gt;&lt;/header&gt;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12853"/>
                  </a:ext>
                </a:extLst>
              </a:tr>
              <a:tr h="117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&lt;div class="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content1</a:t>
                      </a:r>
                      <a:r>
                        <a:rPr kumimoji="1" lang="en-US" altLang="ja-JP" dirty="0"/>
                        <a:t>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&lt;div class="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content2</a:t>
                      </a:r>
                      <a:r>
                        <a:rPr kumimoji="1" lang="en-US" altLang="ja-JP" dirty="0"/>
                        <a:t>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03281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677867-3749-4E04-81F5-B312FCDCE215}"/>
              </a:ext>
            </a:extLst>
          </p:cNvPr>
          <p:cNvSpPr txBox="1"/>
          <p:nvPr/>
        </p:nvSpPr>
        <p:spPr>
          <a:xfrm>
            <a:off x="1544054" y="3244334"/>
            <a:ext cx="97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&lt;main&gt;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73ADAF-072C-4CBF-B7FB-FA1E5E741685}"/>
              </a:ext>
            </a:extLst>
          </p:cNvPr>
          <p:cNvSpPr txBox="1"/>
          <p:nvPr/>
        </p:nvSpPr>
        <p:spPr>
          <a:xfrm>
            <a:off x="10160667" y="3244334"/>
            <a:ext cx="11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&lt;/main&gt;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3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52BF2-E867-448B-9C37-F78E5D42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 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0148F7D-73B0-4857-9867-B40287891509}"/>
              </a:ext>
            </a:extLst>
          </p:cNvPr>
          <p:cNvGraphicFramePr>
            <a:graphicFrameLocks noGrp="1"/>
          </p:cNvGraphicFramePr>
          <p:nvPr/>
        </p:nvGraphicFramePr>
        <p:xfrm>
          <a:off x="818147" y="2260679"/>
          <a:ext cx="9234904" cy="3129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8726">
                  <a:extLst>
                    <a:ext uri="{9D8B030D-6E8A-4147-A177-3AD203B41FA5}">
                      <a16:colId xmlns:a16="http://schemas.microsoft.com/office/drawing/2014/main" val="3699970710"/>
                    </a:ext>
                  </a:extLst>
                </a:gridCol>
                <a:gridCol w="2308726">
                  <a:extLst>
                    <a:ext uri="{9D8B030D-6E8A-4147-A177-3AD203B41FA5}">
                      <a16:colId xmlns:a16="http://schemas.microsoft.com/office/drawing/2014/main" val="319673083"/>
                    </a:ext>
                  </a:extLst>
                </a:gridCol>
                <a:gridCol w="2308726">
                  <a:extLst>
                    <a:ext uri="{9D8B030D-6E8A-4147-A177-3AD203B41FA5}">
                      <a16:colId xmlns:a16="http://schemas.microsoft.com/office/drawing/2014/main" val="3099989828"/>
                    </a:ext>
                  </a:extLst>
                </a:gridCol>
                <a:gridCol w="2308726">
                  <a:extLst>
                    <a:ext uri="{9D8B030D-6E8A-4147-A177-3AD203B41FA5}">
                      <a16:colId xmlns:a16="http://schemas.microsoft.com/office/drawing/2014/main" val="339888560"/>
                    </a:ext>
                  </a:extLst>
                </a:gridCol>
              </a:tblGrid>
              <a:tr h="78236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&lt;header&gt;&lt;/header&gt;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12853"/>
                  </a:ext>
                </a:extLst>
              </a:tr>
              <a:tr h="78236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 class="item"&gt;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 class="item"&gt;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 class="item"&gt;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 class="item"&gt;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03281"/>
                  </a:ext>
                </a:extLst>
              </a:tr>
              <a:tr h="1564734">
                <a:tc gridSpan="4">
                  <a:txBody>
                    <a:bodyPr/>
                    <a:lstStyle/>
                    <a:p>
                      <a:r>
                        <a:rPr kumimoji="1" lang="en-US" altLang="ja-JP" dirty="0"/>
                        <a:t>&lt;main&gt;&lt;/main&gt;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9138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ECAB45-25C1-4CC6-B390-86E45CB8FD3E}"/>
              </a:ext>
            </a:extLst>
          </p:cNvPr>
          <p:cNvSpPr txBox="1"/>
          <p:nvPr/>
        </p:nvSpPr>
        <p:spPr>
          <a:xfrm>
            <a:off x="-8020" y="324433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&lt;nav&gt;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95C209-9461-4AEB-B06C-A56D7C7CBF95}"/>
              </a:ext>
            </a:extLst>
          </p:cNvPr>
          <p:cNvSpPr txBox="1"/>
          <p:nvPr/>
        </p:nvSpPr>
        <p:spPr>
          <a:xfrm>
            <a:off x="10250906" y="3244334"/>
            <a:ext cx="1122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＜</a:t>
            </a:r>
            <a:r>
              <a:rPr lang="en-US" altLang="ja-JP" dirty="0"/>
              <a:t>/</a:t>
            </a:r>
            <a:r>
              <a:rPr lang="ja-JP" altLang="en-US" dirty="0"/>
              <a:t>nav&gt;</a:t>
            </a:r>
          </a:p>
        </p:txBody>
      </p:sp>
    </p:spTree>
    <p:extLst>
      <p:ext uri="{BB962C8B-B14F-4D97-AF65-F5344CB8AC3E}">
        <p14:creationId xmlns:p14="http://schemas.microsoft.com/office/powerpoint/2010/main" val="253028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52BF2-E867-448B-9C37-F78E5D42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　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0148F7D-73B0-4857-9867-B40287891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91937"/>
              </p:ext>
            </p:extLst>
          </p:nvPr>
        </p:nvGraphicFramePr>
        <p:xfrm>
          <a:off x="1427747" y="2260680"/>
          <a:ext cx="8625303" cy="1910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5101">
                  <a:extLst>
                    <a:ext uri="{9D8B030D-6E8A-4147-A177-3AD203B41FA5}">
                      <a16:colId xmlns:a16="http://schemas.microsoft.com/office/drawing/2014/main" val="3699970710"/>
                    </a:ext>
                  </a:extLst>
                </a:gridCol>
                <a:gridCol w="2875101">
                  <a:extLst>
                    <a:ext uri="{9D8B030D-6E8A-4147-A177-3AD203B41FA5}">
                      <a16:colId xmlns:a16="http://schemas.microsoft.com/office/drawing/2014/main" val="3099989828"/>
                    </a:ext>
                  </a:extLst>
                </a:gridCol>
                <a:gridCol w="2875101">
                  <a:extLst>
                    <a:ext uri="{9D8B030D-6E8A-4147-A177-3AD203B41FA5}">
                      <a16:colId xmlns:a16="http://schemas.microsoft.com/office/drawing/2014/main" val="3093632152"/>
                    </a:ext>
                  </a:extLst>
                </a:gridCol>
              </a:tblGrid>
              <a:tr h="758227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&lt;header&gt;&lt;/header&gt;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12853"/>
                  </a:ext>
                </a:extLst>
              </a:tr>
              <a:tr h="1152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&lt;div class="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content1</a:t>
                      </a:r>
                      <a:r>
                        <a:rPr kumimoji="1" lang="en-US" altLang="ja-JP" dirty="0"/>
                        <a:t>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&lt;div class="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content2</a:t>
                      </a:r>
                      <a:r>
                        <a:rPr kumimoji="1" lang="en-US" altLang="ja-JP" dirty="0"/>
                        <a:t>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&lt;div class="</a:t>
                      </a:r>
                      <a:r>
                        <a:rPr kumimoji="1" lang="en-US" altLang="ja-JP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content3</a:t>
                      </a:r>
                      <a:r>
                        <a:rPr kumimoji="1" lang="en-US" altLang="ja-JP" dirty="0"/>
                        <a:t>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</a:p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03281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677867-3749-4E04-81F5-B312FCDCE215}"/>
              </a:ext>
            </a:extLst>
          </p:cNvPr>
          <p:cNvSpPr txBox="1"/>
          <p:nvPr/>
        </p:nvSpPr>
        <p:spPr>
          <a:xfrm>
            <a:off x="287315" y="3220005"/>
            <a:ext cx="97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&lt;main&gt;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73ADAF-072C-4CBF-B7FB-FA1E5E741685}"/>
              </a:ext>
            </a:extLst>
          </p:cNvPr>
          <p:cNvSpPr txBox="1"/>
          <p:nvPr/>
        </p:nvSpPr>
        <p:spPr>
          <a:xfrm>
            <a:off x="10160667" y="3244334"/>
            <a:ext cx="111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&lt;/main&gt;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5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52BF2-E867-448B-9C37-F78E5D42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  </a:t>
            </a:r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0148F7D-73B0-4857-9867-B40287891509}"/>
              </a:ext>
            </a:extLst>
          </p:cNvPr>
          <p:cNvGraphicFramePr>
            <a:graphicFrameLocks noGrp="1"/>
          </p:cNvGraphicFramePr>
          <p:nvPr/>
        </p:nvGraphicFramePr>
        <p:xfrm>
          <a:off x="818147" y="2260679"/>
          <a:ext cx="9234904" cy="3129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8726">
                  <a:extLst>
                    <a:ext uri="{9D8B030D-6E8A-4147-A177-3AD203B41FA5}">
                      <a16:colId xmlns:a16="http://schemas.microsoft.com/office/drawing/2014/main" val="3699970710"/>
                    </a:ext>
                  </a:extLst>
                </a:gridCol>
                <a:gridCol w="2308726">
                  <a:extLst>
                    <a:ext uri="{9D8B030D-6E8A-4147-A177-3AD203B41FA5}">
                      <a16:colId xmlns:a16="http://schemas.microsoft.com/office/drawing/2014/main" val="319673083"/>
                    </a:ext>
                  </a:extLst>
                </a:gridCol>
                <a:gridCol w="2308726">
                  <a:extLst>
                    <a:ext uri="{9D8B030D-6E8A-4147-A177-3AD203B41FA5}">
                      <a16:colId xmlns:a16="http://schemas.microsoft.com/office/drawing/2014/main" val="3099989828"/>
                    </a:ext>
                  </a:extLst>
                </a:gridCol>
                <a:gridCol w="2308726">
                  <a:extLst>
                    <a:ext uri="{9D8B030D-6E8A-4147-A177-3AD203B41FA5}">
                      <a16:colId xmlns:a16="http://schemas.microsoft.com/office/drawing/2014/main" val="339888560"/>
                    </a:ext>
                  </a:extLst>
                </a:gridCol>
              </a:tblGrid>
              <a:tr h="78236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&lt;header&gt;&lt;/header&gt;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12853"/>
                  </a:ext>
                </a:extLst>
              </a:tr>
              <a:tr h="78236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 class="item"&gt;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 class="item"&gt;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 class="item"&gt;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&lt;div class="item"&gt;</a:t>
                      </a:r>
                    </a:p>
                    <a:p>
                      <a:r>
                        <a:rPr kumimoji="1" lang="en-US" altLang="ja-JP" dirty="0"/>
                        <a:t>&lt;/div&gt;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03281"/>
                  </a:ext>
                </a:extLst>
              </a:tr>
              <a:tr h="1564734">
                <a:tc gridSpan="4">
                  <a:txBody>
                    <a:bodyPr/>
                    <a:lstStyle/>
                    <a:p>
                      <a:r>
                        <a:rPr kumimoji="1" lang="en-US" altLang="ja-JP" dirty="0"/>
                        <a:t>&lt;main&gt;&lt;/main&gt;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9138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ECAB45-25C1-4CC6-B390-86E45CB8FD3E}"/>
              </a:ext>
            </a:extLst>
          </p:cNvPr>
          <p:cNvSpPr txBox="1"/>
          <p:nvPr/>
        </p:nvSpPr>
        <p:spPr>
          <a:xfrm>
            <a:off x="-8020" y="324433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&lt;nav&gt;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95C209-9461-4AEB-B06C-A56D7C7CBF95}"/>
              </a:ext>
            </a:extLst>
          </p:cNvPr>
          <p:cNvSpPr txBox="1"/>
          <p:nvPr/>
        </p:nvSpPr>
        <p:spPr>
          <a:xfrm>
            <a:off x="10250906" y="3244334"/>
            <a:ext cx="1122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＜</a:t>
            </a:r>
            <a:r>
              <a:rPr lang="en-US" altLang="ja-JP" dirty="0"/>
              <a:t>/</a:t>
            </a:r>
            <a:r>
              <a:rPr lang="ja-JP" altLang="en-US" dirty="0"/>
              <a:t>nav&gt;</a:t>
            </a:r>
          </a:p>
        </p:txBody>
      </p:sp>
    </p:spTree>
    <p:extLst>
      <p:ext uri="{BB962C8B-B14F-4D97-AF65-F5344CB8AC3E}">
        <p14:creationId xmlns:p14="http://schemas.microsoft.com/office/powerpoint/2010/main" val="42142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52BF2-E867-448B-9C37-F78E5D42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レイアウト  </a:t>
            </a:r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0148F7D-73B0-4857-9867-B40287891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63949"/>
              </p:ext>
            </p:extLst>
          </p:nvPr>
        </p:nvGraphicFramePr>
        <p:xfrm>
          <a:off x="818147" y="2260679"/>
          <a:ext cx="9234904" cy="3041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8726">
                  <a:extLst>
                    <a:ext uri="{9D8B030D-6E8A-4147-A177-3AD203B41FA5}">
                      <a16:colId xmlns:a16="http://schemas.microsoft.com/office/drawing/2014/main" val="3699970710"/>
                    </a:ext>
                  </a:extLst>
                </a:gridCol>
                <a:gridCol w="6926178">
                  <a:extLst>
                    <a:ext uri="{9D8B030D-6E8A-4147-A177-3AD203B41FA5}">
                      <a16:colId xmlns:a16="http://schemas.microsoft.com/office/drawing/2014/main" val="319673083"/>
                    </a:ext>
                  </a:extLst>
                </a:gridCol>
              </a:tblGrid>
              <a:tr h="620504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&lt;header&gt;&lt;/header&gt;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12853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&lt;aside&gt;&lt;/aside&gt;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&lt;main&gt;&lt;/main&gt;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03281"/>
                  </a:ext>
                </a:extLst>
              </a:tr>
              <a:tr h="684000"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&lt;footer&gt;&lt;/footer&gt;</a:t>
                      </a:r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91382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C2F7460-B0EF-4E03-9333-306A48FD9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46998"/>
              </p:ext>
            </p:extLst>
          </p:nvPr>
        </p:nvGraphicFramePr>
        <p:xfrm>
          <a:off x="818147" y="3497179"/>
          <a:ext cx="2294021" cy="561474"/>
        </p:xfrm>
        <a:graphic>
          <a:graphicData uri="http://schemas.openxmlformats.org/drawingml/2006/table">
            <a:tbl>
              <a:tblPr/>
              <a:tblGrid>
                <a:gridCol w="2294021">
                  <a:extLst>
                    <a:ext uri="{9D8B030D-6E8A-4147-A177-3AD203B41FA5}">
                      <a16:colId xmlns:a16="http://schemas.microsoft.com/office/drawing/2014/main" val="1051707760"/>
                    </a:ext>
                  </a:extLst>
                </a:gridCol>
              </a:tblGrid>
              <a:tr h="56147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"/>
                    </a:lnL>
                    <a:lnR w="12700" cmpd="sng">
                      <a:solidFill>
                        <a:schemeClr val="tx1"/>
                      </a:solidFill>
                      <a:prstDash val="sysDash"/>
                    </a:lnR>
                    <a:lnT w="12700" cmpd="sng">
                      <a:solidFill>
                        <a:schemeClr val="tx1"/>
                      </a:solidFill>
                      <a:prstDash val="sysDash"/>
                    </a:lnT>
                    <a:lnB w="127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93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2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011F14B-8B17-463B-97F9-FFBD3C79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#01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：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とは？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の基本の書き方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1934-48DB-42A9-B6F0-6A39DCD47F8D}"/>
              </a:ext>
            </a:extLst>
          </p:cNvPr>
          <p:cNvSpPr txBox="1"/>
          <p:nvPr/>
        </p:nvSpPr>
        <p:spPr>
          <a:xfrm>
            <a:off x="1434904" y="2189150"/>
            <a:ext cx="8263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https://www.youtube.com/watch?v=UKN8IH6LBwA&amp;list=PLDkIaO69NH-vdoaI4vD2hW3b6uKZduD5a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281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011F14B-8B17-463B-97F9-FFBD3C79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sz="4400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sz="4400" b="1" i="0" dirty="0">
                <a:solidFill>
                  <a:srgbClr val="0F0F0F"/>
                </a:solidFill>
                <a:effectLst/>
                <a:latin typeface="YouTube Sans"/>
              </a:rPr>
              <a:t>#02</a:t>
            </a:r>
            <a:r>
              <a:rPr lang="ja-JP" altLang="en-US" sz="4400" b="1" i="0" dirty="0">
                <a:solidFill>
                  <a:srgbClr val="0F0F0F"/>
                </a:solidFill>
                <a:effectLst/>
                <a:latin typeface="YouTube Sans"/>
              </a:rPr>
              <a:t>：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 ：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を適用させる方法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1934-48DB-42A9-B6F0-6A39DCD47F8D}"/>
              </a:ext>
            </a:extLst>
          </p:cNvPr>
          <p:cNvSpPr txBox="1"/>
          <p:nvPr/>
        </p:nvSpPr>
        <p:spPr>
          <a:xfrm>
            <a:off x="1434904" y="2189150"/>
            <a:ext cx="826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https://www.youtube.com/watch?v=Fi8RhE2TinY&amp;t=40s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899BE4-68C3-4AD7-9ABB-73CB49A7B90B}"/>
              </a:ext>
            </a:extLst>
          </p:cNvPr>
          <p:cNvSpPr txBox="1"/>
          <p:nvPr/>
        </p:nvSpPr>
        <p:spPr>
          <a:xfrm>
            <a:off x="1261872" y="2887033"/>
            <a:ext cx="8623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font-size</a:t>
            </a:r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、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font-family</a:t>
            </a:r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、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font-weight</a:t>
            </a:r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、</a:t>
            </a:r>
            <a:r>
              <a:rPr lang="en-US" altLang="ja-JP" sz="2800" b="1" i="0" dirty="0" err="1">
                <a:solidFill>
                  <a:srgbClr val="0F0F0F"/>
                </a:solidFill>
                <a:effectLst/>
                <a:latin typeface="YouTube Sans"/>
              </a:rPr>
              <a:t>lige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-height</a:t>
            </a:r>
          </a:p>
        </p:txBody>
      </p:sp>
    </p:spTree>
    <p:extLst>
      <p:ext uri="{BB962C8B-B14F-4D97-AF65-F5344CB8AC3E}">
        <p14:creationId xmlns:p14="http://schemas.microsoft.com/office/powerpoint/2010/main" val="24265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011F14B-8B17-463B-97F9-FFBD3C79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sz="4400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sz="4400" b="1" i="0" dirty="0">
                <a:solidFill>
                  <a:srgbClr val="0F0F0F"/>
                </a:solidFill>
                <a:effectLst/>
                <a:latin typeface="YouTube Sans"/>
              </a:rPr>
              <a:t>#03</a:t>
            </a:r>
            <a:r>
              <a:rPr lang="ja-JP" altLang="en-US" sz="4400" b="1" i="0" dirty="0">
                <a:solidFill>
                  <a:srgbClr val="0F0F0F"/>
                </a:solidFill>
                <a:effectLst/>
                <a:latin typeface="YouTube Sans"/>
              </a:rPr>
              <a:t>：文字や文章の装飾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1934-48DB-42A9-B6F0-6A39DCD47F8D}"/>
              </a:ext>
            </a:extLst>
          </p:cNvPr>
          <p:cNvSpPr txBox="1"/>
          <p:nvPr/>
        </p:nvSpPr>
        <p:spPr>
          <a:xfrm>
            <a:off x="1434904" y="2189150"/>
            <a:ext cx="826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https://www.youtube.com/watch?v=M_McVw7YJgw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899BE4-68C3-4AD7-9ABB-73CB49A7B90B}"/>
              </a:ext>
            </a:extLst>
          </p:cNvPr>
          <p:cNvSpPr txBox="1"/>
          <p:nvPr/>
        </p:nvSpPr>
        <p:spPr>
          <a:xfrm>
            <a:off x="1261872" y="2887033"/>
            <a:ext cx="8623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font-size</a:t>
            </a:r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、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font-family</a:t>
            </a:r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、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font-weight</a:t>
            </a:r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、</a:t>
            </a:r>
            <a:r>
              <a:rPr lang="en-US" altLang="ja-JP" sz="2800" b="1" i="0" dirty="0" err="1">
                <a:solidFill>
                  <a:srgbClr val="0F0F0F"/>
                </a:solidFill>
                <a:effectLst/>
                <a:latin typeface="YouTube Sans"/>
              </a:rPr>
              <a:t>lige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-height</a:t>
            </a:r>
          </a:p>
        </p:txBody>
      </p:sp>
    </p:spTree>
    <p:extLst>
      <p:ext uri="{BB962C8B-B14F-4D97-AF65-F5344CB8AC3E}">
        <p14:creationId xmlns:p14="http://schemas.microsoft.com/office/powerpoint/2010/main" val="40975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011F14B-8B17-463B-97F9-FFBD3C79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#04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：色の指定方法、</a:t>
            </a:r>
            <a:endParaRPr lang="en-US" altLang="ja-JP" b="1" i="0" dirty="0">
              <a:solidFill>
                <a:srgbClr val="0F0F0F"/>
              </a:solidFill>
              <a:effectLst/>
              <a:latin typeface="YouTube Sa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1934-48DB-42A9-B6F0-6A39DCD47F8D}"/>
              </a:ext>
            </a:extLst>
          </p:cNvPr>
          <p:cNvSpPr txBox="1"/>
          <p:nvPr/>
        </p:nvSpPr>
        <p:spPr>
          <a:xfrm>
            <a:off x="1434904" y="2189150"/>
            <a:ext cx="826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https://www.youtube.com/watch?v=qFtm3IUosyo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899BE4-68C3-4AD7-9ABB-73CB49A7B90B}"/>
              </a:ext>
            </a:extLst>
          </p:cNvPr>
          <p:cNvSpPr txBox="1"/>
          <p:nvPr/>
        </p:nvSpPr>
        <p:spPr>
          <a:xfrm>
            <a:off x="1261872" y="2887033"/>
            <a:ext cx="8623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文字色 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color</a:t>
            </a:r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、背景色 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background-color</a:t>
            </a:r>
          </a:p>
        </p:txBody>
      </p:sp>
    </p:spTree>
    <p:extLst>
      <p:ext uri="{BB962C8B-B14F-4D97-AF65-F5344CB8AC3E}">
        <p14:creationId xmlns:p14="http://schemas.microsoft.com/office/powerpoint/2010/main" val="18221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CADD1-B127-4506-B390-60D7F133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#05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：背景を彩ろう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0EA597-0519-4A89-861D-12CD50095C8C}"/>
              </a:ext>
            </a:extLst>
          </p:cNvPr>
          <p:cNvSpPr txBox="1"/>
          <p:nvPr/>
        </p:nvSpPr>
        <p:spPr>
          <a:xfrm>
            <a:off x="1261872" y="2142989"/>
            <a:ext cx="891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https://www.youtube.com/watch?v=6opC1WZBMB4&amp;list=PLDkIaO69NH-vdoaI4vD2hW3b6uKZduD5a&amp;index=5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47C545-9D71-4262-9CFE-9A7648F77B12}"/>
              </a:ext>
            </a:extLst>
          </p:cNvPr>
          <p:cNvSpPr txBox="1"/>
          <p:nvPr/>
        </p:nvSpPr>
        <p:spPr>
          <a:xfrm>
            <a:off x="1261872" y="3429000"/>
            <a:ext cx="61098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background-image</a:t>
            </a:r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、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background-repeat</a:t>
            </a:r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、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background-position</a:t>
            </a:r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、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background-size</a:t>
            </a:r>
          </a:p>
        </p:txBody>
      </p:sp>
    </p:spTree>
    <p:extLst>
      <p:ext uri="{BB962C8B-B14F-4D97-AF65-F5344CB8AC3E}">
        <p14:creationId xmlns:p14="http://schemas.microsoft.com/office/powerpoint/2010/main" val="308038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EC3F7-DCC4-4C98-8E59-62BF5D2F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#06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：サイズの指定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5B71F9-E402-4D7D-A626-2F38B65E022E}"/>
              </a:ext>
            </a:extLst>
          </p:cNvPr>
          <p:cNvSpPr txBox="1"/>
          <p:nvPr/>
        </p:nvSpPr>
        <p:spPr>
          <a:xfrm>
            <a:off x="1261871" y="2115280"/>
            <a:ext cx="81038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https://www.youtube.com/watch?v=PzZnDRNLXrA&amp;list=PLDkIaO69NH-vdoaI4vD2hW3b6uKZduD5a&amp;index=6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D0890F-D452-4579-A42D-948EA6B9A492}"/>
              </a:ext>
            </a:extLst>
          </p:cNvPr>
          <p:cNvSpPr txBox="1"/>
          <p:nvPr/>
        </p:nvSpPr>
        <p:spPr>
          <a:xfrm>
            <a:off x="1261871" y="3429000"/>
            <a:ext cx="6109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幅 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width</a:t>
            </a:r>
            <a:r>
              <a:rPr lang="ja-JP" altLang="en-US" sz="2800" b="1" i="0" dirty="0">
                <a:solidFill>
                  <a:srgbClr val="0F0F0F"/>
                </a:solidFill>
                <a:effectLst/>
                <a:latin typeface="YouTube Sans"/>
              </a:rPr>
              <a:t>、高さ </a:t>
            </a:r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154786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D28B2-1DE2-4C3F-8BDB-CB94385F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#07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415971-DEC1-49EB-9823-9F1607187C49}"/>
              </a:ext>
            </a:extLst>
          </p:cNvPr>
          <p:cNvSpPr txBox="1"/>
          <p:nvPr/>
        </p:nvSpPr>
        <p:spPr>
          <a:xfrm>
            <a:off x="1261871" y="2142944"/>
            <a:ext cx="9378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https://www.youtube.com/watch?v=in5ELJ9ovdc&amp;list=PLDkIaO69NH-vdoaI4vD2hW3b6uKZduD5a&amp;index=7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0A5DE6-86EA-4446-95B6-CE43CA4EEF75}"/>
              </a:ext>
            </a:extLst>
          </p:cNvPr>
          <p:cNvSpPr txBox="1"/>
          <p:nvPr/>
        </p:nvSpPr>
        <p:spPr>
          <a:xfrm>
            <a:off x="1261871" y="3813674"/>
            <a:ext cx="6109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2400" b="1" i="0" dirty="0">
                <a:solidFill>
                  <a:srgbClr val="0F0F0F"/>
                </a:solidFill>
                <a:effectLst/>
                <a:latin typeface="YouTube Sans"/>
              </a:rPr>
              <a:t>外側 </a:t>
            </a:r>
            <a:r>
              <a:rPr lang="en-US" altLang="ja-JP" sz="2400" b="1" i="0" dirty="0">
                <a:solidFill>
                  <a:srgbClr val="0F0F0F"/>
                </a:solidFill>
                <a:effectLst/>
                <a:latin typeface="YouTube Sans"/>
              </a:rPr>
              <a:t>margin</a:t>
            </a:r>
            <a:r>
              <a:rPr lang="ja-JP" altLang="en-US" sz="2400" b="1" i="0" dirty="0">
                <a:solidFill>
                  <a:srgbClr val="0F0F0F"/>
                </a:solidFill>
                <a:effectLst/>
                <a:latin typeface="YouTube Sans"/>
              </a:rPr>
              <a:t>、内側 </a:t>
            </a:r>
            <a:r>
              <a:rPr lang="en-US" altLang="ja-JP" sz="2400" b="1" i="0" dirty="0">
                <a:solidFill>
                  <a:srgbClr val="0F0F0F"/>
                </a:solidFill>
                <a:effectLst/>
                <a:latin typeface="YouTube Sans"/>
              </a:rPr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18838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DA981-8457-4AC2-9ECE-438448E1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CSS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入門講座 </a:t>
            </a:r>
            <a:r>
              <a:rPr lang="en-US" altLang="ja-JP" b="1" i="0" dirty="0">
                <a:solidFill>
                  <a:srgbClr val="0F0F0F"/>
                </a:solidFill>
                <a:effectLst/>
                <a:latin typeface="YouTube Sans"/>
              </a:rPr>
              <a:t>#08</a:t>
            </a:r>
            <a: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  <a:t>：線を引く</a:t>
            </a:r>
            <a:br>
              <a:rPr lang="ja-JP" altLang="en-US" b="1" i="0" dirty="0">
                <a:solidFill>
                  <a:srgbClr val="0F0F0F"/>
                </a:solidFill>
                <a:effectLst/>
                <a:latin typeface="YouTube Sans"/>
              </a:rPr>
            </a:b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E365D7-B336-4B10-9383-F0F0583EFFD7}"/>
              </a:ext>
            </a:extLst>
          </p:cNvPr>
          <p:cNvSpPr txBox="1"/>
          <p:nvPr/>
        </p:nvSpPr>
        <p:spPr>
          <a:xfrm>
            <a:off x="1261872" y="2253780"/>
            <a:ext cx="88519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https://www.youtube.com/watch?v=ex4r73Z3G5c&amp;list=PLDkIaO69NH-vdoaI4vD2hW3b6uKZduD5a&amp;index=8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67C6FB-FFC3-4326-BE05-7FC91BA96762}"/>
              </a:ext>
            </a:extLst>
          </p:cNvPr>
          <p:cNvSpPr txBox="1"/>
          <p:nvPr/>
        </p:nvSpPr>
        <p:spPr>
          <a:xfrm>
            <a:off x="1261872" y="3896335"/>
            <a:ext cx="61098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2800" b="1" i="0" dirty="0">
                <a:solidFill>
                  <a:srgbClr val="0F0F0F"/>
                </a:solidFill>
                <a:effectLst/>
                <a:latin typeface="YouTube Sans"/>
              </a:rPr>
              <a:t>border-width, border-style, border-color, border</a:t>
            </a:r>
          </a:p>
          <a:p>
            <a:br>
              <a:rPr lang="en-US" altLang="ja-JP" sz="2800" dirty="0"/>
            </a:b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1025893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1137</TotalTime>
  <Words>726</Words>
  <Application>Microsoft Office PowerPoint</Application>
  <PresentationFormat>ワイド画面</PresentationFormat>
  <Paragraphs>109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ＭＳ ゴシック</vt:lpstr>
      <vt:lpstr>YouTube Sans</vt:lpstr>
      <vt:lpstr>メイリオ</vt:lpstr>
      <vt:lpstr>Arial</vt:lpstr>
      <vt:lpstr>Century Schoolbook</vt:lpstr>
      <vt:lpstr>Consolas</vt:lpstr>
      <vt:lpstr>Wingdings 2</vt:lpstr>
      <vt:lpstr>ビュー</vt:lpstr>
      <vt:lpstr>FlexBoxのレイアウト</vt:lpstr>
      <vt:lpstr>CSS入門講座 #01：CSSとは？CSSの基本の書き方</vt:lpstr>
      <vt:lpstr>CSS入門講座 #02： ：CSSを適用させる方法</vt:lpstr>
      <vt:lpstr>CSS入門講座 #03：文字や文章の装飾</vt:lpstr>
      <vt:lpstr>CSS入門講座 #04：色の指定方法、</vt:lpstr>
      <vt:lpstr>CSS入門講座 #05：背景を彩ろう</vt:lpstr>
      <vt:lpstr>CSS入門講座 #06：サイズの指定</vt:lpstr>
      <vt:lpstr>CSS入門講座 #07</vt:lpstr>
      <vt:lpstr>CSS入門講座 #08：線を引く </vt:lpstr>
      <vt:lpstr>CSS入門講座 #09：リストの装飾 </vt:lpstr>
      <vt:lpstr>CSS入門講座 #10：クラスとIDを使った指定方法</vt:lpstr>
      <vt:lpstr>クラスとIDの違い</vt:lpstr>
      <vt:lpstr>CSS入門講座 #11：Flexbox</vt:lpstr>
      <vt:lpstr>CSS入門講座 #12：CSS Grid（グリッド）でレイアウトを組もう</vt:lpstr>
      <vt:lpstr>レイアウト　1</vt:lpstr>
      <vt:lpstr>レイアウト 2</vt:lpstr>
      <vt:lpstr>レイアウト　3</vt:lpstr>
      <vt:lpstr>レイアウト  4</vt:lpstr>
      <vt:lpstr>レイアウト 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WEBエンジニア科</dc:title>
  <dc:creator>User 01</dc:creator>
  <cp:lastModifiedBy>sensei</cp:lastModifiedBy>
  <cp:revision>55</cp:revision>
  <dcterms:created xsi:type="dcterms:W3CDTF">2023-04-08T01:43:59Z</dcterms:created>
  <dcterms:modified xsi:type="dcterms:W3CDTF">2024-06-03T04:26:31Z</dcterms:modified>
</cp:coreProperties>
</file>