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336" r:id="rId6"/>
    <p:sldId id="315" r:id="rId7"/>
    <p:sldId id="337" r:id="rId8"/>
    <p:sldId id="33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AE902-7B83-475F-8B63-8A3A6A975594}" v="57" dt="2023-09-11T23:41:42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95BFB-C0F8-40F9-B9F5-8F1F05D66F0D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81BB1-5E68-4B62-A7B4-AFD54C124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0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27AAA-AF55-453E-934F-A729A097A74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5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E69C4-45C0-10A8-5CEB-994E63F0E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F3AD7A-8197-5E9A-F386-815C6704C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B5B91-49C1-B7F8-9F2D-C6E5E03B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49E-3E76-4A93-9969-902D9A8C4C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418A8-E2C1-5346-819D-99091614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CF246-F858-026A-8360-B205746C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1B32-32A3-4450-97AC-1E3E5C1CB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023F7-C82B-A037-D911-EF6C4576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B2E74-8FB9-4862-1F24-B9CB8B875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A6453-1327-D0EA-64DB-336EDBC4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49E-3E76-4A93-9969-902D9A8C4C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0C253-8771-7592-BAE2-AE5E83949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2A9A5-0D94-781E-B5CC-32E4C233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1B32-32A3-4450-97AC-1E3E5C1CB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7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3BD167-81F8-A8D9-AF79-E75363C6F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1C11E-7885-7E60-45FE-8F01527D7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DCCB9A-0880-265B-D19B-B973243B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49E-3E76-4A93-9969-902D9A8C4C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F8FED-366A-E570-1C4C-39FB6496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049D0-13D9-55A3-E24F-93426F74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1B32-32A3-4450-97AC-1E3E5C1CB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357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3078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E2FC1B-5CD4-C9FD-CB8D-4EF1CF23C7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91" b="53022"/>
          <a:stretch/>
        </p:blipFill>
        <p:spPr>
          <a:xfrm>
            <a:off x="0" y="1"/>
            <a:ext cx="12192000" cy="714374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F74C779-657A-D4A4-7689-F028F479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532" y="292038"/>
            <a:ext cx="6348412" cy="3693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kumimoji="1" lang="ko-KR" altLang="en-US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marL="0"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B44BD-1849-EAA9-A915-EBD20124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9975" y="6480698"/>
            <a:ext cx="628638" cy="230832"/>
          </a:xfrm>
        </p:spPr>
        <p:txBody>
          <a:bodyPr wrap="square">
            <a:spAutoFit/>
          </a:bodyPr>
          <a:lstStyle>
            <a:lvl1pPr>
              <a:defRPr sz="9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fld id="{0F9C8DCE-309A-47ED-ABEE-B8062943AD4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그림 5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DC8D6364-EDEC-5428-A341-D8966231A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10525137" y="6438583"/>
            <a:ext cx="952490" cy="3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34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6358E-0B62-8E68-3D3D-8E65641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59EB0-1739-A85D-E4F4-F4E1931C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BD31E-89C5-A76B-5185-ADA39221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49E-3E76-4A93-9969-902D9A8C4C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CB46A-A4C0-ABF8-BF36-7B639304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9219C-D133-50CE-043D-42FEEF56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1B32-32A3-4450-97AC-1E3E5C1CB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59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44E03-44F2-EA81-1D23-C3D729E0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F4773-7115-B915-746E-5120139C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3DA66-5586-0920-4FA1-DBB4BD30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49E-3E76-4A93-9969-902D9A8C4C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93026-56C3-5373-E4E3-E92C3868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4D93A-2A0D-4415-98AF-2BD2CA78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1B32-32A3-4450-97AC-1E3E5C1CB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88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3CD5E-4964-7914-BAB3-51008479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78B3D-B38A-65AF-259D-CFE405E7C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BD58C3-78FE-C760-F4EA-229FA5344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3B3ED-1888-6DB5-2FFE-A0A60288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49E-3E76-4A93-9969-902D9A8C4C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4949DF-A57E-EE77-E90C-C2C2E28C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1A9D2-C727-8A8E-9128-00D75292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1B32-32A3-4450-97AC-1E3E5C1CB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E4925-63CC-B7CD-F28D-3A406154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B535C-8FCE-4875-4F8F-6B1D9DB6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B3C617-DC04-9BF4-F98F-277294B0D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867C52-221A-17D4-ABDF-F219E3CFD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1AF5EF-4318-75EB-4618-9AAE15AEC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FDCC55-DE28-7030-DD64-CF060FE0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49E-3E76-4A93-9969-902D9A8C4C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306D62-7900-3E40-23BC-94F8677E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9E522D-BAC0-756D-97EF-30136E75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1B32-32A3-4450-97AC-1E3E5C1CB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9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3C417-F05E-D4C2-65D2-B3681E21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813354-8786-E318-0903-CFED54C8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49E-3E76-4A93-9969-902D9A8C4C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C45834-CB00-B19C-F698-FCB7E870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A42B28-C852-78E7-D0B7-C1CBC9C8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1B32-32A3-4450-97AC-1E3E5C1CB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06C680-CDB6-A910-BCA8-61E4FC162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49E-3E76-4A93-9969-902D9A8C4C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DE11BB-6A0E-A94F-76CA-859B192C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034355-841F-ABE4-275B-CE75F509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1B32-32A3-4450-97AC-1E3E5C1CB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6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B684-2395-359E-98A7-1EA250EB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EA0E7-B017-8B92-AE66-0F397061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50ACEF-39AB-09DD-34E8-F86BD1641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955C36-11B7-8B5C-7B31-6D372511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49E-3E76-4A93-9969-902D9A8C4C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2C595D-50E1-463D-31D1-3C56E047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9585A-E29D-7C57-D100-DCC28C22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1B32-32A3-4450-97AC-1E3E5C1CB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8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AED34-158B-577E-431E-73BC97F5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745AA3-0331-62CA-E828-5CCF401A4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E2ACD-E785-0E42-CF7C-A8BC7AE58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C4BDDF-046A-AFFF-19D4-52E66F4B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349E-3E76-4A93-9969-902D9A8C4C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EFB48-185A-B39A-FC02-4D93D1E2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BE158F-CE41-BB30-190C-BFB9A2BC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1B32-32A3-4450-97AC-1E3E5C1CB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95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5FE7EC-F288-8FCE-DEB8-3D7BFF09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F3FD1-D224-70DB-028C-B41ED66BC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2157C-45E4-3222-4B7D-B6258665B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8349E-3E76-4A93-9969-902D9A8C4C42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2BABD-8C36-6395-8389-3AC03D9D6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83200-A196-F310-1C8E-E6B6CCA93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1B32-32A3-4450-97AC-1E3E5C1CB9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8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to-mos/MOS-Packages/tree/main/Tiny%20Package/&#46041;&#50689;&#49345;%20&#52280;&#44256;&#51088;&#47308;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지도이(가) 표시된 사진&#10;&#10;자동 생성된 설명">
            <a:extLst>
              <a:ext uri="{FF2B5EF4-FFF2-40B4-BE49-F238E27FC236}">
                <a16:creationId xmlns:a16="http://schemas.microsoft.com/office/drawing/2014/main" id="{9598EA6E-AB84-AB09-7436-27C0FA2F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" t="13115" b="10826"/>
          <a:stretch/>
        </p:blipFill>
        <p:spPr>
          <a:xfrm>
            <a:off x="0" y="0"/>
            <a:ext cx="12192000" cy="535576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D4A767-B803-4DC5-AC80-0E79FE9027AB}"/>
              </a:ext>
            </a:extLst>
          </p:cNvPr>
          <p:cNvSpPr/>
          <p:nvPr/>
        </p:nvSpPr>
        <p:spPr>
          <a:xfrm>
            <a:off x="12700" y="0"/>
            <a:ext cx="12166600" cy="5355769"/>
          </a:xfrm>
          <a:prstGeom prst="rect">
            <a:avLst/>
          </a:prstGeom>
          <a:gradFill>
            <a:gsLst>
              <a:gs pos="0">
                <a:schemeClr val="tx2">
                  <a:lumMod val="75000"/>
                  <a:alpha val="20000"/>
                </a:schemeClr>
              </a:gs>
              <a:gs pos="100000">
                <a:schemeClr val="tx2">
                  <a:lumMod val="50000"/>
                  <a:alpha val="4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A859500-2AA2-F40C-4A0F-EB6B6A99253D}"/>
              </a:ext>
            </a:extLst>
          </p:cNvPr>
          <p:cNvSpPr txBox="1">
            <a:spLocks/>
          </p:cNvSpPr>
          <p:nvPr/>
        </p:nvSpPr>
        <p:spPr>
          <a:xfrm>
            <a:off x="587389" y="1989057"/>
            <a:ext cx="11017224" cy="748795"/>
          </a:xfrm>
          <a:prstGeom prst="rect">
            <a:avLst/>
          </a:prstGeom>
          <a:effectLst/>
        </p:spPr>
        <p:txBody>
          <a:bodyPr anchor="ctr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rgbClr val="0678A6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MOS </a:t>
            </a:r>
            <a:r>
              <a:rPr lang="en-US" altLang="ko-KR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Edge</a:t>
            </a:r>
            <a:r>
              <a:rPr kumimoji="0" lang="en-US" altLang="ko-KR" sz="32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uLnTx/>
                <a:uFillTx/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 </a:t>
            </a:r>
            <a:r>
              <a:rPr lang="ko-KR" altLang="en-US">
                <a:solidFill>
                  <a:sysClr val="window" lastClr="FFFFFF"/>
                </a:solidFill>
                <a:effectLst>
                  <a:glow rad="533400">
                    <a:srgbClr val="151A21">
                      <a:alpha val="35000"/>
                    </a:srgbClr>
                  </a:glow>
                </a:effectLst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기능동작 점검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D1EA"/>
              </a:solidFill>
              <a:effectLst>
                <a:glow rad="533400">
                  <a:srgbClr val="151A21">
                    <a:alpha val="35000"/>
                  </a:srgbClr>
                </a:glow>
              </a:effectLst>
              <a:uLnTx/>
              <a:uFillTx/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4D0BB-1FF1-3737-069B-444AB0B1E38B}"/>
              </a:ext>
            </a:extLst>
          </p:cNvPr>
          <p:cNvSpPr txBox="1"/>
          <p:nvPr/>
        </p:nvSpPr>
        <p:spPr>
          <a:xfrm>
            <a:off x="3048001" y="3850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>
                <a:solidFill>
                  <a:schemeClr val="bg1"/>
                </a:solidFill>
                <a:latin typeface="에스코어 드림 8 Heavy" panose="020B0903030302020204" pitchFamily="34" charset="-127"/>
                <a:ea typeface="에스코어 드림 8 Heavy" panose="020B0903030302020204" pitchFamily="34" charset="-127"/>
              </a:rPr>
              <a:t>2023.08.03</a:t>
            </a:r>
            <a:endParaRPr lang="ko-KR" altLang="en-US" sz="1800" b="1" dirty="0">
              <a:solidFill>
                <a:schemeClr val="bg1"/>
              </a:solidFill>
              <a:latin typeface="에스코어 드림 8 Heavy" panose="020B0903030302020204" pitchFamily="34" charset="-127"/>
              <a:ea typeface="에스코어 드림 8 Heavy" panose="020B0903030302020204" pitchFamily="34" charset="-127"/>
            </a:endParaRPr>
          </a:p>
        </p:txBody>
      </p:sp>
      <p:pic>
        <p:nvPicPr>
          <p:cNvPr id="25" name="그림 24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0AFE646C-876A-7338-8875-A211A0322E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713"/>
          <a:stretch/>
        </p:blipFill>
        <p:spPr>
          <a:xfrm>
            <a:off x="587387" y="5704789"/>
            <a:ext cx="2120745" cy="685486"/>
          </a:xfrm>
          <a:prstGeom prst="rect">
            <a:avLst/>
          </a:prstGeom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E12C99EC-35AA-78FA-CF65-83AFC16B010E}"/>
              </a:ext>
            </a:extLst>
          </p:cNvPr>
          <p:cNvSpPr txBox="1">
            <a:spLocks/>
          </p:cNvSpPr>
          <p:nvPr/>
        </p:nvSpPr>
        <p:spPr>
          <a:xfrm>
            <a:off x="9913257" y="5853223"/>
            <a:ext cx="1691356" cy="446675"/>
          </a:xfrm>
          <a:prstGeom prst="rect">
            <a:avLst/>
          </a:prstGeom>
          <a:effectLst/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accent1"/>
                </a:solidFill>
                <a:effectLst/>
                <a:latin typeface="빛고을광주_Bold" panose="02020603020101020101" pitchFamily="18" charset="-127"/>
                <a:ea typeface="빛고을광주_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1800" dirty="0">
                <a:solidFill>
                  <a:schemeClr val="tx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네스트필드㈜</a:t>
            </a:r>
            <a:endParaRPr lang="en-US" altLang="ko-KR" sz="1800" dirty="0">
              <a:solidFill>
                <a:schemeClr val="tx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826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Notification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797371" cy="58246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/>
              <a:t>본 매뉴얼의 </a:t>
            </a:r>
            <a:r>
              <a:rPr lang="en-US" altLang="ko-KR"/>
              <a:t>MOS Edge</a:t>
            </a:r>
            <a:r>
              <a:rPr lang="ko-KR" altLang="en-US"/>
              <a:t>는 </a:t>
            </a:r>
            <a:r>
              <a:rPr lang="en-US" altLang="ko-KR"/>
              <a:t>Ubuntu 20.04</a:t>
            </a:r>
            <a:r>
              <a:rPr lang="ko-KR" altLang="en-US"/>
              <a:t>에 최적화되어 있습니다</a:t>
            </a:r>
            <a:r>
              <a:rPr lang="en-US" altLang="ko-KR"/>
              <a:t>. </a:t>
            </a:r>
          </a:p>
          <a:p>
            <a:endParaRPr lang="en-US" altLang="ko-KR" sz="140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매뉴얼을 보면서 따라해 보실 수 있도록 가이드영상이 깃허브에 업로드되어 있습니다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참고하시기 바랍니다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0" indent="0">
              <a:buNone/>
            </a:pPr>
            <a:r>
              <a:rPr lang="en-US" altLang="ko-KR"/>
              <a:t>    - </a:t>
            </a:r>
            <a:r>
              <a:rPr lang="en-US" altLang="ko-KR">
                <a:hlinkClick r:id="rId2"/>
              </a:rPr>
              <a:t>https://github.com/auto-mos/MOS-Packages/tree/main/Tiny%20Package/</a:t>
            </a:r>
            <a:r>
              <a:rPr lang="ko-KR" altLang="en-US">
                <a:hlinkClick r:id="rId2"/>
              </a:rPr>
              <a:t>동영상</a:t>
            </a:r>
            <a:r>
              <a:rPr lang="en-US" altLang="ko-KR">
                <a:hlinkClick r:id="rId2"/>
              </a:rPr>
              <a:t>%20</a:t>
            </a:r>
            <a:r>
              <a:rPr lang="ko-KR" altLang="en-US">
                <a:hlinkClick r:id="rId2"/>
              </a:rPr>
              <a:t>참고자료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 설치와 기능동작 점검까지 총 </a:t>
            </a:r>
            <a:r>
              <a:rPr lang="en-US" altLang="ko-KR"/>
              <a:t>4</a:t>
            </a:r>
            <a:r>
              <a:rPr lang="ko-KR" altLang="en-US"/>
              <a:t>단계로 분류되어 있으며 </a:t>
            </a:r>
            <a:r>
              <a:rPr lang="ko-KR" altLang="en-US" b="1">
                <a:solidFill>
                  <a:srgbClr val="FF0000"/>
                </a:solidFill>
              </a:rPr>
              <a:t>반드시 순서를 지켜 시행</a:t>
            </a:r>
            <a:r>
              <a:rPr lang="ko-KR" altLang="en-US"/>
              <a:t>해주셔야</a:t>
            </a:r>
            <a:r>
              <a:rPr lang="ko-KR" altLang="en-US" b="1"/>
              <a:t> </a:t>
            </a:r>
            <a:r>
              <a:rPr lang="ko-KR" altLang="en-US"/>
              <a:t>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- 1. Cloud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설치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&gt; 2. Edge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설치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&gt; </a:t>
            </a:r>
            <a:r>
              <a:rPr lang="en-US" altLang="ko-KR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Edge </a:t>
            </a:r>
            <a:r>
              <a:rPr lang="ko-KR" altLang="en-US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점검</a:t>
            </a:r>
            <a:r>
              <a:rPr lang="en-US" altLang="ko-KR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&gt; 4. Cloud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점검</a:t>
            </a:r>
            <a:endParaRPr lang="en-US" altLang="ko-KR" sz="140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0" indent="0">
              <a:buNone/>
            </a:pP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매뉴얼 내의 명령어는 </a:t>
            </a:r>
            <a:r>
              <a:rPr lang="ko-KR" altLang="en-US" sz="1400">
                <a:highlight>
                  <a:srgbClr val="C0C0C0"/>
                </a:highlight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회색 바탕 서식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적용하였습니다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복잡한 명령어의 경우 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ppt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파일에서 직접 복사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&amp;</a:t>
            </a:r>
            <a:r>
              <a:rPr lang="ko-KR" altLang="en-US"/>
              <a:t>붙여넣기 하는 것을 권장합니다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 sz="1400">
              <a:solidFill>
                <a:srgbClr val="FF0000"/>
              </a:solidFill>
              <a:highlight>
                <a:srgbClr val="C0C0C0"/>
              </a:highlight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매뉴얼은 </a:t>
            </a:r>
            <a:r>
              <a:rPr lang="ko-KR" altLang="en-US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위에서 아래로 순서대로 빠짐없이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진행해 주시고 명령어에 </a:t>
            </a:r>
            <a:r>
              <a:rPr lang="ko-KR" altLang="en-US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오탈자가 발생하지 않도록 주의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해주시기</a:t>
            </a:r>
            <a:r>
              <a:rPr lang="ko-KR" altLang="en-US" sz="1400" b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바랍니다</a:t>
            </a: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매뉴얼의 파일 수정은 </a:t>
            </a:r>
            <a:r>
              <a:rPr lang="en-US" altLang="ko-KR"/>
              <a:t>vim</a:t>
            </a:r>
            <a:r>
              <a:rPr lang="ko-KR" altLang="en-US"/>
              <a:t>에디터 혹은 </a:t>
            </a:r>
            <a:r>
              <a:rPr lang="en-US" altLang="ko-KR"/>
              <a:t>nano</a:t>
            </a:r>
            <a:r>
              <a:rPr lang="ko-KR" altLang="en-US"/>
              <a:t>에디터를 이용하여 수정합니다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사용법 사전 숙지 필요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r>
              <a:rPr lang="en-US" altLang="ko-KR"/>
              <a:t> </a:t>
            </a:r>
            <a:r>
              <a:rPr lang="ko-KR" altLang="en-US"/>
              <a:t>설치 과정에서 생성했던 </a:t>
            </a:r>
            <a:r>
              <a:rPr lang="en-US" altLang="ko-KR"/>
              <a:t>admin </a:t>
            </a:r>
            <a:r>
              <a:rPr lang="ko-KR" altLang="en-US"/>
              <a:t>계정으로 진행합니다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38125" indent="-171450"/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96415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Acquisition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402741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r>
              <a:rPr lang="ko-KR" altLang="en-US" dirty="0"/>
              <a:t> </a:t>
            </a:r>
            <a:r>
              <a:rPr lang="en-US" altLang="ko-KR" dirty="0"/>
              <a:t>/home/admin/</a:t>
            </a:r>
            <a:r>
              <a:rPr lang="en-US" altLang="ko-KR" dirty="0" err="1"/>
              <a:t>sharedFolder</a:t>
            </a:r>
            <a:r>
              <a:rPr lang="en-US" altLang="ko-KR" dirty="0"/>
              <a:t> </a:t>
            </a:r>
            <a:r>
              <a:rPr lang="ko-KR" altLang="en-US" dirty="0"/>
              <a:t>디렉토리 아래에 있는 </a:t>
            </a:r>
            <a:r>
              <a:rPr lang="en-US" altLang="ko-KR" dirty="0" err="1"/>
              <a:t>gateway.config</a:t>
            </a:r>
            <a:r>
              <a:rPr lang="en-US" altLang="ko-KR" dirty="0"/>
              <a:t> </a:t>
            </a:r>
            <a:r>
              <a:rPr lang="ko-KR" altLang="en-US" dirty="0"/>
              <a:t>파일을 수정합니다</a:t>
            </a:r>
            <a:r>
              <a:rPr lang="en-US" altLang="ko-KR" dirty="0"/>
              <a:t>.</a:t>
            </a:r>
          </a:p>
          <a:p>
            <a:endParaRPr lang="en-US" altLang="ko-KR" sz="1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E2667-AD3D-BB9E-6F40-BDDACEA31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732"/>
          <a:stretch/>
        </p:blipFill>
        <p:spPr>
          <a:xfrm>
            <a:off x="458736" y="1307490"/>
            <a:ext cx="3165064" cy="511836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175C9C-B8B5-B6B6-CFBD-817FC972AB43}"/>
              </a:ext>
            </a:extLst>
          </p:cNvPr>
          <p:cNvSpPr/>
          <p:nvPr/>
        </p:nvSpPr>
        <p:spPr>
          <a:xfrm>
            <a:off x="668055" y="1390041"/>
            <a:ext cx="1511300" cy="23495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3E725D-2031-D8F7-942F-962E2ADCDDDF}"/>
              </a:ext>
            </a:extLst>
          </p:cNvPr>
          <p:cNvSpPr txBox="1"/>
          <p:nvPr/>
        </p:nvSpPr>
        <p:spPr>
          <a:xfrm>
            <a:off x="4040937" y="1273644"/>
            <a:ext cx="4693364" cy="702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AAS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및 </a:t>
            </a:r>
            <a:r>
              <a:rPr lang="en-US" altLang="ko-KR" sz="14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syscfg.json</a:t>
            </a:r>
            <a:r>
              <a:rPr lang="en-US" altLang="ko-KR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1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파일에 정의된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게이트웨이 이름</a:t>
            </a:r>
            <a:endParaRPr lang="en-US" altLang="ko-KR" sz="140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- MOS_GW </a:t>
            </a:r>
            <a:r>
              <a:rPr lang="ko-KR" altLang="en-US" sz="140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수정</a:t>
            </a:r>
            <a:endParaRPr lang="ko-KR" altLang="en-US" sz="1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913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Acquisition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94629" y="846886"/>
            <a:ext cx="11797371" cy="44729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/>
              <a:t> </a:t>
            </a:r>
            <a:r>
              <a:rPr lang="en-US" altLang="ko-KR"/>
              <a:t>Github MOS Edge </a:t>
            </a:r>
            <a:r>
              <a:rPr lang="ko-KR" altLang="en-US"/>
              <a:t>레포지토리의 </a:t>
            </a:r>
            <a:r>
              <a:rPr lang="en-US" altLang="ko-KR"/>
              <a:t>Verification</a:t>
            </a:r>
            <a:r>
              <a:rPr lang="ko-KR" altLang="en-US"/>
              <a:t> 폴더 내 파일을 홈 디렉토리에 위치시킵니다</a:t>
            </a:r>
            <a:r>
              <a:rPr lang="en-US" altLang="ko-KR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/>
              <a:t>    - </a:t>
            </a:r>
            <a:r>
              <a:rPr lang="en-US" altLang="ko-KR">
                <a:highlight>
                  <a:srgbClr val="C0C0C0"/>
                </a:highlight>
                <a:latin typeface="Consolas" panose="020B0609020204030204" pitchFamily="49" charset="0"/>
              </a:rPr>
              <a:t>cd ~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</a:b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  <a:t>    -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wget https://github.com/auto-mos/MOS-Packages/raw/main/Tiny%20Package/MOS%20Edge/Verification/engineering.csv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</a:b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  <a:t>    -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wget https://github.com/auto-mos/MOS-Packages/raw/main/Tiny%20Package/MOS%20Edge/Verification/nodeset.xml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</a:b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  <a:t>    -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wget https://github.com/auto-mos/MOS-Packages/raw/main/Tiny%20Package/MOS%20Edge/Verification/syscfg.json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1F2328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rgbClr val="1F2328"/>
                </a:solidFill>
              </a:rPr>
              <a:t> </a:t>
            </a:r>
            <a:r>
              <a:rPr lang="ko-KR" altLang="en-US">
                <a:solidFill>
                  <a:srgbClr val="1F2328"/>
                </a:solidFill>
              </a:rPr>
              <a:t>레포지토리에서 다운받은 세가지 파일을 </a:t>
            </a:r>
            <a:r>
              <a:rPr lang="en-US" altLang="ko-KR">
                <a:solidFill>
                  <a:srgbClr val="1F2328"/>
                </a:solidFill>
              </a:rPr>
              <a:t>OPCUA</a:t>
            </a:r>
            <a:r>
              <a:rPr lang="ko-KR" altLang="en-US">
                <a:solidFill>
                  <a:srgbClr val="1F2328"/>
                </a:solidFill>
              </a:rPr>
              <a:t>컨테이너로 복사합니다</a:t>
            </a:r>
            <a:r>
              <a:rPr lang="en-US" altLang="ko-KR">
                <a:solidFill>
                  <a:srgbClr val="1F2328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>
                <a:solidFill>
                  <a:srgbClr val="1F2328"/>
                </a:solidFill>
              </a:rPr>
              <a:t>    - 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./copyToOPC.sh engineering.c</a:t>
            </a:r>
            <a:r>
              <a:rPr lang="en-US" altLang="ko-Kore-KR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sv</a:t>
            </a:r>
            <a:endParaRPr lang="en" altLang="ko-Kore-KR" sz="1400">
              <a:solidFill>
                <a:srgbClr val="000000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n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    - 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./copyToOPC.sh syscfg.json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" altLang="ko-KR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</a:rPr>
              <a:t>    - </a:t>
            </a:r>
            <a:r>
              <a:rPr lang="en" altLang="ko-Kore-KR" sz="140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./copyToOPC.sh nodeset.xml</a:t>
            </a:r>
          </a:p>
          <a:p>
            <a:pPr marL="0" indent="0">
              <a:lnSpc>
                <a:spcPct val="150000"/>
              </a:lnSpc>
              <a:buNone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3675CD-38DA-01B0-A822-B035E8AB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9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E86A50-5F8F-2B12-0C7C-1CBCC65F9913}"/>
              </a:ext>
            </a:extLst>
          </p:cNvPr>
          <p:cNvSpPr txBox="1"/>
          <p:nvPr/>
        </p:nvSpPr>
        <p:spPr>
          <a:xfrm>
            <a:off x="387532" y="292038"/>
            <a:ext cx="61656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000" b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Acquisition Settings</a:t>
            </a:r>
            <a:endParaRPr lang="ko-KR" altLang="en-US" sz="2000" b="1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FFEEC-C37D-8319-6039-8462C607966D}"/>
              </a:ext>
            </a:extLst>
          </p:cNvPr>
          <p:cNvSpPr txBox="1"/>
          <p:nvPr/>
        </p:nvSpPr>
        <p:spPr>
          <a:xfrm>
            <a:off x="347125" y="846886"/>
            <a:ext cx="11797371" cy="31033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66675" marR="0" lvl="0" indent="-66675" fontAlgn="auto">
              <a:lnSpc>
                <a:spcPts val="175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4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에스코어 드림 4 Regular" panose="020B0503030302020204" pitchFamily="34" charset="-127"/>
                <a:ea typeface="에스코어 드림 4 Regular" panose="020B0503030302020204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000000"/>
                </a:solidFill>
              </a:rPr>
              <a:t> 웹 대시보드 좌측 하단의 </a:t>
            </a:r>
            <a:r>
              <a:rPr lang="en-US" altLang="ko-KR">
                <a:solidFill>
                  <a:srgbClr val="000000"/>
                </a:solidFill>
              </a:rPr>
              <a:t>"</a:t>
            </a:r>
            <a:r>
              <a:rPr lang="ko-KR" altLang="en-US">
                <a:solidFill>
                  <a:srgbClr val="000000"/>
                </a:solidFill>
              </a:rPr>
              <a:t>인증서</a:t>
            </a:r>
            <a:r>
              <a:rPr lang="en-US" altLang="ko-KR">
                <a:solidFill>
                  <a:srgbClr val="000000"/>
                </a:solidFill>
              </a:rPr>
              <a:t>" </a:t>
            </a:r>
            <a:r>
              <a:rPr lang="ko-KR" altLang="en-US">
                <a:solidFill>
                  <a:srgbClr val="000000"/>
                </a:solidFill>
              </a:rPr>
              <a:t>버튼을 누릅니다</a:t>
            </a:r>
            <a:r>
              <a:rPr lang="en-US" altLang="ko-KR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ore-KR" sz="14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" altLang="ko-Kore-KR" sz="1400">
                <a:solidFill>
                  <a:srgbClr val="000000"/>
                </a:solidFill>
              </a:rPr>
              <a:t> OPCUA </a:t>
            </a:r>
            <a:r>
              <a:rPr lang="ko-KR" altLang="en-US" sz="1400">
                <a:solidFill>
                  <a:srgbClr val="000000"/>
                </a:solidFill>
              </a:rPr>
              <a:t>컨테이너를 재실행합니다</a:t>
            </a:r>
            <a:r>
              <a:rPr lang="en-US" altLang="ko-KR" sz="140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ore-KR">
                <a:solidFill>
                  <a:srgbClr val="000000"/>
                </a:solidFill>
              </a:rPr>
              <a:t>    - </a:t>
            </a:r>
            <a:r>
              <a:rPr lang="en-US" altLang="ko-Kore-KR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docker restart opcuaModule</a:t>
            </a:r>
            <a:endParaRPr lang="en" altLang="ko-Kore-KR" sz="1400">
              <a:solidFill>
                <a:srgbClr val="000000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ko-KR" altLang="en-US">
                <a:solidFill>
                  <a:srgbClr val="1F2328"/>
                </a:solidFill>
              </a:rPr>
              <a:t> 웹 대시보드 </a:t>
            </a:r>
            <a:r>
              <a:rPr lang="en-US" altLang="ko-KR">
                <a:solidFill>
                  <a:srgbClr val="1F2328"/>
                </a:solidFill>
              </a:rPr>
              <a:t>Aggregation Server</a:t>
            </a:r>
            <a:r>
              <a:rPr lang="ko-KR" altLang="en-US">
                <a:solidFill>
                  <a:srgbClr val="1F2328"/>
                </a:solidFill>
              </a:rPr>
              <a:t>항목의 </a:t>
            </a:r>
            <a:r>
              <a:rPr lang="en-US" altLang="ko-KR">
                <a:solidFill>
                  <a:srgbClr val="1F2328"/>
                </a:solidFill>
              </a:rPr>
              <a:t>"InfoModel file, engineering file, syscfg file, X. 509 Cert </a:t>
            </a:r>
            <a:r>
              <a:rPr lang="ko-KR" altLang="en-US">
                <a:solidFill>
                  <a:srgbClr val="1F2328"/>
                </a:solidFill>
              </a:rPr>
              <a:t>항목 값이 모두 </a:t>
            </a:r>
            <a:r>
              <a:rPr lang="en-US" altLang="ko-KR">
                <a:solidFill>
                  <a:srgbClr val="1F2328"/>
                </a:solidFill>
              </a:rPr>
              <a:t>"True" </a:t>
            </a:r>
            <a:r>
              <a:rPr lang="ko-KR" altLang="en-US">
                <a:solidFill>
                  <a:srgbClr val="1F2328"/>
                </a:solidFill>
              </a:rPr>
              <a:t>임을 확인합니다</a:t>
            </a:r>
            <a:r>
              <a:rPr lang="en-US" altLang="ko-KR">
                <a:solidFill>
                  <a:srgbClr val="1F2328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  <a:t> Control 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  <a:t>항목의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  <a:t>Data rcv rate 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  <a:t>지표를 통하여 데이터가 수집됨을 확인할 수 있습니다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  <a:t>.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  <a:t>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  <a:t>(</a:t>
            </a:r>
            <a:r>
              <a:rPr kumimoji="0" lang="ko-KR" altLang="en-US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  <a:t>기본 </a:t>
            </a:r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</a:rPr>
              <a:t>6)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1F2328"/>
              </a:solidFill>
              <a:effectLst/>
            </a:endParaRP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3675CD-38DA-01B0-A822-B035E8AB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56A5DC-2AC4-33AF-8A14-27FA9BDD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194" y="907216"/>
            <a:ext cx="1543771" cy="16565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B52E572-0EF1-8727-9E57-EE0797AFF10C}"/>
              </a:ext>
            </a:extLst>
          </p:cNvPr>
          <p:cNvSpPr/>
          <p:nvPr/>
        </p:nvSpPr>
        <p:spPr>
          <a:xfrm>
            <a:off x="6039791" y="1965366"/>
            <a:ext cx="288174" cy="18244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A596518-BDB9-4C54-28E4-2E35D99B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418" y="3681350"/>
            <a:ext cx="4493566" cy="30197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238DCE0-9F47-82A7-B8E8-698F7E558A97}"/>
              </a:ext>
            </a:extLst>
          </p:cNvPr>
          <p:cNvSpPr/>
          <p:nvPr/>
        </p:nvSpPr>
        <p:spPr>
          <a:xfrm>
            <a:off x="3766986" y="5961413"/>
            <a:ext cx="662510" cy="36219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23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9A0D05BD794DA488D105C8D7FDB1770" ma:contentTypeVersion="3" ma:contentTypeDescription="새 문서를 만듭니다." ma:contentTypeScope="" ma:versionID="c28da2ad9c1644c82ac2daf6d0b6c74b">
  <xsd:schema xmlns:xsd="http://www.w3.org/2001/XMLSchema" xmlns:xs="http://www.w3.org/2001/XMLSchema" xmlns:p="http://schemas.microsoft.com/office/2006/metadata/properties" xmlns:ns3="7b060a16-7532-48b9-bf4d-1282a0a2edf2" targetNamespace="http://schemas.microsoft.com/office/2006/metadata/properties" ma:root="true" ma:fieldsID="73905f8a3c69918ea760892a44bec2ae" ns3:_="">
    <xsd:import namespace="7b060a16-7532-48b9-bf4d-1282a0a2ed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060a16-7532-48b9-bf4d-1282a0a2ed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C19A09-FDDB-4170-A04C-19F572E6CC07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7b060a16-7532-48b9-bf4d-1282a0a2edf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7287CF0-832D-4552-B1FA-B5D8F07B85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060a16-7532-48b9-bf4d-1282a0a2e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99508D-1CD8-42F5-9492-1DDAC08878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416</Words>
  <Application>Microsoft Office PowerPoint</Application>
  <PresentationFormat>와이드스크린</PresentationFormat>
  <Paragraphs>42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Arial</vt:lpstr>
      <vt:lpstr>Consolas</vt:lpstr>
      <vt:lpstr>Wingdings</vt:lpstr>
      <vt:lpstr>맑은 고딕</vt:lpstr>
      <vt:lpstr>에스코어 드림 4 Regular</vt:lpstr>
      <vt:lpstr>에스코어 드림 5 Medium</vt:lpstr>
      <vt:lpstr>에스코어 드림 6 Bold</vt:lpstr>
      <vt:lpstr>에스코어 드림 8 Heavy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김홍규</dc:creator>
  <cp:lastModifiedBy>김홍규</cp:lastModifiedBy>
  <cp:revision>10</cp:revision>
  <dcterms:created xsi:type="dcterms:W3CDTF">2023-09-11T07:54:46Z</dcterms:created>
  <dcterms:modified xsi:type="dcterms:W3CDTF">2023-09-12T02:13:18Z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0x01010059A0D05BD794DA488D105C8D7FDB1770</vt:lpwstr>
  </property>
</Properties>
</file>