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6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9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450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0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061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0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5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8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3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5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7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AA9B7-BC5E-45DC-91C5-F98C3DEED7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4F1593-82AE-467F-B8EB-2B147194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5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worldbank.org/data-catalog/world-development-indicato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llennium_Development_Goals" TargetMode="External"/><Relationship Id="rId2" Type="http://schemas.openxmlformats.org/officeDocument/2006/relationships/hyperlink" Target="http://guides.lib.berkeley.edu/c.php?g=4395&amp;p=15528#s-lg-box-wrapper-3641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.worldbank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84" y="933058"/>
            <a:ext cx="8630816" cy="3117775"/>
          </a:xfrm>
        </p:spPr>
        <p:txBody>
          <a:bodyPr/>
          <a:lstStyle/>
          <a:p>
            <a:pPr algn="l"/>
            <a:r>
              <a:rPr lang="en-US" sz="4800" dirty="0"/>
              <a:t>ADS Final Project Proposal:</a:t>
            </a:r>
            <a:br>
              <a:rPr lang="en-US" sz="4800" dirty="0"/>
            </a:br>
            <a:r>
              <a:rPr lang="en-US" sz="4800" dirty="0"/>
              <a:t>World Development Indicators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0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4049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426" y="1203325"/>
            <a:ext cx="7402748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8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8735"/>
          </a:xfrm>
        </p:spPr>
        <p:txBody>
          <a:bodyPr>
            <a:normAutofit fontScale="90000"/>
          </a:bodyPr>
          <a:lstStyle/>
          <a:p>
            <a:r>
              <a:rPr lang="en-US" dirty="0"/>
              <a:t>Demo GUI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867" y="1492250"/>
            <a:ext cx="5204304" cy="45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4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090" y="1348825"/>
            <a:ext cx="5915608" cy="452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2351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8253"/>
            <a:ext cx="8596668" cy="46231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United nations committee is looking for an application which will give them forecasted value for WDI for a selected country for given year</a:t>
            </a:r>
          </a:p>
          <a:p>
            <a:r>
              <a:rPr lang="en-US" dirty="0"/>
              <a:t>To measure the progress of Global development, members of United Nations proposed a list of 8 Millennium Development goals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To achieve universal primary education</a:t>
            </a:r>
          </a:p>
          <a:p>
            <a:pPr lvl="1"/>
            <a:r>
              <a:rPr lang="en-US" dirty="0"/>
              <a:t>To eradicate extreme poverty and hunger</a:t>
            </a:r>
          </a:p>
          <a:p>
            <a:r>
              <a:rPr lang="en-US" dirty="0"/>
              <a:t>To achieve these goals and to improve country’s overall GDP and development we need to understand the complex relation between these Millennium goals and Economic indicators</a:t>
            </a:r>
          </a:p>
          <a:p>
            <a:r>
              <a:rPr lang="en-US" dirty="0"/>
              <a:t>By seeing the predicted values of these economic indicators, we can craft a plan to overcome difficult economic problems</a:t>
            </a:r>
          </a:p>
          <a:p>
            <a:r>
              <a:rPr lang="en-US" dirty="0"/>
              <a:t>Our model will help user to predict value of world economic indicators for a specific country for a specific year</a:t>
            </a:r>
          </a:p>
        </p:txBody>
      </p:sp>
    </p:spTree>
    <p:extLst>
      <p:ext uri="{BB962C8B-B14F-4D97-AF65-F5344CB8AC3E}">
        <p14:creationId xmlns:p14="http://schemas.microsoft.com/office/powerpoint/2010/main" val="41341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2939"/>
            <a:ext cx="8596668" cy="4688423"/>
          </a:xfrm>
        </p:spPr>
        <p:txBody>
          <a:bodyPr/>
          <a:lstStyle/>
          <a:p>
            <a:r>
              <a:rPr lang="en-US" dirty="0"/>
              <a:t>We will be considering below 5 key economic indicators for each country:</a:t>
            </a:r>
          </a:p>
          <a:p>
            <a:pPr lvl="1"/>
            <a:r>
              <a:rPr lang="en-US" dirty="0"/>
              <a:t>Country’s Expenditure in different fields(Military, Healthcare, Education)</a:t>
            </a:r>
          </a:p>
          <a:p>
            <a:pPr lvl="1"/>
            <a:r>
              <a:rPr lang="en-US" dirty="0"/>
              <a:t>Real GDP</a:t>
            </a:r>
          </a:p>
          <a:p>
            <a:pPr lvl="1"/>
            <a:r>
              <a:rPr lang="en-US" dirty="0"/>
              <a:t>Access to electricity(Percent of population)</a:t>
            </a:r>
          </a:p>
          <a:p>
            <a:pPr lvl="1"/>
            <a:r>
              <a:rPr lang="en-US" dirty="0"/>
              <a:t>Industrial Production</a:t>
            </a:r>
          </a:p>
          <a:p>
            <a:pPr lvl="1"/>
            <a:r>
              <a:rPr lang="en-US" dirty="0"/>
              <a:t>Export of goods and services(Percent of GDP)</a:t>
            </a:r>
          </a:p>
          <a:p>
            <a:pPr lvl="1"/>
            <a:r>
              <a:rPr lang="en-US" dirty="0"/>
              <a:t>Self employed male/female(percent of total population)</a:t>
            </a:r>
          </a:p>
          <a:p>
            <a:pPr marL="57150" indent="0">
              <a:buNone/>
            </a:pPr>
            <a:endParaRPr lang="en-US" dirty="0"/>
          </a:p>
          <a:p>
            <a:pPr indent="-285750"/>
            <a:r>
              <a:rPr lang="en-US" dirty="0"/>
              <a:t>The dataset is available at:</a:t>
            </a:r>
          </a:p>
          <a:p>
            <a:pPr lvl="1"/>
            <a:r>
              <a:rPr lang="en-US" dirty="0">
                <a:hlinkClick r:id="rId2"/>
              </a:rPr>
              <a:t>http://data.worldbank.org/data-catalog/world-development-indicators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2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steps followed: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3609"/>
            <a:ext cx="8596668" cy="4697754"/>
          </a:xfrm>
        </p:spPr>
        <p:txBody>
          <a:bodyPr/>
          <a:lstStyle/>
          <a:p>
            <a:r>
              <a:rPr lang="en-US" dirty="0"/>
              <a:t>Raw Data will be ingested from the Worlds Bank website</a:t>
            </a:r>
          </a:p>
          <a:p>
            <a:r>
              <a:rPr lang="en-US" dirty="0"/>
              <a:t>Raw Data will be stored on Amazon s3</a:t>
            </a:r>
          </a:p>
          <a:p>
            <a:r>
              <a:rPr lang="en-US" dirty="0"/>
              <a:t>Exploratory data analysis will be performed</a:t>
            </a:r>
          </a:p>
          <a:p>
            <a:r>
              <a:rPr lang="en-US" dirty="0"/>
              <a:t>Data Wrangling will be done to eliminate missing values in raw data</a:t>
            </a:r>
          </a:p>
          <a:p>
            <a:r>
              <a:rPr lang="en-US" dirty="0"/>
              <a:t>Clean data will be transferred to Amazon s3</a:t>
            </a:r>
          </a:p>
          <a:p>
            <a:r>
              <a:rPr lang="en-US" dirty="0"/>
              <a:t>Machine learning prediction approach:</a:t>
            </a:r>
          </a:p>
          <a:p>
            <a:pPr lvl="1"/>
            <a:r>
              <a:rPr lang="en-US" dirty="0"/>
              <a:t>Variable selection using various methods like k-best, forward, backward</a:t>
            </a:r>
          </a:p>
          <a:p>
            <a:pPr lvl="1"/>
            <a:r>
              <a:rPr lang="en-US" dirty="0"/>
              <a:t>Application of various ML prediction models</a:t>
            </a:r>
          </a:p>
          <a:p>
            <a:pPr lvl="1"/>
            <a:r>
              <a:rPr lang="en-US" dirty="0"/>
              <a:t>Evaluating the model based on parameters like MAE, MAPE, RMSE</a:t>
            </a:r>
          </a:p>
          <a:p>
            <a:pPr lvl="1"/>
            <a:r>
              <a:rPr lang="en-US" dirty="0"/>
              <a:t>Study of time series forecasting: Univariate (AR,MA,ARMA) and multivariate to see the effect of indicators on GDP</a:t>
            </a:r>
          </a:p>
          <a:p>
            <a:r>
              <a:rPr lang="en-US" dirty="0"/>
              <a:t>Deploy the best forecasting model on Azure ML</a:t>
            </a:r>
          </a:p>
        </p:txBody>
      </p:sp>
    </p:spTree>
    <p:extLst>
      <p:ext uri="{BB962C8B-B14F-4D97-AF65-F5344CB8AC3E}">
        <p14:creationId xmlns:p14="http://schemas.microsoft.com/office/powerpoint/2010/main" val="327407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355"/>
          </a:xfrm>
        </p:spPr>
        <p:txBody>
          <a:bodyPr/>
          <a:lstStyle/>
          <a:p>
            <a:r>
              <a:rPr lang="en-US" dirty="0"/>
              <a:t>Milestones and Timelines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2899"/>
            <a:ext cx="8596668" cy="4548464"/>
          </a:xfrm>
        </p:spPr>
        <p:txBody>
          <a:bodyPr/>
          <a:lstStyle/>
          <a:p>
            <a:r>
              <a:rPr lang="en-US" dirty="0"/>
              <a:t>Week 1(Mon-Fri):</a:t>
            </a:r>
          </a:p>
          <a:p>
            <a:pPr lvl="1"/>
            <a:r>
              <a:rPr lang="en-US" dirty="0"/>
              <a:t>Data exploration, visualization</a:t>
            </a:r>
          </a:p>
          <a:p>
            <a:pPr lvl="1"/>
            <a:r>
              <a:rPr lang="en-US" dirty="0"/>
              <a:t>Develop untuned ML prediction models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Week 2(Mon-Fri):</a:t>
            </a:r>
          </a:p>
          <a:p>
            <a:pPr lvl="1"/>
            <a:r>
              <a:rPr lang="en-US" dirty="0"/>
              <a:t>Tune the ML prediction models</a:t>
            </a:r>
          </a:p>
          <a:p>
            <a:pPr lvl="1"/>
            <a:r>
              <a:rPr lang="en-US" dirty="0"/>
              <a:t> Choose the best model</a:t>
            </a:r>
          </a:p>
          <a:p>
            <a:pPr lvl="1"/>
            <a:r>
              <a:rPr lang="en-US" dirty="0"/>
              <a:t>Deploy the best model on Azure ML</a:t>
            </a:r>
          </a:p>
          <a:p>
            <a:pPr lvl="1"/>
            <a:r>
              <a:rPr lang="en-US" dirty="0"/>
              <a:t>Create Rest API and Webapp</a:t>
            </a:r>
          </a:p>
          <a:p>
            <a:pPr lvl="1"/>
            <a:r>
              <a:rPr lang="en-US" dirty="0"/>
              <a:t>Documentation and rehearsal videos </a:t>
            </a:r>
          </a:p>
        </p:txBody>
      </p:sp>
    </p:spTree>
    <p:extLst>
      <p:ext uri="{BB962C8B-B14F-4D97-AF65-F5344CB8AC3E}">
        <p14:creationId xmlns:p14="http://schemas.microsoft.com/office/powerpoint/2010/main" val="217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Berkley Data Lab for information on economic conditions around the world</a:t>
            </a:r>
          </a:p>
          <a:p>
            <a:pPr lvl="1"/>
            <a:r>
              <a:rPr lang="en-US" dirty="0">
                <a:hlinkClick r:id="rId2"/>
              </a:rPr>
              <a:t>http://guides.lib.berkeley.edu/c.php?g=4395&amp;p=15528#s-lg-box-wrapper-36413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Wikipedia to understand Millennium_Development_Goals</a:t>
            </a:r>
          </a:p>
          <a:p>
            <a:pPr lvl="1"/>
            <a:r>
              <a:rPr lang="en-US" dirty="0">
                <a:hlinkClick r:id="rId3"/>
              </a:rPr>
              <a:t>https://en.wikipedia.org/wiki/Millennium_Development_Goals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World bank website for information on data</a:t>
            </a:r>
          </a:p>
          <a:p>
            <a:pPr lvl="1"/>
            <a:r>
              <a:rPr lang="en-US" u="sng" dirty="0">
                <a:hlinkClick r:id="rId4"/>
              </a:rPr>
              <a:t>http://data.worldbank.org/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5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Packages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Amazon s3</a:t>
            </a:r>
          </a:p>
          <a:p>
            <a:r>
              <a:rPr lang="en-US" dirty="0"/>
              <a:t>Microsoft Azure ML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PowerBI</a:t>
            </a:r>
          </a:p>
          <a:p>
            <a:r>
              <a:rPr lang="en-US" dirty="0"/>
              <a:t>Web application development framework</a:t>
            </a:r>
          </a:p>
        </p:txBody>
      </p:sp>
    </p:spTree>
    <p:extLst>
      <p:ext uri="{BB962C8B-B14F-4D97-AF65-F5344CB8AC3E}">
        <p14:creationId xmlns:p14="http://schemas.microsoft.com/office/powerpoint/2010/main" val="220791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report containing the complete analysis, data visualization, deployed Machine learning models</a:t>
            </a:r>
          </a:p>
          <a:p>
            <a:r>
              <a:rPr lang="en-US" dirty="0"/>
              <a:t>Docker images uploaded on </a:t>
            </a:r>
            <a:r>
              <a:rPr lang="en-US" dirty="0" err="1"/>
              <a:t>DockerHub</a:t>
            </a:r>
            <a:endParaRPr lang="en-US" dirty="0"/>
          </a:p>
          <a:p>
            <a:r>
              <a:rPr lang="en-US" dirty="0"/>
              <a:t>Working demo of the software</a:t>
            </a:r>
          </a:p>
          <a:p>
            <a:r>
              <a:rPr lang="en-US" dirty="0"/>
              <a:t>Video presentation for the project </a:t>
            </a:r>
          </a:p>
        </p:txBody>
      </p:sp>
    </p:spTree>
    <p:extLst>
      <p:ext uri="{BB962C8B-B14F-4D97-AF65-F5344CB8AC3E}">
        <p14:creationId xmlns:p14="http://schemas.microsoft.com/office/powerpoint/2010/main" val="252971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5388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Flow</a:t>
            </a:r>
          </a:p>
        </p:txBody>
      </p:sp>
      <p:pic>
        <p:nvPicPr>
          <p:cNvPr id="1026" name="Picture 2" descr="Image result for png image of a pers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4" y="1708022"/>
            <a:ext cx="1222311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eb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85" y="1708022"/>
            <a:ext cx="220392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ML 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85" y="4603622"/>
            <a:ext cx="2203923" cy="17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/>
          <p:cNvSpPr/>
          <p:nvPr/>
        </p:nvSpPr>
        <p:spPr>
          <a:xfrm>
            <a:off x="3720135" y="3155821"/>
            <a:ext cx="484632" cy="1447800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" name="Arrow: Left-Right 7"/>
          <p:cNvSpPr/>
          <p:nvPr/>
        </p:nvSpPr>
        <p:spPr>
          <a:xfrm>
            <a:off x="1455576" y="2167357"/>
            <a:ext cx="1477409" cy="484632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493" y="1708021"/>
            <a:ext cx="2348119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mazon s3 p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494" y="4603622"/>
            <a:ext cx="2348119" cy="17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-Right 9"/>
          <p:cNvSpPr/>
          <p:nvPr/>
        </p:nvSpPr>
        <p:spPr>
          <a:xfrm>
            <a:off x="5136908" y="5299788"/>
            <a:ext cx="1065585" cy="484632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/>
          <p:cNvSpPr/>
          <p:nvPr/>
        </p:nvSpPr>
        <p:spPr>
          <a:xfrm>
            <a:off x="7134236" y="3271645"/>
            <a:ext cx="484632" cy="1216152"/>
          </a:xfrm>
          <a:prstGeom prst="up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8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507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ADS Final Project Proposal: World Development Indicators </vt:lpstr>
      <vt:lpstr>Problem Statement </vt:lpstr>
      <vt:lpstr>Proposed Approach</vt:lpstr>
      <vt:lpstr>Overview of steps followed:</vt:lpstr>
      <vt:lpstr>Milestones and Timelines</vt:lpstr>
      <vt:lpstr>References</vt:lpstr>
      <vt:lpstr>Software and Packages Collection</vt:lpstr>
      <vt:lpstr>Deliverables</vt:lpstr>
      <vt:lpstr>Request Flow</vt:lpstr>
      <vt:lpstr>System Architecture</vt:lpstr>
      <vt:lpstr>Demo GUI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Final Project Proposal: World Development Indicators </dc:title>
  <dc:creator>PRASHANT VIKRAM SINGH</dc:creator>
  <cp:lastModifiedBy>Badki, Meenal Haridas</cp:lastModifiedBy>
  <cp:revision>24</cp:revision>
  <dcterms:created xsi:type="dcterms:W3CDTF">2017-08-04T19:41:57Z</dcterms:created>
  <dcterms:modified xsi:type="dcterms:W3CDTF">2021-08-17T15:38:43Z</dcterms:modified>
</cp:coreProperties>
</file>