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8" r:id="rId27"/>
    <p:sldId id="281" r:id="rId28"/>
    <p:sldId id="282" r:id="rId29"/>
    <p:sldId id="283" r:id="rId30"/>
    <p:sldId id="284" r:id="rId31"/>
    <p:sldId id="285" r:id="rId32"/>
    <p:sldId id="286" r:id="rId33"/>
    <p:sldId id="287" r:id="rId34"/>
  </p:sldIdLst>
  <p:sldSz cx="9144000" cy="5143500" type="screen16x9"/>
  <p:notesSz cx="6858000" cy="9144000"/>
  <p:embeddedFontLst>
    <p:embeddedFont>
      <p:font typeface="Cambria Math" panose="02040503050406030204" pitchFamily="18" charset="0"/>
      <p:regular r:id="rId36"/>
    </p:embeddedFont>
    <p:embeddedFont>
      <p:font typeface="Lora" pitchFamily="2" charset="0"/>
      <p:regular r:id="rId37"/>
      <p:bold r:id="rId38"/>
      <p:italic r:id="rId39"/>
      <p:boldItalic r:id="rId40"/>
    </p:embeddedFont>
    <p:embeddedFont>
      <p:font typeface="Roboto" panose="02000000000000000000" pitchFamily="2" charset="0"/>
      <p:regular r:id="rId41"/>
      <p:bold r:id="rId42"/>
      <p:italic r:id="rId43"/>
      <p:boldItalic r:id="rId44"/>
    </p:embeddedFont>
    <p:embeddedFont>
      <p:font typeface="Roboto Mono" panose="00000009000000000000" pitchFamily="49" charset="0"/>
      <p:regular r:id="rId45"/>
      <p:bold r:id="rId46"/>
      <p:italic r:id="rId47"/>
      <p:boldItalic r:id="rId48"/>
    </p:embeddedFont>
    <p:embeddedFont>
      <p:font typeface="Roboto Slab" pitchFamily="2" charset="0"/>
      <p:regular r:id="rId49"/>
      <p:bold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C1FC61D-B2DC-4397-A729-71DC5125B03F}">
  <a:tblStyle styleId="{3C1FC61D-B2DC-4397-A729-71DC5125B03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5" d="100"/>
          <a:sy n="145" d="100"/>
        </p:scale>
        <p:origin x="62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cf2a8d296b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cf2a8d296b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cf301f1980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cf301f1980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cf301f1980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cf301f1980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793b3a5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e793b3a5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cf301f1980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cf301f1980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cf301f198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cf301f198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cf301f1980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cf301f1980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cf301f1980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cf301f1980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cf301f1980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cf301f1980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e84003c2c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e84003c2c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559c9032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559c9032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d292d3740c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d292d3740c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cf301f198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cf301f198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e84003c2c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e84003c2c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c1d111de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c1d111de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cf301f1980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cf301f1980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cf301f1980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cf301f1980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e685333d0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e685333d0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e685333d01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e685333d01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cf301f1980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cf301f1980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cf301f1980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cf301f1980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559c903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559c903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cf301f198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cf301f198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cf301f1980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cf301f1980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d292d3740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d292d3740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dbe1f2af434b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dbe1f2af434b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e54875155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e54875155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d100b30b56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d100b30b56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f2a8d296b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f2a8d296b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cf2a8d296b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cf2a8d296b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cf2a8d296b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cf2a8d296b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Font typeface="Roboto Slab"/>
              <a:buNone/>
              <a:defRPr sz="2800" b="1">
                <a:solidFill>
                  <a:schemeClr val="dk1"/>
                </a:solidFill>
                <a:latin typeface="Roboto Slab"/>
                <a:ea typeface="Roboto Slab"/>
                <a:cs typeface="Roboto Slab"/>
                <a:sym typeface="Roboto Slab"/>
              </a:defRPr>
            </a:lvl1pPr>
            <a:lvl2pPr lvl="1" rtl="0">
              <a:spcBef>
                <a:spcPts val="0"/>
              </a:spcBef>
              <a:spcAft>
                <a:spcPts val="0"/>
              </a:spcAft>
              <a:buClr>
                <a:schemeClr val="dk1"/>
              </a:buClr>
              <a:buSzPts val="2800"/>
              <a:buFont typeface="Roboto Slab"/>
              <a:buNone/>
              <a:defRPr sz="2800" b="1">
                <a:solidFill>
                  <a:schemeClr val="dk1"/>
                </a:solidFill>
                <a:latin typeface="Roboto Slab"/>
                <a:ea typeface="Roboto Slab"/>
                <a:cs typeface="Roboto Slab"/>
                <a:sym typeface="Roboto Slab"/>
              </a:defRPr>
            </a:lvl2pPr>
            <a:lvl3pPr lvl="2" rtl="0">
              <a:spcBef>
                <a:spcPts val="0"/>
              </a:spcBef>
              <a:spcAft>
                <a:spcPts val="0"/>
              </a:spcAft>
              <a:buClr>
                <a:schemeClr val="dk1"/>
              </a:buClr>
              <a:buSzPts val="2800"/>
              <a:buFont typeface="Roboto Slab"/>
              <a:buNone/>
              <a:defRPr sz="2800" b="1">
                <a:solidFill>
                  <a:schemeClr val="dk1"/>
                </a:solidFill>
                <a:latin typeface="Roboto Slab"/>
                <a:ea typeface="Roboto Slab"/>
                <a:cs typeface="Roboto Slab"/>
                <a:sym typeface="Roboto Slab"/>
              </a:defRPr>
            </a:lvl3pPr>
            <a:lvl4pPr lvl="3" rtl="0">
              <a:spcBef>
                <a:spcPts val="0"/>
              </a:spcBef>
              <a:spcAft>
                <a:spcPts val="0"/>
              </a:spcAft>
              <a:buClr>
                <a:schemeClr val="dk1"/>
              </a:buClr>
              <a:buSzPts val="2800"/>
              <a:buFont typeface="Roboto Slab"/>
              <a:buNone/>
              <a:defRPr sz="2800" b="1">
                <a:solidFill>
                  <a:schemeClr val="dk1"/>
                </a:solidFill>
                <a:latin typeface="Roboto Slab"/>
                <a:ea typeface="Roboto Slab"/>
                <a:cs typeface="Roboto Slab"/>
                <a:sym typeface="Roboto Slab"/>
              </a:defRPr>
            </a:lvl4pPr>
            <a:lvl5pPr lvl="4" rtl="0">
              <a:spcBef>
                <a:spcPts val="0"/>
              </a:spcBef>
              <a:spcAft>
                <a:spcPts val="0"/>
              </a:spcAft>
              <a:buClr>
                <a:schemeClr val="dk1"/>
              </a:buClr>
              <a:buSzPts val="2800"/>
              <a:buFont typeface="Roboto Slab"/>
              <a:buNone/>
              <a:defRPr sz="2800" b="1">
                <a:solidFill>
                  <a:schemeClr val="dk1"/>
                </a:solidFill>
                <a:latin typeface="Roboto Slab"/>
                <a:ea typeface="Roboto Slab"/>
                <a:cs typeface="Roboto Slab"/>
                <a:sym typeface="Roboto Slab"/>
              </a:defRPr>
            </a:lvl5pPr>
            <a:lvl6pPr lvl="5" rtl="0">
              <a:spcBef>
                <a:spcPts val="0"/>
              </a:spcBef>
              <a:spcAft>
                <a:spcPts val="0"/>
              </a:spcAft>
              <a:buClr>
                <a:schemeClr val="dk1"/>
              </a:buClr>
              <a:buSzPts val="2800"/>
              <a:buFont typeface="Roboto Slab"/>
              <a:buNone/>
              <a:defRPr sz="2800" b="1">
                <a:solidFill>
                  <a:schemeClr val="dk1"/>
                </a:solidFill>
                <a:latin typeface="Roboto Slab"/>
                <a:ea typeface="Roboto Slab"/>
                <a:cs typeface="Roboto Slab"/>
                <a:sym typeface="Roboto Slab"/>
              </a:defRPr>
            </a:lvl6pPr>
            <a:lvl7pPr lvl="6" rtl="0">
              <a:spcBef>
                <a:spcPts val="0"/>
              </a:spcBef>
              <a:spcAft>
                <a:spcPts val="0"/>
              </a:spcAft>
              <a:buClr>
                <a:schemeClr val="dk1"/>
              </a:buClr>
              <a:buSzPts val="2800"/>
              <a:buFont typeface="Roboto Slab"/>
              <a:buNone/>
              <a:defRPr sz="2800" b="1">
                <a:solidFill>
                  <a:schemeClr val="dk1"/>
                </a:solidFill>
                <a:latin typeface="Roboto Slab"/>
                <a:ea typeface="Roboto Slab"/>
                <a:cs typeface="Roboto Slab"/>
                <a:sym typeface="Roboto Slab"/>
              </a:defRPr>
            </a:lvl7pPr>
            <a:lvl8pPr lvl="7" rtl="0">
              <a:spcBef>
                <a:spcPts val="0"/>
              </a:spcBef>
              <a:spcAft>
                <a:spcPts val="0"/>
              </a:spcAft>
              <a:buClr>
                <a:schemeClr val="dk1"/>
              </a:buClr>
              <a:buSzPts val="2800"/>
              <a:buFont typeface="Roboto Slab"/>
              <a:buNone/>
              <a:defRPr sz="2800" b="1">
                <a:solidFill>
                  <a:schemeClr val="dk1"/>
                </a:solidFill>
                <a:latin typeface="Roboto Slab"/>
                <a:ea typeface="Roboto Slab"/>
                <a:cs typeface="Roboto Slab"/>
                <a:sym typeface="Roboto Slab"/>
              </a:defRPr>
            </a:lvl8pPr>
            <a:lvl9pPr lvl="8" rtl="0">
              <a:spcBef>
                <a:spcPts val="0"/>
              </a:spcBef>
              <a:spcAft>
                <a:spcPts val="0"/>
              </a:spcAft>
              <a:buClr>
                <a:schemeClr val="dk1"/>
              </a:buClr>
              <a:buSzPts val="2800"/>
              <a:buFont typeface="Roboto Slab"/>
              <a:buNone/>
              <a:defRPr sz="2800" b="1">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SzPts val="1800"/>
              <a:buFont typeface="Roboto"/>
              <a:buChar char="●"/>
              <a:defRPr sz="1800">
                <a:latin typeface="Roboto"/>
                <a:ea typeface="Roboto"/>
                <a:cs typeface="Roboto"/>
                <a:sym typeface="Roboto"/>
              </a:defRPr>
            </a:lvl1pPr>
            <a:lvl2pPr marL="914400" lvl="1" indent="-317500" rtl="0">
              <a:lnSpc>
                <a:spcPct val="115000"/>
              </a:lnSpc>
              <a:spcBef>
                <a:spcPts val="0"/>
              </a:spcBef>
              <a:spcAft>
                <a:spcPts val="0"/>
              </a:spcAft>
              <a:buSzPts val="1400"/>
              <a:buFont typeface="Roboto"/>
              <a:buChar char="○"/>
              <a:defRPr>
                <a:latin typeface="Roboto"/>
                <a:ea typeface="Roboto"/>
                <a:cs typeface="Roboto"/>
                <a:sym typeface="Roboto"/>
              </a:defRPr>
            </a:lvl2pPr>
            <a:lvl3pPr marL="1371600" lvl="2" indent="-317500" rtl="0">
              <a:lnSpc>
                <a:spcPct val="115000"/>
              </a:lnSpc>
              <a:spcBef>
                <a:spcPts val="0"/>
              </a:spcBef>
              <a:spcAft>
                <a:spcPts val="0"/>
              </a:spcAft>
              <a:buSzPts val="1400"/>
              <a:buFont typeface="Roboto"/>
              <a:buChar char="■"/>
              <a:defRPr>
                <a:latin typeface="Roboto"/>
                <a:ea typeface="Roboto"/>
                <a:cs typeface="Roboto"/>
                <a:sym typeface="Roboto"/>
              </a:defRPr>
            </a:lvl3pPr>
            <a:lvl4pPr marL="1828800" lvl="3" indent="-317500" rtl="0">
              <a:lnSpc>
                <a:spcPct val="115000"/>
              </a:lnSpc>
              <a:spcBef>
                <a:spcPts val="0"/>
              </a:spcBef>
              <a:spcAft>
                <a:spcPts val="0"/>
              </a:spcAft>
              <a:buSzPts val="1400"/>
              <a:buFont typeface="Roboto"/>
              <a:buChar char="●"/>
              <a:defRPr>
                <a:latin typeface="Roboto"/>
                <a:ea typeface="Roboto"/>
                <a:cs typeface="Roboto"/>
                <a:sym typeface="Roboto"/>
              </a:defRPr>
            </a:lvl4pPr>
            <a:lvl5pPr marL="2286000" lvl="4" indent="-317500" rtl="0">
              <a:lnSpc>
                <a:spcPct val="115000"/>
              </a:lnSpc>
              <a:spcBef>
                <a:spcPts val="0"/>
              </a:spcBef>
              <a:spcAft>
                <a:spcPts val="0"/>
              </a:spcAft>
              <a:buSzPts val="1400"/>
              <a:buFont typeface="Roboto"/>
              <a:buChar char="○"/>
              <a:defRPr>
                <a:latin typeface="Roboto"/>
                <a:ea typeface="Roboto"/>
                <a:cs typeface="Roboto"/>
                <a:sym typeface="Roboto"/>
              </a:defRPr>
            </a:lvl5pPr>
            <a:lvl6pPr marL="2743200" lvl="5" indent="-317500" rtl="0">
              <a:lnSpc>
                <a:spcPct val="115000"/>
              </a:lnSpc>
              <a:spcBef>
                <a:spcPts val="0"/>
              </a:spcBef>
              <a:spcAft>
                <a:spcPts val="0"/>
              </a:spcAft>
              <a:buSzPts val="1400"/>
              <a:buFont typeface="Roboto"/>
              <a:buChar char="■"/>
              <a:defRPr>
                <a:latin typeface="Roboto"/>
                <a:ea typeface="Roboto"/>
                <a:cs typeface="Roboto"/>
                <a:sym typeface="Roboto"/>
              </a:defRPr>
            </a:lvl6pPr>
            <a:lvl7pPr marL="3200400" lvl="6" indent="-317500" rtl="0">
              <a:lnSpc>
                <a:spcPct val="115000"/>
              </a:lnSpc>
              <a:spcBef>
                <a:spcPts val="0"/>
              </a:spcBef>
              <a:spcAft>
                <a:spcPts val="0"/>
              </a:spcAft>
              <a:buSzPts val="1400"/>
              <a:buFont typeface="Roboto"/>
              <a:buChar char="●"/>
              <a:defRPr>
                <a:latin typeface="Roboto"/>
                <a:ea typeface="Roboto"/>
                <a:cs typeface="Roboto"/>
                <a:sym typeface="Roboto"/>
              </a:defRPr>
            </a:lvl7pPr>
            <a:lvl8pPr marL="3657600" lvl="7" indent="-317500" rtl="0">
              <a:lnSpc>
                <a:spcPct val="115000"/>
              </a:lnSpc>
              <a:spcBef>
                <a:spcPts val="0"/>
              </a:spcBef>
              <a:spcAft>
                <a:spcPts val="0"/>
              </a:spcAft>
              <a:buSzPts val="1400"/>
              <a:buFont typeface="Roboto"/>
              <a:buChar char="○"/>
              <a:defRPr>
                <a:latin typeface="Roboto"/>
                <a:ea typeface="Roboto"/>
                <a:cs typeface="Roboto"/>
                <a:sym typeface="Roboto"/>
              </a:defRPr>
            </a:lvl8pPr>
            <a:lvl9pPr marL="4114800" lvl="8" indent="-317500" rtl="0">
              <a:lnSpc>
                <a:spcPct val="115000"/>
              </a:lnSpc>
              <a:spcBef>
                <a:spcPts val="0"/>
              </a:spcBef>
              <a:spcAft>
                <a:spcPts val="0"/>
              </a:spcAft>
              <a:buSzPts val="1400"/>
              <a:buFont typeface="Roboto"/>
              <a:buChar char="■"/>
              <a:defRPr>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hyperlink" Target="https://nvlpubs.nist.gov/nistpubs/Legacy/SP/nistspecialpublication800-38a.pdf"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hyperlink" Target="https://nvlpubs.nist.gov/nistpubs/Legacy/SP/nistspecialpublication800-38a.pdf"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hyperlink" Target="https://nvlpubs.nist.gov/nistpubs/Legacy/SP/nistspecialpublication800-38a.pdf"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doi.org/10.1016/j.jnca.2013.11.007"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hyperlink" Target="https://doi.org/10.1134/S096554252001008X" TargetMode="External"/><Relationship Id="rId5" Type="http://schemas.openxmlformats.org/officeDocument/2006/relationships/hyperlink" Target="https://nvlpubs.nist.gov/nistpubs/Legacy/SP/nistspecialpublication800-38a.pdf" TargetMode="External"/><Relationship Id="rId4" Type="http://schemas.openxmlformats.org/officeDocument/2006/relationships/hyperlink" Target="https://webhome.phy.duke.edu/~rgb/General/dieharder.php"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eprint.iacr.org/2019/078.pdf"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hyperlink" Target="https://csrc.nist.gov/projects/cryptographic-standards-and-guidelines/archived-crypto-projects/aes-development"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doi.org/10.1016/j.procs.2016.02.108"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hyperlink" Target="https://tsapps.nist.gov/publication/get_pdf.cfm?pub_id=151193" TargetMode="External"/><Relationship Id="rId5" Type="http://schemas.openxmlformats.org/officeDocument/2006/relationships/hyperlink" Target="https://tsapps.nist.gov/publication/get_pdf.cfm?pub_id=906762" TargetMode="External"/><Relationship Id="rId4" Type="http://schemas.openxmlformats.org/officeDocument/2006/relationships/hyperlink" Target="https://doi.org/10.1142/9789814327756_0003"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US" dirty="0"/>
              <a:t>The Effectiveness of Randomness Test Suites for Fixed Length Functions</a:t>
            </a:r>
            <a:endParaRPr dirty="0"/>
          </a:p>
        </p:txBody>
      </p:sp>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800"/>
              <a:t>Luke Y. Tao</a:t>
            </a:r>
            <a:endParaRPr sz="1800"/>
          </a:p>
          <a:p>
            <a:pPr marL="0" lvl="0" indent="0" algn="ctr" rtl="0">
              <a:spcBef>
                <a:spcPts val="0"/>
              </a:spcBef>
              <a:spcAft>
                <a:spcPts val="0"/>
              </a:spcAft>
              <a:buClr>
                <a:schemeClr val="dk1"/>
              </a:buClr>
              <a:buSzPts val="1100"/>
              <a:buFont typeface="Arial"/>
              <a:buNone/>
            </a:pPr>
            <a:r>
              <a:rPr lang="en" sz="1800"/>
              <a:t>Massanutten Regional Governor’s School</a:t>
            </a:r>
            <a:endParaRPr sz="1800"/>
          </a:p>
          <a:p>
            <a:pPr marL="0" lvl="0" indent="0" algn="ctr" rtl="0">
              <a:spcBef>
                <a:spcPts val="0"/>
              </a:spcBef>
              <a:spcAft>
                <a:spcPts val="0"/>
              </a:spcAft>
              <a:buClr>
                <a:schemeClr val="dk1"/>
              </a:buClr>
              <a:buSzPts val="1100"/>
              <a:buFont typeface="Arial"/>
              <a:buNone/>
            </a:pPr>
            <a:r>
              <a:rPr lang="en" sz="1800"/>
              <a:t>Research</a:t>
            </a:r>
            <a:endParaRPr sz="1800"/>
          </a:p>
          <a:p>
            <a:pPr marL="0" lvl="0" indent="0" algn="ctr" rtl="0">
              <a:spcBef>
                <a:spcPts val="0"/>
              </a:spcBef>
              <a:spcAft>
                <a:spcPts val="0"/>
              </a:spcAft>
              <a:buClr>
                <a:schemeClr val="dk1"/>
              </a:buClr>
              <a:buSzPts val="1100"/>
              <a:buFont typeface="Arial"/>
              <a:buNone/>
            </a:pPr>
            <a:r>
              <a:rPr lang="en" sz="1800"/>
              <a:t>Ms. Klus</a:t>
            </a:r>
            <a:endParaRPr sz="1800"/>
          </a:p>
          <a:p>
            <a:pPr marL="0" lvl="0" indent="0" algn="ctr" rtl="0">
              <a:spcBef>
                <a:spcPts val="0"/>
              </a:spcBef>
              <a:spcAft>
                <a:spcPts val="0"/>
              </a:spcAft>
              <a:buClr>
                <a:schemeClr val="dk1"/>
              </a:buClr>
              <a:buSzPts val="1100"/>
              <a:buFont typeface="Arial"/>
              <a:buNone/>
            </a:pPr>
            <a:r>
              <a:rPr lang="en" sz="1800"/>
              <a:t>April 16, 2021</a:t>
            </a:r>
            <a:endParaRPr sz="1800"/>
          </a:p>
          <a:p>
            <a:pPr marL="0" lvl="0" indent="0" algn="ctr" rtl="0">
              <a:spcBef>
                <a:spcPts val="0"/>
              </a:spcBef>
              <a:spcAft>
                <a:spcPts val="0"/>
              </a:spcAft>
              <a:buClr>
                <a:schemeClr val="dk1"/>
              </a:buClr>
              <a:buSzPts val="1100"/>
              <a:buFont typeface="Arial"/>
              <a:buNone/>
            </a:pPr>
            <a:endParaRPr sz="1800"/>
          </a:p>
          <a:p>
            <a:pPr marL="0" lvl="0" indent="0" algn="ctr" rtl="0">
              <a:spcBef>
                <a:spcPts val="0"/>
              </a:spcBef>
              <a:spcAft>
                <a:spcPts val="0"/>
              </a:spcAft>
              <a:buNone/>
            </a:pP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Multiple Scores</a:t>
            </a:r>
            <a:endParaRPr/>
          </a:p>
        </p:txBody>
      </p:sp>
      <p:sp>
        <p:nvSpPr>
          <p:cNvPr id="113" name="Google Shape;113;p22"/>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Outputs many statistics based on short subsequences instead of a single summary statistic from one long sequence (Rukhin, 2011)</a:t>
            </a:r>
            <a:endParaRPr dirty="0"/>
          </a:p>
          <a:p>
            <a:pPr marL="457200" lvl="0" indent="-342900" algn="l" rtl="0">
              <a:spcBef>
                <a:spcPts val="0"/>
              </a:spcBef>
              <a:spcAft>
                <a:spcPts val="0"/>
              </a:spcAft>
              <a:buSzPts val="1800"/>
              <a:buChar char="●"/>
            </a:pPr>
            <a:r>
              <a:rPr lang="en" dirty="0"/>
              <a:t>Makes it difficult to compare results</a:t>
            </a:r>
            <a:endParaRPr dirty="0"/>
          </a:p>
          <a:p>
            <a:pPr marL="457200" lvl="0" indent="-342900" algn="l" rtl="0">
              <a:spcBef>
                <a:spcPts val="0"/>
              </a:spcBef>
              <a:spcAft>
                <a:spcPts val="0"/>
              </a:spcAft>
              <a:buSzPts val="1800"/>
              <a:buChar char="●"/>
            </a:pPr>
            <a:r>
              <a:rPr lang="en" dirty="0"/>
              <a:t>Different tests have different levels of importance, reliability, and accuracy (Rukhin, 2010)</a:t>
            </a:r>
            <a:endParaRPr dirty="0"/>
          </a:p>
          <a:p>
            <a:pPr marL="457200" lvl="0" indent="-342900" algn="l" rtl="0">
              <a:spcBef>
                <a:spcPts val="0"/>
              </a:spcBef>
              <a:spcAft>
                <a:spcPts val="0"/>
              </a:spcAft>
              <a:buSzPts val="1800"/>
              <a:buChar char="●"/>
            </a:pPr>
            <a:r>
              <a:rPr lang="en" dirty="0">
                <a:solidFill>
                  <a:schemeClr val="dk1"/>
                </a:solidFill>
              </a:rPr>
              <a:t>Difficult to interpret a multitude of p-values</a:t>
            </a:r>
          </a:p>
          <a:p>
            <a:pPr marL="114300" lvl="0" indent="0" algn="l" rtl="0">
              <a:spcBef>
                <a:spcPts val="0"/>
              </a:spcBef>
              <a:spcAft>
                <a:spcPts val="0"/>
              </a:spcAft>
              <a:buSzPts val="1800"/>
              <a:buNone/>
            </a:pPr>
            <a:endParaRPr lang="en" dirty="0">
              <a:solidFill>
                <a:schemeClr val="dk1"/>
              </a:solidFill>
            </a:endParaRPr>
          </a:p>
          <a:p>
            <a:pPr marL="114300" lvl="0" indent="0" algn="l" rtl="0">
              <a:spcBef>
                <a:spcPts val="0"/>
              </a:spcBef>
              <a:spcAft>
                <a:spcPts val="0"/>
              </a:spcAft>
              <a:buSzPts val="1800"/>
              <a:buNone/>
            </a:pPr>
            <a:r>
              <a:rPr lang="en" dirty="0">
                <a:solidFill>
                  <a:schemeClr val="dk1"/>
                </a:solidFill>
              </a:rPr>
              <a:t>2 ways to interpret p-values</a:t>
            </a:r>
          </a:p>
          <a:p>
            <a:pPr>
              <a:buFont typeface="+mj-lt"/>
              <a:buAutoNum type="arabicPeriod"/>
            </a:pPr>
            <a:r>
              <a:rPr lang="en-US" dirty="0"/>
              <a:t>Is the proportion of p-values &gt;= a acceptable?</a:t>
            </a:r>
          </a:p>
          <a:p>
            <a:pPr>
              <a:buFont typeface="+mj-lt"/>
              <a:buAutoNum type="arabicPeriod"/>
            </a:pPr>
            <a:r>
              <a:rPr lang="en-US" dirty="0"/>
              <a:t>Are the p-values ~ uniform(0, 1)?</a:t>
            </a:r>
            <a:endParaRPr dirty="0"/>
          </a:p>
          <a:p>
            <a:pPr marL="0" lvl="0" indent="0" algn="l" rtl="0">
              <a:spcBef>
                <a:spcPts val="1200"/>
              </a:spcBef>
              <a:spcAft>
                <a:spcPts val="120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Mode-of-Operation Dependent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2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Definitions</a:t>
            </a:r>
            <a:endParaRPr dirty="0"/>
          </a:p>
        </p:txBody>
      </p:sp>
      <p:sp>
        <p:nvSpPr>
          <p:cNvPr id="125" name="Google Shape;125;p24"/>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Exclusive-or (XOR)</a:t>
            </a:r>
          </a:p>
          <a:p>
            <a:pPr marL="285750" indent="-285750"/>
            <a:r>
              <a:rPr lang="en-US" dirty="0"/>
              <a:t>Logical operation</a:t>
            </a:r>
          </a:p>
          <a:p>
            <a:pPr marL="285750" indent="-285750"/>
            <a:r>
              <a:rPr lang="en-US" dirty="0"/>
              <a:t>True if and only if parameters are different</a:t>
            </a:r>
          </a:p>
          <a:p>
            <a:pPr marL="285750" indent="-285750"/>
            <a:r>
              <a:rPr lang="en-US" dirty="0"/>
              <a:t>Easily reversible</a:t>
            </a:r>
          </a:p>
          <a:p>
            <a:pPr marL="285750" indent="-285750"/>
            <a:r>
              <a:rPr lang="en-US" dirty="0"/>
              <a:t>Used to combine different components in modes of operation</a:t>
            </a:r>
            <a:endParaRPr lang="en" dirty="0"/>
          </a:p>
          <a:p>
            <a:pPr marL="139700" lvl="0" indent="0" algn="l" rtl="0">
              <a:spcBef>
                <a:spcPts val="0"/>
              </a:spcBef>
              <a:spcAft>
                <a:spcPts val="0"/>
              </a:spcAft>
              <a:buSzPts val="1400"/>
              <a:buNone/>
            </a:pPr>
            <a:r>
              <a:rPr lang="en" sz="2500" dirty="0">
                <a:solidFill>
                  <a:schemeClr val="dk1"/>
                </a:solidFill>
                <a:latin typeface="Roboto Mono"/>
                <a:ea typeface="Roboto Mono"/>
                <a:cs typeface="Roboto Mono"/>
                <a:sym typeface="Roboto Mono"/>
              </a:rPr>
              <a:t>	1100</a:t>
            </a:r>
            <a:endParaRPr sz="2500" dirty="0">
              <a:solidFill>
                <a:schemeClr val="dk1"/>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2500" dirty="0">
                <a:solidFill>
                  <a:schemeClr val="dk1"/>
                </a:solidFill>
                <a:latin typeface="Roboto Mono"/>
                <a:ea typeface="Roboto Mono"/>
                <a:cs typeface="Roboto Mono"/>
                <a:sym typeface="Roboto Mono"/>
              </a:rPr>
              <a:t>  ⊕	</a:t>
            </a:r>
            <a:r>
              <a:rPr lang="en" sz="2500" u="sng" dirty="0">
                <a:solidFill>
                  <a:schemeClr val="dk1"/>
                </a:solidFill>
                <a:latin typeface="Roboto Mono"/>
                <a:ea typeface="Roboto Mono"/>
                <a:cs typeface="Roboto Mono"/>
                <a:sym typeface="Roboto Mono"/>
              </a:rPr>
              <a:t>1010</a:t>
            </a:r>
          </a:p>
          <a:p>
            <a:pPr marL="0" lvl="0" indent="0" algn="l" rtl="0">
              <a:lnSpc>
                <a:spcPct val="100000"/>
              </a:lnSpc>
              <a:spcBef>
                <a:spcPts val="0"/>
              </a:spcBef>
              <a:spcAft>
                <a:spcPts val="0"/>
              </a:spcAft>
              <a:buNone/>
            </a:pPr>
            <a:r>
              <a:rPr lang="en" sz="2500" dirty="0">
                <a:solidFill>
                  <a:schemeClr val="dk1"/>
                </a:solidFill>
                <a:latin typeface="Roboto Mono"/>
                <a:ea typeface="Roboto Mono"/>
                <a:cs typeface="Roboto Mono"/>
                <a:sym typeface="Roboto Mono"/>
              </a:rPr>
              <a:t>	0110</a:t>
            </a:r>
            <a:endParaRPr dirty="0">
              <a:latin typeface="Roboto Mono"/>
              <a:ea typeface="Roboto Mono"/>
              <a:cs typeface="Roboto Mono"/>
              <a:sym typeface="Roboto Mono"/>
            </a:endParaRPr>
          </a:p>
        </p:txBody>
      </p:sp>
      <p:sp>
        <p:nvSpPr>
          <p:cNvPr id="123" name="Google Shape;123;p24"/>
          <p:cNvSpPr txBox="1">
            <a:spLocks noGrp="1"/>
          </p:cNvSpPr>
          <p:nvPr>
            <p:ph type="body" idx="2"/>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Initialization Vector</a:t>
            </a:r>
          </a:p>
          <a:p>
            <a:pPr marL="285750" indent="-285750">
              <a:lnSpc>
                <a:spcPct val="150000"/>
              </a:lnSpc>
            </a:pPr>
            <a:r>
              <a:rPr lang="en-US" dirty="0"/>
              <a:t>unique/random value</a:t>
            </a:r>
          </a:p>
          <a:p>
            <a:pPr marL="285750" indent="-285750"/>
            <a:r>
              <a:rPr lang="en-US" dirty="0"/>
              <a:t>fixed length</a:t>
            </a:r>
          </a:p>
          <a:p>
            <a:pPr marL="285750" indent="-285750"/>
            <a:r>
              <a:rPr lang="en-US" dirty="0"/>
              <a:t>used as the first value in a mode of operation</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Google Shape;130;p25"/>
          <p:cNvPicPr preferRelativeResize="0"/>
          <p:nvPr/>
        </p:nvPicPr>
        <p:blipFill>
          <a:blip r:embed="rId3">
            <a:alphaModFix/>
          </a:blip>
          <a:stretch>
            <a:fillRect/>
          </a:stretch>
        </p:blipFill>
        <p:spPr>
          <a:xfrm>
            <a:off x="594775" y="334551"/>
            <a:ext cx="7954450" cy="4474375"/>
          </a:xfrm>
          <a:prstGeom prst="rect">
            <a:avLst/>
          </a:prstGeom>
          <a:noFill/>
          <a:ln>
            <a:noFill/>
          </a:ln>
        </p:spPr>
      </p:pic>
      <p:sp>
        <p:nvSpPr>
          <p:cNvPr id="131" name="Google Shape;131;p25"/>
          <p:cNvSpPr txBox="1">
            <a:spLocks noGrp="1"/>
          </p:cNvSpPr>
          <p:nvPr>
            <p:ph type="title"/>
          </p:nvPr>
        </p:nvSpPr>
        <p:spPr>
          <a:xfrm>
            <a:off x="0" y="-12"/>
            <a:ext cx="3237300" cy="4749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1400">
                <a:latin typeface="Roboto"/>
                <a:ea typeface="Roboto"/>
                <a:cs typeface="Roboto"/>
                <a:sym typeface="Roboto"/>
              </a:rPr>
              <a:t>Figure 7</a:t>
            </a:r>
            <a:r>
              <a:rPr lang="en" sz="1400" b="0">
                <a:latin typeface="Roboto"/>
                <a:ea typeface="Roboto"/>
                <a:cs typeface="Roboto"/>
                <a:sym typeface="Roboto"/>
              </a:rPr>
              <a:t> </a:t>
            </a:r>
            <a:r>
              <a:rPr lang="en" sz="1400" b="0" i="1">
                <a:latin typeface="Roboto"/>
                <a:ea typeface="Roboto"/>
                <a:cs typeface="Roboto"/>
                <a:sym typeface="Roboto"/>
              </a:rPr>
              <a:t>Electronic Codebook (ECB)</a:t>
            </a:r>
            <a:endParaRPr sz="1400" b="0" i="1">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p26"/>
          <p:cNvPicPr preferRelativeResize="0"/>
          <p:nvPr/>
        </p:nvPicPr>
        <p:blipFill>
          <a:blip r:embed="rId3">
            <a:alphaModFix/>
          </a:blip>
          <a:stretch>
            <a:fillRect/>
          </a:stretch>
        </p:blipFill>
        <p:spPr>
          <a:xfrm>
            <a:off x="0" y="0"/>
            <a:ext cx="9144000" cy="5143492"/>
          </a:xfrm>
          <a:prstGeom prst="rect">
            <a:avLst/>
          </a:prstGeom>
          <a:noFill/>
          <a:ln>
            <a:noFill/>
          </a:ln>
        </p:spPr>
      </p:pic>
      <p:sp>
        <p:nvSpPr>
          <p:cNvPr id="137" name="Google Shape;137;p26"/>
          <p:cNvSpPr txBox="1">
            <a:spLocks noGrp="1"/>
          </p:cNvSpPr>
          <p:nvPr>
            <p:ph type="title"/>
          </p:nvPr>
        </p:nvSpPr>
        <p:spPr>
          <a:xfrm>
            <a:off x="427258" y="510300"/>
            <a:ext cx="3315000" cy="394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400">
                <a:latin typeface="Roboto"/>
                <a:ea typeface="Roboto"/>
                <a:cs typeface="Roboto"/>
                <a:sym typeface="Roboto"/>
              </a:rPr>
              <a:t>Figure 10</a:t>
            </a:r>
            <a:r>
              <a:rPr lang="en" sz="1400" b="0">
                <a:latin typeface="Roboto"/>
                <a:ea typeface="Roboto"/>
                <a:cs typeface="Roboto"/>
                <a:sym typeface="Roboto"/>
              </a:rPr>
              <a:t> </a:t>
            </a:r>
            <a:r>
              <a:rPr lang="en" sz="1400" b="0" i="1">
                <a:latin typeface="Roboto"/>
                <a:ea typeface="Roboto"/>
                <a:cs typeface="Roboto"/>
                <a:sym typeface="Roboto"/>
              </a:rPr>
              <a:t>Cipher Block Chaining (CBC)</a:t>
            </a:r>
            <a:endParaRPr sz="1400" b="0" i="1">
              <a:latin typeface="Roboto"/>
              <a:ea typeface="Roboto"/>
              <a:cs typeface="Roboto"/>
              <a:sym typeface="Roboto"/>
            </a:endParaRPr>
          </a:p>
        </p:txBody>
      </p:sp>
      <p:sp>
        <p:nvSpPr>
          <p:cNvPr id="138" name="Google Shape;138;p26"/>
          <p:cNvSpPr txBox="1"/>
          <p:nvPr/>
        </p:nvSpPr>
        <p:spPr>
          <a:xfrm>
            <a:off x="0" y="4497000"/>
            <a:ext cx="9144000" cy="646500"/>
          </a:xfrm>
          <a:prstGeom prst="rect">
            <a:avLst/>
          </a:prstGeom>
          <a:noFill/>
          <a:ln>
            <a:noFill/>
          </a:ln>
        </p:spPr>
        <p:txBody>
          <a:bodyPr spcFirstLastPara="1" wrap="square" lIns="91425" tIns="91425" rIns="91425" bIns="91425" anchor="t" anchorCtr="0">
            <a:spAutoFit/>
          </a:bodyPr>
          <a:lstStyle/>
          <a:p>
            <a:pPr marL="457200" lvl="0" indent="-457200" algn="l" rtl="0">
              <a:lnSpc>
                <a:spcPct val="200000"/>
              </a:lnSpc>
              <a:spcBef>
                <a:spcPts val="0"/>
              </a:spcBef>
              <a:spcAft>
                <a:spcPts val="0"/>
              </a:spcAft>
              <a:buNone/>
            </a:pPr>
            <a:r>
              <a:rPr lang="en" sz="1000">
                <a:solidFill>
                  <a:schemeClr val="dk1"/>
                </a:solidFill>
                <a:latin typeface="Times New Roman"/>
                <a:ea typeface="Times New Roman"/>
                <a:cs typeface="Times New Roman"/>
                <a:sym typeface="Times New Roman"/>
              </a:rPr>
              <a:t>Dworkin, M. (2001). </a:t>
            </a:r>
            <a:r>
              <a:rPr lang="en" sz="1000" i="1">
                <a:solidFill>
                  <a:schemeClr val="dk1"/>
                </a:solidFill>
                <a:latin typeface="Times New Roman"/>
                <a:ea typeface="Times New Roman"/>
                <a:cs typeface="Times New Roman"/>
                <a:sym typeface="Times New Roman"/>
              </a:rPr>
              <a:t>Recommendation for Block Cipher Modes of Operation: Methods and Techniques</a:t>
            </a:r>
            <a:r>
              <a:rPr lang="en" sz="1000">
                <a:solidFill>
                  <a:schemeClr val="dk1"/>
                </a:solidFill>
                <a:latin typeface="Times New Roman"/>
                <a:ea typeface="Times New Roman"/>
                <a:cs typeface="Times New Roman"/>
                <a:sym typeface="Times New Roman"/>
              </a:rPr>
              <a:t>. United States Department of Commerce, National Institute of Standards and Technology. </a:t>
            </a:r>
            <a:r>
              <a:rPr lang="en" sz="1000" u="sng">
                <a:solidFill>
                  <a:schemeClr val="dk1"/>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https://nvlpubs.nist.gov/nistpubs/Legacy/SP/nistspecialpublication800-38a.pdf</a:t>
            </a:r>
            <a:r>
              <a:rPr lang="en" sz="1000">
                <a:solidFill>
                  <a:schemeClr val="dk1"/>
                </a:solidFill>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p27"/>
          <p:cNvPicPr preferRelativeResize="0"/>
          <p:nvPr/>
        </p:nvPicPr>
        <p:blipFill rotWithShape="1">
          <a:blip r:embed="rId3">
            <a:alphaModFix/>
          </a:blip>
          <a:srcRect/>
          <a:stretch/>
        </p:blipFill>
        <p:spPr>
          <a:xfrm>
            <a:off x="0" y="0"/>
            <a:ext cx="9144014" cy="5143500"/>
          </a:xfrm>
          <a:prstGeom prst="rect">
            <a:avLst/>
          </a:prstGeom>
          <a:noFill/>
          <a:ln>
            <a:noFill/>
          </a:ln>
        </p:spPr>
      </p:pic>
      <p:sp>
        <p:nvSpPr>
          <p:cNvPr id="144" name="Google Shape;144;p27"/>
          <p:cNvSpPr txBox="1">
            <a:spLocks noGrp="1"/>
          </p:cNvSpPr>
          <p:nvPr>
            <p:ph type="title"/>
          </p:nvPr>
        </p:nvSpPr>
        <p:spPr>
          <a:xfrm>
            <a:off x="234931" y="248725"/>
            <a:ext cx="2940900" cy="436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latin typeface="Roboto"/>
                <a:ea typeface="Roboto"/>
                <a:cs typeface="Roboto"/>
                <a:sym typeface="Roboto"/>
              </a:rPr>
              <a:t>Figure 11</a:t>
            </a:r>
            <a:r>
              <a:rPr lang="en" sz="1400" b="0">
                <a:latin typeface="Roboto"/>
                <a:ea typeface="Roboto"/>
                <a:cs typeface="Roboto"/>
                <a:sym typeface="Roboto"/>
              </a:rPr>
              <a:t> </a:t>
            </a:r>
            <a:r>
              <a:rPr lang="en" sz="1400" b="0" i="1">
                <a:latin typeface="Roboto"/>
                <a:ea typeface="Roboto"/>
                <a:cs typeface="Roboto"/>
                <a:sym typeface="Roboto"/>
              </a:rPr>
              <a:t>Output Feedback (OFB)</a:t>
            </a:r>
            <a:endParaRPr sz="1400" b="0" i="1">
              <a:latin typeface="Roboto"/>
              <a:ea typeface="Roboto"/>
              <a:cs typeface="Roboto"/>
              <a:sym typeface="Roboto"/>
            </a:endParaRPr>
          </a:p>
        </p:txBody>
      </p:sp>
      <p:sp>
        <p:nvSpPr>
          <p:cNvPr id="145" name="Google Shape;145;p27"/>
          <p:cNvSpPr txBox="1"/>
          <p:nvPr/>
        </p:nvSpPr>
        <p:spPr>
          <a:xfrm>
            <a:off x="0" y="4497000"/>
            <a:ext cx="9144000" cy="646500"/>
          </a:xfrm>
          <a:prstGeom prst="rect">
            <a:avLst/>
          </a:prstGeom>
          <a:noFill/>
          <a:ln>
            <a:noFill/>
          </a:ln>
        </p:spPr>
        <p:txBody>
          <a:bodyPr spcFirstLastPara="1" wrap="square" lIns="91425" tIns="91425" rIns="91425" bIns="91425" anchor="t" anchorCtr="0">
            <a:spAutoFit/>
          </a:bodyPr>
          <a:lstStyle/>
          <a:p>
            <a:pPr marL="457200" lvl="0" indent="-457200" algn="l" rtl="0">
              <a:lnSpc>
                <a:spcPct val="200000"/>
              </a:lnSpc>
              <a:spcBef>
                <a:spcPts val="0"/>
              </a:spcBef>
              <a:spcAft>
                <a:spcPts val="0"/>
              </a:spcAft>
              <a:buNone/>
            </a:pPr>
            <a:r>
              <a:rPr lang="en" sz="1000">
                <a:solidFill>
                  <a:schemeClr val="dk1"/>
                </a:solidFill>
                <a:latin typeface="Times New Roman"/>
                <a:ea typeface="Times New Roman"/>
                <a:cs typeface="Times New Roman"/>
                <a:sym typeface="Times New Roman"/>
              </a:rPr>
              <a:t>Dworkin, M. (2001). </a:t>
            </a:r>
            <a:r>
              <a:rPr lang="en" sz="1000" i="1">
                <a:solidFill>
                  <a:schemeClr val="dk1"/>
                </a:solidFill>
                <a:latin typeface="Times New Roman"/>
                <a:ea typeface="Times New Roman"/>
                <a:cs typeface="Times New Roman"/>
                <a:sym typeface="Times New Roman"/>
              </a:rPr>
              <a:t>Recommendation for Block Cipher Modes of Operation: Methods and Techniques</a:t>
            </a:r>
            <a:r>
              <a:rPr lang="en" sz="1000">
                <a:solidFill>
                  <a:schemeClr val="dk1"/>
                </a:solidFill>
                <a:latin typeface="Times New Roman"/>
                <a:ea typeface="Times New Roman"/>
                <a:cs typeface="Times New Roman"/>
                <a:sym typeface="Times New Roman"/>
              </a:rPr>
              <a:t>. United States Department of Commerce, National Institute of Standards and Technology. </a:t>
            </a:r>
            <a:r>
              <a:rPr lang="en" sz="1000" u="sng">
                <a:solidFill>
                  <a:schemeClr val="dk1"/>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https://nvlpubs.nist.gov/nistpubs/Legacy/SP/nistspecialpublication800-38a.pdf</a:t>
            </a:r>
            <a:r>
              <a:rPr lang="en" sz="1000">
                <a:solidFill>
                  <a:schemeClr val="dk1"/>
                </a:solidFill>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28"/>
          <p:cNvPicPr preferRelativeResize="0"/>
          <p:nvPr/>
        </p:nvPicPr>
        <p:blipFill>
          <a:blip r:embed="rId3">
            <a:alphaModFix/>
          </a:blip>
          <a:stretch>
            <a:fillRect/>
          </a:stretch>
        </p:blipFill>
        <p:spPr>
          <a:xfrm>
            <a:off x="-6" y="0"/>
            <a:ext cx="9144000" cy="5143505"/>
          </a:xfrm>
          <a:prstGeom prst="rect">
            <a:avLst/>
          </a:prstGeom>
          <a:noFill/>
          <a:ln>
            <a:noFill/>
          </a:ln>
        </p:spPr>
      </p:pic>
      <p:sp>
        <p:nvSpPr>
          <p:cNvPr id="151" name="Google Shape;151;p28"/>
          <p:cNvSpPr txBox="1">
            <a:spLocks noGrp="1"/>
          </p:cNvSpPr>
          <p:nvPr>
            <p:ph type="title"/>
          </p:nvPr>
        </p:nvSpPr>
        <p:spPr>
          <a:xfrm>
            <a:off x="286136" y="213050"/>
            <a:ext cx="2447100" cy="401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latin typeface="Roboto"/>
                <a:ea typeface="Roboto"/>
                <a:cs typeface="Roboto"/>
                <a:sym typeface="Roboto"/>
              </a:rPr>
              <a:t>Figure 12</a:t>
            </a:r>
            <a:r>
              <a:rPr lang="en" sz="1400" b="0">
                <a:latin typeface="Roboto"/>
                <a:ea typeface="Roboto"/>
                <a:cs typeface="Roboto"/>
                <a:sym typeface="Roboto"/>
              </a:rPr>
              <a:t> </a:t>
            </a:r>
            <a:r>
              <a:rPr lang="en" sz="1400" b="0" i="1">
                <a:latin typeface="Roboto"/>
                <a:ea typeface="Roboto"/>
                <a:cs typeface="Roboto"/>
                <a:sym typeface="Roboto"/>
              </a:rPr>
              <a:t>Counter (CTR)</a:t>
            </a:r>
            <a:endParaRPr sz="1400" b="0" i="1">
              <a:latin typeface="Roboto"/>
              <a:ea typeface="Roboto"/>
              <a:cs typeface="Roboto"/>
              <a:sym typeface="Roboto"/>
            </a:endParaRPr>
          </a:p>
        </p:txBody>
      </p:sp>
      <p:sp>
        <p:nvSpPr>
          <p:cNvPr id="152" name="Google Shape;152;p28"/>
          <p:cNvSpPr txBox="1"/>
          <p:nvPr/>
        </p:nvSpPr>
        <p:spPr>
          <a:xfrm>
            <a:off x="481540" y="4189200"/>
            <a:ext cx="8004300" cy="954300"/>
          </a:xfrm>
          <a:prstGeom prst="rect">
            <a:avLst/>
          </a:prstGeom>
          <a:noFill/>
          <a:ln>
            <a:noFill/>
          </a:ln>
        </p:spPr>
        <p:txBody>
          <a:bodyPr spcFirstLastPara="1" wrap="square" lIns="91425" tIns="91425" rIns="91425" bIns="91425" anchor="t" anchorCtr="0">
            <a:spAutoFit/>
          </a:bodyPr>
          <a:lstStyle/>
          <a:p>
            <a:pPr marL="457200" lvl="0" indent="-457200" algn="l" rtl="0">
              <a:lnSpc>
                <a:spcPct val="200000"/>
              </a:lnSpc>
              <a:spcBef>
                <a:spcPts val="0"/>
              </a:spcBef>
              <a:spcAft>
                <a:spcPts val="0"/>
              </a:spcAft>
              <a:buNone/>
            </a:pPr>
            <a:r>
              <a:rPr lang="en" sz="1000">
                <a:solidFill>
                  <a:schemeClr val="dk1"/>
                </a:solidFill>
                <a:latin typeface="Times New Roman"/>
                <a:ea typeface="Times New Roman"/>
                <a:cs typeface="Times New Roman"/>
                <a:sym typeface="Times New Roman"/>
              </a:rPr>
              <a:t>Dworkin, M. (2001). </a:t>
            </a:r>
            <a:r>
              <a:rPr lang="en" sz="1000" i="1">
                <a:solidFill>
                  <a:schemeClr val="dk1"/>
                </a:solidFill>
                <a:latin typeface="Times New Roman"/>
                <a:ea typeface="Times New Roman"/>
                <a:cs typeface="Times New Roman"/>
                <a:sym typeface="Times New Roman"/>
              </a:rPr>
              <a:t>Recommendation for Block Cipher Modes of Operation: Methods and Techniques</a:t>
            </a:r>
            <a:r>
              <a:rPr lang="en" sz="1000">
                <a:solidFill>
                  <a:schemeClr val="dk1"/>
                </a:solidFill>
                <a:latin typeface="Times New Roman"/>
                <a:ea typeface="Times New Roman"/>
                <a:cs typeface="Times New Roman"/>
                <a:sym typeface="Times New Roman"/>
              </a:rPr>
              <a:t>. United States Department of Commerce, National Institute of Standards and Technology. </a:t>
            </a:r>
            <a:r>
              <a:rPr lang="en" sz="1000" u="sng">
                <a:solidFill>
                  <a:schemeClr val="dk1"/>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https://nvlpubs.nist.gov/nistpubs/Legacy/SP/nistspecialpublication800-38a.pdf</a:t>
            </a:r>
            <a:r>
              <a:rPr lang="en" sz="1000">
                <a:solidFill>
                  <a:schemeClr val="dk1"/>
                </a:solidFill>
                <a:latin typeface="Times New Roman"/>
                <a:ea typeface="Times New Roman"/>
                <a:cs typeface="Times New Roman"/>
                <a:sym typeface="Times New Roman"/>
              </a:rPr>
              <a:t> </a:t>
            </a:r>
            <a:endParaRPr sz="10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0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9"/>
          <p:cNvSpPr txBox="1">
            <a:spLocks noGrp="1"/>
          </p:cNvSpPr>
          <p:nvPr>
            <p:ph type="title"/>
          </p:nvPr>
        </p:nvSpPr>
        <p:spPr>
          <a:xfrm>
            <a:off x="952500" y="1178275"/>
            <a:ext cx="7239000" cy="44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latin typeface="Roboto"/>
                <a:ea typeface="Roboto"/>
                <a:cs typeface="Roboto"/>
                <a:sym typeface="Roboto"/>
              </a:rPr>
              <a:t>Table 1</a:t>
            </a:r>
            <a:r>
              <a:rPr lang="en" sz="1400" b="0">
                <a:latin typeface="Roboto"/>
                <a:ea typeface="Roboto"/>
                <a:cs typeface="Roboto"/>
                <a:sym typeface="Roboto"/>
              </a:rPr>
              <a:t> </a:t>
            </a:r>
            <a:r>
              <a:rPr lang="en" sz="1400" b="0" i="1">
                <a:latin typeface="Roboto"/>
                <a:ea typeface="Roboto"/>
                <a:cs typeface="Roboto"/>
                <a:sym typeface="Roboto"/>
              </a:rPr>
              <a:t>NIST Statistical Suite Results for Different Modes of Operation</a:t>
            </a:r>
            <a:endParaRPr sz="1400" b="0" i="1">
              <a:latin typeface="Roboto"/>
              <a:ea typeface="Roboto"/>
              <a:cs typeface="Roboto"/>
              <a:sym typeface="Roboto"/>
            </a:endParaRPr>
          </a:p>
        </p:txBody>
      </p:sp>
      <p:graphicFrame>
        <p:nvGraphicFramePr>
          <p:cNvPr id="158" name="Google Shape;158;p29"/>
          <p:cNvGraphicFramePr/>
          <p:nvPr>
            <p:extLst>
              <p:ext uri="{D42A27DB-BD31-4B8C-83A1-F6EECF244321}">
                <p14:modId xmlns:p14="http://schemas.microsoft.com/office/powerpoint/2010/main" val="516030231"/>
              </p:ext>
            </p:extLst>
          </p:nvPr>
        </p:nvGraphicFramePr>
        <p:xfrm>
          <a:off x="952500" y="1619250"/>
          <a:ext cx="7239000" cy="2194410"/>
        </p:xfrm>
        <a:graphic>
          <a:graphicData uri="http://schemas.openxmlformats.org/drawingml/2006/table">
            <a:tbl>
              <a:tblPr>
                <a:noFill/>
                <a:tableStyleId>{3C1FC61D-B2DC-4397-A729-71DC5125B03F}</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ctr" rtl="0">
                        <a:spcBef>
                          <a:spcPts val="0"/>
                        </a:spcBef>
                        <a:spcAft>
                          <a:spcPts val="0"/>
                        </a:spcAft>
                        <a:buNone/>
                      </a:pPr>
                      <a:r>
                        <a:rPr lang="en">
                          <a:latin typeface="+mn-lt"/>
                          <a:ea typeface="Lora"/>
                          <a:cs typeface="Lora"/>
                          <a:sym typeface="Lora"/>
                        </a:rPr>
                        <a:t>Encryption Algorithm</a:t>
                      </a:r>
                      <a:endParaRPr>
                        <a:latin typeface="+mn-lt"/>
                        <a:ea typeface="Lora"/>
                        <a:cs typeface="Lora"/>
                        <a:sym typeface="Lor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mn-lt"/>
                          <a:ea typeface="Lora"/>
                          <a:cs typeface="Lora"/>
                          <a:sym typeface="Lora"/>
                        </a:rPr>
                        <a:t>Mode of Operation</a:t>
                      </a:r>
                      <a:endParaRPr>
                        <a:latin typeface="+mn-lt"/>
                        <a:ea typeface="Lora"/>
                        <a:cs typeface="Lora"/>
                        <a:sym typeface="Lor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mn-lt"/>
                          <a:ea typeface="Lora"/>
                          <a:cs typeface="Lora"/>
                          <a:sym typeface="Lora"/>
                        </a:rPr>
                        <a:t>Passed</a:t>
                      </a:r>
                      <a:endParaRPr>
                        <a:latin typeface="+mn-lt"/>
                        <a:ea typeface="Lora"/>
                        <a:cs typeface="Lora"/>
                        <a:sym typeface="Lor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mn-lt"/>
                          <a:ea typeface="Lora"/>
                          <a:cs typeface="Lora"/>
                          <a:sym typeface="Lora"/>
                        </a:rPr>
                        <a:t>Failed</a:t>
                      </a:r>
                      <a:endParaRPr>
                        <a:latin typeface="+mn-lt"/>
                        <a:ea typeface="Lora"/>
                        <a:cs typeface="Lora"/>
                        <a:sym typeface="Lor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rowSpan="4">
                  <a:txBody>
                    <a:bodyPr/>
                    <a:lstStyle/>
                    <a:p>
                      <a:pPr marL="0" lvl="0" indent="0" algn="ctr" rtl="0">
                        <a:spcBef>
                          <a:spcPts val="0"/>
                        </a:spcBef>
                        <a:spcAft>
                          <a:spcPts val="0"/>
                        </a:spcAft>
                        <a:buNone/>
                      </a:pPr>
                      <a:r>
                        <a:rPr lang="en">
                          <a:latin typeface="+mn-lt"/>
                          <a:ea typeface="Lora"/>
                          <a:cs typeface="Lora"/>
                          <a:sym typeface="Lora"/>
                        </a:rPr>
                        <a:t>AES</a:t>
                      </a:r>
                      <a:endParaRPr>
                        <a:latin typeface="+mn-lt"/>
                        <a:ea typeface="Lora"/>
                        <a:cs typeface="Lora"/>
                        <a:sym typeface="Lora"/>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mn-lt"/>
                          <a:ea typeface="Lora"/>
                          <a:cs typeface="Lora"/>
                          <a:sym typeface="Lora"/>
                        </a:rPr>
                        <a:t>ECB</a:t>
                      </a:r>
                      <a:endParaRPr dirty="0">
                        <a:latin typeface="+mn-lt"/>
                        <a:ea typeface="Lora"/>
                        <a:cs typeface="Lora"/>
                        <a:sym typeface="Lor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mn-lt"/>
                          <a:ea typeface="Lora"/>
                          <a:cs typeface="Lora"/>
                          <a:sym typeface="Lora"/>
                        </a:rPr>
                        <a:t>1</a:t>
                      </a:r>
                      <a:endParaRPr>
                        <a:latin typeface="+mn-lt"/>
                        <a:ea typeface="Lora"/>
                        <a:cs typeface="Lora"/>
                        <a:sym typeface="Lor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mn-lt"/>
                          <a:ea typeface="Lora"/>
                          <a:cs typeface="Lora"/>
                          <a:sym typeface="Lora"/>
                        </a:rPr>
                        <a:t>187</a:t>
                      </a:r>
                      <a:endParaRPr>
                        <a:latin typeface="+mn-lt"/>
                        <a:ea typeface="Lora"/>
                        <a:cs typeface="Lora"/>
                        <a:sym typeface="Lor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vMerge="1">
                  <a:txBody>
                    <a:bodyPr/>
                    <a:lstStyle/>
                    <a:p>
                      <a:endParaRPr lang="en-US"/>
                    </a:p>
                  </a:txBody>
                  <a:tcPr/>
                </a:tc>
                <a:tc>
                  <a:txBody>
                    <a:bodyPr/>
                    <a:lstStyle/>
                    <a:p>
                      <a:pPr marL="0" lvl="0" indent="0" algn="ctr" rtl="0">
                        <a:spcBef>
                          <a:spcPts val="0"/>
                        </a:spcBef>
                        <a:spcAft>
                          <a:spcPts val="0"/>
                        </a:spcAft>
                        <a:buNone/>
                      </a:pPr>
                      <a:r>
                        <a:rPr lang="en">
                          <a:latin typeface="+mn-lt"/>
                          <a:ea typeface="Lora"/>
                          <a:cs typeface="Lora"/>
                          <a:sym typeface="Lora"/>
                        </a:rPr>
                        <a:t>CBC</a:t>
                      </a:r>
                      <a:endParaRPr>
                        <a:latin typeface="+mn-lt"/>
                        <a:ea typeface="Lora"/>
                        <a:cs typeface="Lora"/>
                        <a:sym typeface="Lor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mn-lt"/>
                          <a:ea typeface="Lora"/>
                          <a:cs typeface="Lora"/>
                          <a:sym typeface="Lora"/>
                        </a:rPr>
                        <a:t>187</a:t>
                      </a:r>
                      <a:endParaRPr>
                        <a:latin typeface="+mn-lt"/>
                        <a:ea typeface="Lora"/>
                        <a:cs typeface="Lora"/>
                        <a:sym typeface="Lor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mn-lt"/>
                          <a:ea typeface="Lora"/>
                          <a:cs typeface="Lora"/>
                          <a:sym typeface="Lora"/>
                        </a:rPr>
                        <a:t>1</a:t>
                      </a:r>
                      <a:endParaRPr>
                        <a:latin typeface="+mn-lt"/>
                        <a:ea typeface="Lora"/>
                        <a:cs typeface="Lora"/>
                        <a:sym typeface="Lor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vMerge="1">
                  <a:txBody>
                    <a:bodyPr/>
                    <a:lstStyle/>
                    <a:p>
                      <a:endParaRPr lang="en-US"/>
                    </a:p>
                  </a:txBody>
                  <a:tcPr/>
                </a:tc>
                <a:tc>
                  <a:txBody>
                    <a:bodyPr/>
                    <a:lstStyle/>
                    <a:p>
                      <a:pPr marL="0" lvl="0" indent="0" algn="ctr" rtl="0">
                        <a:spcBef>
                          <a:spcPts val="0"/>
                        </a:spcBef>
                        <a:spcAft>
                          <a:spcPts val="0"/>
                        </a:spcAft>
                        <a:buNone/>
                      </a:pPr>
                      <a:r>
                        <a:rPr lang="en">
                          <a:latin typeface="+mn-lt"/>
                          <a:ea typeface="Lora"/>
                          <a:cs typeface="Lora"/>
                          <a:sym typeface="Lora"/>
                        </a:rPr>
                        <a:t>OFB</a:t>
                      </a:r>
                      <a:endParaRPr>
                        <a:latin typeface="+mn-lt"/>
                        <a:ea typeface="Lora"/>
                        <a:cs typeface="Lora"/>
                        <a:sym typeface="Lor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mn-lt"/>
                          <a:ea typeface="Lora"/>
                          <a:cs typeface="Lora"/>
                          <a:sym typeface="Lora"/>
                        </a:rPr>
                        <a:t>187</a:t>
                      </a:r>
                      <a:endParaRPr>
                        <a:latin typeface="+mn-lt"/>
                        <a:ea typeface="Lora"/>
                        <a:cs typeface="Lora"/>
                        <a:sym typeface="Lor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mn-lt"/>
                          <a:ea typeface="Lora"/>
                          <a:cs typeface="Lora"/>
                          <a:sym typeface="Lora"/>
                        </a:rPr>
                        <a:t>1</a:t>
                      </a:r>
                      <a:endParaRPr>
                        <a:latin typeface="+mn-lt"/>
                        <a:ea typeface="Lora"/>
                        <a:cs typeface="Lora"/>
                        <a:sym typeface="Lor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vMerge="1">
                  <a:txBody>
                    <a:bodyPr/>
                    <a:lstStyle/>
                    <a:p>
                      <a:endParaRPr lang="en-US"/>
                    </a:p>
                  </a:txBody>
                  <a:tcPr/>
                </a:tc>
                <a:tc>
                  <a:txBody>
                    <a:bodyPr/>
                    <a:lstStyle/>
                    <a:p>
                      <a:pPr marL="0" lvl="0" indent="0" algn="ctr" rtl="0">
                        <a:spcBef>
                          <a:spcPts val="0"/>
                        </a:spcBef>
                        <a:spcAft>
                          <a:spcPts val="0"/>
                        </a:spcAft>
                        <a:buNone/>
                      </a:pPr>
                      <a:r>
                        <a:rPr lang="en">
                          <a:latin typeface="+mn-lt"/>
                          <a:ea typeface="Lora"/>
                          <a:cs typeface="Lora"/>
                          <a:sym typeface="Lora"/>
                        </a:rPr>
                        <a:t>CTR</a:t>
                      </a:r>
                      <a:endParaRPr>
                        <a:latin typeface="+mn-lt"/>
                        <a:ea typeface="Lora"/>
                        <a:cs typeface="Lora"/>
                        <a:sym typeface="Lor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mn-lt"/>
                          <a:ea typeface="Lora"/>
                          <a:cs typeface="Lora"/>
                          <a:sym typeface="Lora"/>
                        </a:rPr>
                        <a:t>185</a:t>
                      </a:r>
                      <a:endParaRPr>
                        <a:latin typeface="+mn-lt"/>
                        <a:ea typeface="Lora"/>
                        <a:cs typeface="Lora"/>
                        <a:sym typeface="Lor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mn-lt"/>
                          <a:ea typeface="Lora"/>
                          <a:cs typeface="Lora"/>
                          <a:sym typeface="Lora"/>
                        </a:rPr>
                        <a:t>3</a:t>
                      </a:r>
                      <a:endParaRPr dirty="0">
                        <a:latin typeface="+mn-lt"/>
                        <a:ea typeface="Lora"/>
                        <a:cs typeface="Lora"/>
                        <a:sym typeface="Lor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0"/>
          <p:cNvSpPr txBox="1">
            <a:spLocks noGrp="1"/>
          </p:cNvSpPr>
          <p:nvPr>
            <p:ph type="title"/>
          </p:nvPr>
        </p:nvSpPr>
        <p:spPr>
          <a:xfrm>
            <a:off x="952500" y="1161150"/>
            <a:ext cx="7239000" cy="458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latin typeface="Roboto"/>
                <a:ea typeface="Roboto"/>
                <a:cs typeface="Roboto"/>
                <a:sym typeface="Roboto"/>
              </a:rPr>
              <a:t>Table 2</a:t>
            </a:r>
            <a:r>
              <a:rPr lang="en" sz="1400" b="0">
                <a:latin typeface="Roboto"/>
                <a:ea typeface="Roboto"/>
                <a:cs typeface="Roboto"/>
                <a:sym typeface="Roboto"/>
              </a:rPr>
              <a:t> </a:t>
            </a:r>
            <a:r>
              <a:rPr lang="en" sz="1400" b="0" i="1">
                <a:latin typeface="Roboto"/>
                <a:ea typeface="Roboto"/>
                <a:cs typeface="Roboto"/>
                <a:sym typeface="Roboto"/>
              </a:rPr>
              <a:t>DieHarder Results for Different Modes of Operation</a:t>
            </a:r>
            <a:endParaRPr sz="1400" b="0" i="1">
              <a:latin typeface="Roboto"/>
              <a:ea typeface="Roboto"/>
              <a:cs typeface="Roboto"/>
              <a:sym typeface="Roboto"/>
            </a:endParaRPr>
          </a:p>
        </p:txBody>
      </p:sp>
      <p:graphicFrame>
        <p:nvGraphicFramePr>
          <p:cNvPr id="164" name="Google Shape;164;p30"/>
          <p:cNvGraphicFramePr/>
          <p:nvPr>
            <p:extLst>
              <p:ext uri="{D42A27DB-BD31-4B8C-83A1-F6EECF244321}">
                <p14:modId xmlns:p14="http://schemas.microsoft.com/office/powerpoint/2010/main" val="578044264"/>
              </p:ext>
            </p:extLst>
          </p:nvPr>
        </p:nvGraphicFramePr>
        <p:xfrm>
          <a:off x="952500" y="1619250"/>
          <a:ext cx="7239000" cy="2194410"/>
        </p:xfrm>
        <a:graphic>
          <a:graphicData uri="http://schemas.openxmlformats.org/drawingml/2006/table">
            <a:tbl>
              <a:tblPr>
                <a:noFill/>
                <a:tableStyleId>{3C1FC61D-B2DC-4397-A729-71DC5125B03F}</a:tableStyleId>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381000">
                <a:tc>
                  <a:txBody>
                    <a:bodyPr/>
                    <a:lstStyle/>
                    <a:p>
                      <a:pPr marL="0" lvl="0" indent="0" algn="ctr" rtl="0">
                        <a:spcBef>
                          <a:spcPts val="0"/>
                        </a:spcBef>
                        <a:spcAft>
                          <a:spcPts val="0"/>
                        </a:spcAft>
                        <a:buNone/>
                      </a:pPr>
                      <a:r>
                        <a:rPr lang="en">
                          <a:latin typeface="+mn-lt"/>
                          <a:ea typeface="Lora"/>
                          <a:cs typeface="Lora"/>
                          <a:sym typeface="Lora"/>
                        </a:rPr>
                        <a:t>Encryption Algorithm</a:t>
                      </a:r>
                      <a:endParaRPr>
                        <a:latin typeface="+mn-lt"/>
                        <a:ea typeface="Lora"/>
                        <a:cs typeface="Lora"/>
                        <a:sym typeface="Lor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mn-lt"/>
                          <a:ea typeface="Lora"/>
                          <a:cs typeface="Lora"/>
                          <a:sym typeface="Lora"/>
                        </a:rPr>
                        <a:t>Mode of Operation</a:t>
                      </a:r>
                      <a:endParaRPr>
                        <a:latin typeface="+mn-lt"/>
                        <a:ea typeface="Lora"/>
                        <a:cs typeface="Lora"/>
                        <a:sym typeface="Lor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mn-lt"/>
                          <a:ea typeface="Lora"/>
                          <a:cs typeface="Lora"/>
                          <a:sym typeface="Lora"/>
                        </a:rPr>
                        <a:t>Passed</a:t>
                      </a:r>
                      <a:endParaRPr>
                        <a:latin typeface="+mn-lt"/>
                        <a:ea typeface="Lora"/>
                        <a:cs typeface="Lora"/>
                        <a:sym typeface="Lor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mn-lt"/>
                          <a:ea typeface="Lora"/>
                          <a:cs typeface="Lora"/>
                          <a:sym typeface="Lora"/>
                        </a:rPr>
                        <a:t>Weak</a:t>
                      </a:r>
                      <a:endParaRPr>
                        <a:latin typeface="+mn-lt"/>
                        <a:ea typeface="Lora"/>
                        <a:cs typeface="Lora"/>
                        <a:sym typeface="Lor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mn-lt"/>
                          <a:ea typeface="Lora"/>
                          <a:cs typeface="Lora"/>
                          <a:sym typeface="Lora"/>
                        </a:rPr>
                        <a:t>Failed</a:t>
                      </a:r>
                      <a:endParaRPr>
                        <a:latin typeface="+mn-lt"/>
                        <a:ea typeface="Lora"/>
                        <a:cs typeface="Lora"/>
                        <a:sym typeface="Lor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rowSpan="4">
                  <a:txBody>
                    <a:bodyPr/>
                    <a:lstStyle/>
                    <a:p>
                      <a:pPr marL="0" lvl="0" indent="0" algn="ctr" rtl="0">
                        <a:spcBef>
                          <a:spcPts val="0"/>
                        </a:spcBef>
                        <a:spcAft>
                          <a:spcPts val="0"/>
                        </a:spcAft>
                        <a:buNone/>
                      </a:pPr>
                      <a:r>
                        <a:rPr lang="en">
                          <a:latin typeface="+mn-lt"/>
                          <a:ea typeface="Lora"/>
                          <a:cs typeface="Lora"/>
                          <a:sym typeface="Lora"/>
                        </a:rPr>
                        <a:t>AES</a:t>
                      </a:r>
                      <a:endParaRPr>
                        <a:latin typeface="+mn-lt"/>
                        <a:ea typeface="Lora"/>
                        <a:cs typeface="Lora"/>
                        <a:sym typeface="Lora"/>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latin typeface="+mn-lt"/>
                          <a:ea typeface="Lora"/>
                          <a:cs typeface="Lora"/>
                          <a:sym typeface="Lora"/>
                        </a:rPr>
                        <a:t>ECB</a:t>
                      </a:r>
                      <a:endParaRPr>
                        <a:latin typeface="+mn-lt"/>
                        <a:ea typeface="Lora"/>
                        <a:cs typeface="Lora"/>
                        <a:sym typeface="Lor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mn-lt"/>
                          <a:ea typeface="Lora"/>
                          <a:cs typeface="Lora"/>
                          <a:sym typeface="Lora"/>
                        </a:rPr>
                        <a:t>0</a:t>
                      </a:r>
                      <a:endParaRPr>
                        <a:latin typeface="+mn-lt"/>
                        <a:ea typeface="Lora"/>
                        <a:cs typeface="Lora"/>
                        <a:sym typeface="Lor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mn-lt"/>
                          <a:ea typeface="Lora"/>
                          <a:cs typeface="Lora"/>
                          <a:sym typeface="Lora"/>
                        </a:rPr>
                        <a:t>0</a:t>
                      </a:r>
                      <a:endParaRPr>
                        <a:latin typeface="+mn-lt"/>
                        <a:ea typeface="Lora"/>
                        <a:cs typeface="Lora"/>
                        <a:sym typeface="Lor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mn-lt"/>
                          <a:ea typeface="Lora"/>
                          <a:cs typeface="Lora"/>
                          <a:sym typeface="Lora"/>
                        </a:rPr>
                        <a:t>114</a:t>
                      </a:r>
                      <a:endParaRPr>
                        <a:latin typeface="+mn-lt"/>
                        <a:ea typeface="Lora"/>
                        <a:cs typeface="Lora"/>
                        <a:sym typeface="Lor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vMerge="1">
                  <a:txBody>
                    <a:bodyPr/>
                    <a:lstStyle/>
                    <a:p>
                      <a:endParaRPr lang="en-US"/>
                    </a:p>
                  </a:txBody>
                  <a:tcPr/>
                </a:tc>
                <a:tc>
                  <a:txBody>
                    <a:bodyPr/>
                    <a:lstStyle/>
                    <a:p>
                      <a:pPr marL="0" lvl="0" indent="0" algn="l" rtl="0">
                        <a:spcBef>
                          <a:spcPts val="0"/>
                        </a:spcBef>
                        <a:spcAft>
                          <a:spcPts val="0"/>
                        </a:spcAft>
                        <a:buNone/>
                      </a:pPr>
                      <a:r>
                        <a:rPr lang="en">
                          <a:latin typeface="+mn-lt"/>
                          <a:ea typeface="Lora"/>
                          <a:cs typeface="Lora"/>
                          <a:sym typeface="Lora"/>
                        </a:rPr>
                        <a:t>CBC</a:t>
                      </a:r>
                      <a:endParaRPr>
                        <a:latin typeface="+mn-lt"/>
                        <a:ea typeface="Lora"/>
                        <a:cs typeface="Lora"/>
                        <a:sym typeface="Lor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mn-lt"/>
                          <a:ea typeface="Lora"/>
                          <a:cs typeface="Lora"/>
                          <a:sym typeface="Lora"/>
                        </a:rPr>
                        <a:t>111</a:t>
                      </a:r>
                      <a:endParaRPr>
                        <a:latin typeface="+mn-lt"/>
                        <a:ea typeface="Lora"/>
                        <a:cs typeface="Lora"/>
                        <a:sym typeface="Lor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mn-lt"/>
                          <a:ea typeface="Lora"/>
                          <a:cs typeface="Lora"/>
                          <a:sym typeface="Lora"/>
                        </a:rPr>
                        <a:t>3</a:t>
                      </a:r>
                      <a:endParaRPr>
                        <a:latin typeface="+mn-lt"/>
                        <a:ea typeface="Lora"/>
                        <a:cs typeface="Lora"/>
                        <a:sym typeface="Lor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mn-lt"/>
                          <a:ea typeface="Lora"/>
                          <a:cs typeface="Lora"/>
                          <a:sym typeface="Lora"/>
                        </a:rPr>
                        <a:t>0</a:t>
                      </a:r>
                      <a:endParaRPr>
                        <a:latin typeface="+mn-lt"/>
                        <a:ea typeface="Lora"/>
                        <a:cs typeface="Lora"/>
                        <a:sym typeface="Lor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vMerge="1">
                  <a:txBody>
                    <a:bodyPr/>
                    <a:lstStyle/>
                    <a:p>
                      <a:endParaRPr lang="en-US"/>
                    </a:p>
                  </a:txBody>
                  <a:tcPr/>
                </a:tc>
                <a:tc>
                  <a:txBody>
                    <a:bodyPr/>
                    <a:lstStyle/>
                    <a:p>
                      <a:pPr marL="0" lvl="0" indent="0" algn="l" rtl="0">
                        <a:spcBef>
                          <a:spcPts val="0"/>
                        </a:spcBef>
                        <a:spcAft>
                          <a:spcPts val="0"/>
                        </a:spcAft>
                        <a:buNone/>
                      </a:pPr>
                      <a:r>
                        <a:rPr lang="en">
                          <a:latin typeface="+mn-lt"/>
                          <a:ea typeface="Lora"/>
                          <a:cs typeface="Lora"/>
                          <a:sym typeface="Lora"/>
                        </a:rPr>
                        <a:t>OFB</a:t>
                      </a:r>
                      <a:endParaRPr>
                        <a:latin typeface="+mn-lt"/>
                        <a:ea typeface="Lora"/>
                        <a:cs typeface="Lora"/>
                        <a:sym typeface="Lor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mn-lt"/>
                          <a:ea typeface="Lora"/>
                          <a:cs typeface="Lora"/>
                          <a:sym typeface="Lora"/>
                        </a:rPr>
                        <a:t>110</a:t>
                      </a:r>
                      <a:endParaRPr>
                        <a:latin typeface="+mn-lt"/>
                        <a:ea typeface="Lora"/>
                        <a:cs typeface="Lora"/>
                        <a:sym typeface="Lor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mn-lt"/>
                          <a:ea typeface="Lora"/>
                          <a:cs typeface="Lora"/>
                          <a:sym typeface="Lora"/>
                        </a:rPr>
                        <a:t>4</a:t>
                      </a:r>
                      <a:endParaRPr>
                        <a:latin typeface="+mn-lt"/>
                        <a:ea typeface="Lora"/>
                        <a:cs typeface="Lora"/>
                        <a:sym typeface="Lor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mn-lt"/>
                          <a:ea typeface="Lora"/>
                          <a:cs typeface="Lora"/>
                          <a:sym typeface="Lora"/>
                        </a:rPr>
                        <a:t>0</a:t>
                      </a:r>
                      <a:endParaRPr>
                        <a:latin typeface="+mn-lt"/>
                        <a:ea typeface="Lora"/>
                        <a:cs typeface="Lora"/>
                        <a:sym typeface="Lor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vMerge="1">
                  <a:txBody>
                    <a:bodyPr/>
                    <a:lstStyle/>
                    <a:p>
                      <a:endParaRPr lang="en-US"/>
                    </a:p>
                  </a:txBody>
                  <a:tcPr/>
                </a:tc>
                <a:tc>
                  <a:txBody>
                    <a:bodyPr/>
                    <a:lstStyle/>
                    <a:p>
                      <a:pPr marL="0" lvl="0" indent="0" algn="l" rtl="0">
                        <a:spcBef>
                          <a:spcPts val="0"/>
                        </a:spcBef>
                        <a:spcAft>
                          <a:spcPts val="0"/>
                        </a:spcAft>
                        <a:buNone/>
                      </a:pPr>
                      <a:r>
                        <a:rPr lang="en">
                          <a:latin typeface="+mn-lt"/>
                          <a:ea typeface="Lora"/>
                          <a:cs typeface="Lora"/>
                          <a:sym typeface="Lora"/>
                        </a:rPr>
                        <a:t>CTR</a:t>
                      </a:r>
                      <a:endParaRPr>
                        <a:latin typeface="+mn-lt"/>
                        <a:ea typeface="Lora"/>
                        <a:cs typeface="Lora"/>
                        <a:sym typeface="Lor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mn-lt"/>
                          <a:ea typeface="Lora"/>
                          <a:cs typeface="Lora"/>
                          <a:sym typeface="Lora"/>
                        </a:rPr>
                        <a:t>114</a:t>
                      </a:r>
                      <a:endParaRPr>
                        <a:latin typeface="+mn-lt"/>
                        <a:ea typeface="Lora"/>
                        <a:cs typeface="Lora"/>
                        <a:sym typeface="Lor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mn-lt"/>
                          <a:ea typeface="Lora"/>
                          <a:cs typeface="Lora"/>
                          <a:sym typeface="Lora"/>
                        </a:rPr>
                        <a:t>0</a:t>
                      </a:r>
                      <a:endParaRPr>
                        <a:latin typeface="+mn-lt"/>
                        <a:ea typeface="Lora"/>
                        <a:cs typeface="Lora"/>
                        <a:sym typeface="Lor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mn-lt"/>
                          <a:ea typeface="Lora"/>
                          <a:cs typeface="Lora"/>
                          <a:sym typeface="Lora"/>
                        </a:rPr>
                        <a:t>0</a:t>
                      </a:r>
                      <a:endParaRPr dirty="0">
                        <a:latin typeface="+mn-lt"/>
                        <a:ea typeface="Lora"/>
                        <a:cs typeface="Lora"/>
                        <a:sym typeface="Lor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This Matters</a:t>
            </a:r>
            <a:endParaRPr/>
          </a:p>
        </p:txBody>
      </p:sp>
      <p:sp>
        <p:nvSpPr>
          <p:cNvPr id="170" name="Google Shape;170;p31"/>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NIST and Dieharder must convert the block cipher into a PRNG using one of these modes of operation. This introduces bias and uncertainty about the randomness produced by the cipher.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Outline</a:t>
            </a:r>
            <a:endParaRPr/>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dirty="0"/>
              <a:t>What is a Block Cipher?</a:t>
            </a:r>
            <a:endParaRPr dirty="0"/>
          </a:p>
          <a:p>
            <a:pPr marL="457200" lvl="0" indent="-342900" algn="l" rtl="0">
              <a:spcBef>
                <a:spcPts val="0"/>
              </a:spcBef>
              <a:spcAft>
                <a:spcPts val="0"/>
              </a:spcAft>
              <a:buSzPts val="1800"/>
              <a:buAutoNum type="arabicPeriod"/>
            </a:pPr>
            <a:r>
              <a:rPr lang="en" dirty="0"/>
              <a:t>Test Suites</a:t>
            </a:r>
            <a:endParaRPr dirty="0"/>
          </a:p>
          <a:p>
            <a:pPr marL="914400" lvl="1" indent="-342900" algn="l" rtl="0">
              <a:spcBef>
                <a:spcPts val="0"/>
              </a:spcBef>
              <a:spcAft>
                <a:spcPts val="0"/>
              </a:spcAft>
              <a:buSzPts val="1800"/>
              <a:buAutoNum type="alphaLcPeriod"/>
            </a:pPr>
            <a:r>
              <a:rPr lang="en" dirty="0"/>
              <a:t>popular test suites: NIST, Dieharder</a:t>
            </a:r>
            <a:endParaRPr dirty="0"/>
          </a:p>
          <a:p>
            <a:pPr marL="914400" lvl="1" indent="-342900" algn="l" rtl="0">
              <a:spcBef>
                <a:spcPts val="0"/>
              </a:spcBef>
              <a:spcAft>
                <a:spcPts val="0"/>
              </a:spcAft>
              <a:buSzPts val="1800"/>
              <a:buAutoNum type="alphaLcPeriod"/>
            </a:pPr>
            <a:r>
              <a:rPr lang="en" dirty="0"/>
              <a:t>problems: multiple outputs, mode-of-operation dependent</a:t>
            </a:r>
            <a:endParaRPr dirty="0"/>
          </a:p>
          <a:p>
            <a:pPr marL="914400" lvl="1" indent="-342900" algn="l" rtl="0">
              <a:spcBef>
                <a:spcPts val="0"/>
              </a:spcBef>
              <a:spcAft>
                <a:spcPts val="0"/>
              </a:spcAft>
              <a:buSzPts val="1800"/>
              <a:buAutoNum type="alphaLcPeriod"/>
            </a:pPr>
            <a:r>
              <a:rPr lang="en" dirty="0"/>
              <a:t>alternative approach: CryptoStat</a:t>
            </a:r>
            <a:endParaRPr dirty="0"/>
          </a:p>
          <a:p>
            <a:pPr marL="457200" lvl="0" indent="-342900" algn="l" rtl="0">
              <a:spcBef>
                <a:spcPts val="0"/>
              </a:spcBef>
              <a:spcAft>
                <a:spcPts val="0"/>
              </a:spcAft>
              <a:buSzPts val="1800"/>
              <a:buAutoNum type="arabicPeriod"/>
            </a:pPr>
            <a:r>
              <a:rPr lang="en" dirty="0"/>
              <a:t>Conclusions and Discussions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Alternative Approach</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3"/>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CryptoStat</a:t>
            </a:r>
            <a:endParaRPr/>
          </a:p>
        </p:txBody>
      </p:sp>
      <p:sp>
        <p:nvSpPr>
          <p:cNvPr id="181" name="Google Shape;181;p33"/>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Bayesian thinking</a:t>
            </a:r>
            <a:endParaRPr dirty="0"/>
          </a:p>
          <a:p>
            <a:pPr marL="457200" lvl="0" indent="-304800" algn="l" rtl="0">
              <a:spcBef>
                <a:spcPts val="1200"/>
              </a:spcBef>
              <a:spcAft>
                <a:spcPts val="0"/>
              </a:spcAft>
              <a:buSzPts val="1200"/>
              <a:buChar char="●"/>
            </a:pPr>
            <a:r>
              <a:rPr lang="en" dirty="0"/>
              <a:t>Directly tests the input-to-output mapping of a block cipher, does not use modes of operation</a:t>
            </a:r>
            <a:endParaRPr dirty="0"/>
          </a:p>
          <a:p>
            <a:pPr marL="457200" lvl="0" indent="-304800" algn="l" rtl="0">
              <a:spcBef>
                <a:spcPts val="0"/>
              </a:spcBef>
              <a:spcAft>
                <a:spcPts val="0"/>
              </a:spcAft>
              <a:buSzPts val="1200"/>
              <a:buChar char="●"/>
            </a:pPr>
            <a:r>
              <a:rPr lang="en" dirty="0"/>
              <a:t>Easily combines multiple test results (Kaminsky, 2019)</a:t>
            </a:r>
            <a:endParaRPr dirty="0"/>
          </a:p>
        </p:txBody>
      </p:sp>
      <p:pic>
        <p:nvPicPr>
          <p:cNvPr id="182" name="Google Shape;182;p33"/>
          <p:cNvPicPr preferRelativeResize="0"/>
          <p:nvPr/>
        </p:nvPicPr>
        <p:blipFill>
          <a:blip r:embed="rId3">
            <a:alphaModFix/>
          </a:blip>
          <a:stretch>
            <a:fillRect/>
          </a:stretch>
        </p:blipFill>
        <p:spPr>
          <a:xfrm>
            <a:off x="3740024" y="1872897"/>
            <a:ext cx="16982401" cy="1560425"/>
          </a:xfrm>
          <a:prstGeom prst="rect">
            <a:avLst/>
          </a:prstGeom>
          <a:noFill/>
          <a:ln>
            <a:noFill/>
          </a:ln>
        </p:spPr>
      </p:pic>
      <p:sp>
        <p:nvSpPr>
          <p:cNvPr id="183" name="Google Shape;183;p33"/>
          <p:cNvSpPr txBox="1"/>
          <p:nvPr/>
        </p:nvSpPr>
        <p:spPr>
          <a:xfrm>
            <a:off x="3747004" y="1389600"/>
            <a:ext cx="4039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Roboto"/>
                <a:ea typeface="Roboto"/>
                <a:cs typeface="Roboto"/>
                <a:sym typeface="Roboto"/>
              </a:rPr>
              <a:t>Figure 4</a:t>
            </a:r>
            <a:r>
              <a:rPr lang="en">
                <a:latin typeface="Roboto"/>
                <a:ea typeface="Roboto"/>
                <a:cs typeface="Roboto"/>
                <a:sym typeface="Roboto"/>
              </a:rPr>
              <a:t> </a:t>
            </a:r>
            <a:r>
              <a:rPr lang="en" i="1">
                <a:latin typeface="Roboto"/>
                <a:ea typeface="Roboto"/>
                <a:cs typeface="Roboto"/>
                <a:sym typeface="Roboto"/>
              </a:rPr>
              <a:t>Example CryptoStat Test Results</a:t>
            </a:r>
            <a:endParaRPr i="1">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Bayesian Hypothesis Test</a:t>
            </a:r>
            <a:endParaRPr/>
          </a:p>
        </p:txBody>
      </p:sp>
      <mc:AlternateContent xmlns:mc="http://schemas.openxmlformats.org/markup-compatibility/2006" xmlns:a14="http://schemas.microsoft.com/office/drawing/2010/main">
        <mc:Choice Requires="a14">
          <p:sp>
            <p:nvSpPr>
              <p:cNvPr id="189" name="Google Shape;189;p34"/>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Let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i="1"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oMath>
                </a14:m>
                <a:r>
                  <a:rPr lang="en-US" dirty="0"/>
                  <a:t> denote the null and alternative hypotheses and </a:t>
                </a:r>
                <a14:m>
                  <m:oMath xmlns:m="http://schemas.openxmlformats.org/officeDocument/2006/math">
                    <m:r>
                      <a:rPr lang="en-US" b="0" i="1" smtClean="0">
                        <a:latin typeface="Cambria Math" panose="02040503050406030204" pitchFamily="18" charset="0"/>
                      </a:rPr>
                      <m:t>𝐷</m:t>
                    </m:r>
                  </m:oMath>
                </a14:m>
                <a:r>
                  <a:rPr lang="en-US" dirty="0"/>
                  <a:t> denote the sample data. Then  </a:t>
                </a:r>
                <a:endParaRPr lang="en-US" i="1" dirty="0">
                  <a:latin typeface="Cambria Math" panose="02040503050406030204" pitchFamily="18" charset="0"/>
                </a:endParaRPr>
              </a:p>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𝑖</m:t>
                              </m:r>
                            </m:sub>
                          </m:sSub>
                        </m:e>
                        <m:e>
                          <m:r>
                            <a:rPr lang="en-US" b="0" i="1" smtClean="0">
                              <a:latin typeface="Cambria Math" panose="02040503050406030204" pitchFamily="18" charset="0"/>
                            </a:rPr>
                            <m:t>𝐷</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𝑖</m:t>
                                  </m:r>
                                </m:sub>
                              </m:sSub>
                            </m:e>
                          </m:d>
                        </m:num>
                        <m:den>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e>
                          </m:d>
                        </m:den>
                      </m:f>
                      <m:r>
                        <a:rPr lang="en-US" i="1" dirty="0" smtClean="0">
                          <a:latin typeface="Cambria Math" panose="02040503050406030204" pitchFamily="18" charset="0"/>
                        </a:rPr>
                        <m:t>, </m:t>
                      </m:r>
                      <m:r>
                        <a:rPr lang="en-US" i="1" dirty="0" err="1" smtClean="0">
                          <a:latin typeface="Cambria Math" panose="02040503050406030204" pitchFamily="18" charset="0"/>
                        </a:rPr>
                        <m:t>𝑖</m:t>
                      </m:r>
                      <m:r>
                        <a:rPr lang="en-US" i="1" dirty="0" smtClean="0">
                          <a:latin typeface="Cambria Math" panose="02040503050406030204" pitchFamily="18" charset="0"/>
                        </a:rPr>
                        <m:t> = 0, 1</m:t>
                      </m:r>
                    </m:oMath>
                  </m:oMathPara>
                </a14:m>
                <a:endParaRPr lang="en-US" dirty="0"/>
              </a:p>
              <a:p>
                <a:pPr marL="0" lvl="0" indent="0">
                  <a:spcBef>
                    <a:spcPts val="1200"/>
                  </a:spcBef>
                  <a:spcAft>
                    <a:spcPts val="1200"/>
                  </a:spcAft>
                  <a:buNone/>
                </a:pPr>
                <a:r>
                  <a:rPr lang="en-US" dirty="0"/>
                  <a:t>Assuming</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e>
                    </m:d>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1</m:t>
                        </m:r>
                      </m:sub>
                    </m:sSub>
                  </m:oMath>
                </a14:m>
                <a:r>
                  <a:rPr lang="en-US" dirty="0"/>
                  <a:t> can be compared via the Bayes factor</a:t>
                </a:r>
              </a:p>
              <a:p>
                <a:pPr marL="0" lvl="0" indent="0">
                  <a:spcBef>
                    <a:spcPts val="1200"/>
                  </a:spcBef>
                  <a:spcAft>
                    <a:spcPts val="1200"/>
                  </a:spcAf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rPr>
                        <m:t>= </m:t>
                      </m:r>
                      <m:f>
                        <m:fPr>
                          <m:ctrlPr>
                            <a:rPr lang="en-US" i="1" smtClean="0">
                              <a:latin typeface="Cambria Math" panose="02040503050406030204" pitchFamily="18" charset="0"/>
                            </a:rPr>
                          </m:ctrlPr>
                        </m:fPr>
                        <m:num>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r>
                            <a:rPr lang="en-US" b="0" i="1" smtClean="0">
                              <a:latin typeface="Cambria Math" panose="02040503050406030204" pitchFamily="18" charset="0"/>
                            </a:rPr>
                            <m:t>)</m:t>
                          </m:r>
                        </m:den>
                      </m:f>
                    </m:oMath>
                  </m:oMathPara>
                </a14:m>
                <a:endParaRPr dirty="0"/>
              </a:p>
            </p:txBody>
          </p:sp>
        </mc:Choice>
        <mc:Fallback xmlns="">
          <p:sp>
            <p:nvSpPr>
              <p:cNvPr id="189" name="Google Shape;189;p34"/>
              <p:cNvSpPr txBox="1">
                <a:spLocks noGrp="1" noRot="1" noChangeAspect="1" noMove="1" noResize="1" noEditPoints="1" noAdjustHandles="1" noChangeArrowheads="1" noChangeShapeType="1" noTextEdit="1"/>
              </p:cNvSpPr>
              <p:nvPr>
                <p:ph type="body" idx="1"/>
              </p:nvPr>
            </p:nvSpPr>
            <p:spPr>
              <a:prstGeom prst="rect">
                <a:avLst/>
              </a:prstGeom>
              <a:blipFill>
                <a:blip r:embed="rId3"/>
                <a:stretch>
                  <a:fillRect l="-572"/>
                </a:stretch>
              </a:blipFill>
            </p:spPr>
            <p:txBody>
              <a:bodyPr/>
              <a:lstStyle/>
              <a:p>
                <a:r>
                  <a:rPr lang="en-US">
                    <a:noFill/>
                  </a:rPr>
                  <a:t> </a:t>
                </a:r>
              </a:p>
            </p:txBody>
          </p:sp>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Bayesian Hypothesis Test Pt. 2</a:t>
            </a:r>
            <a:endParaRPr/>
          </a:p>
        </p:txBody>
      </p:sp>
      <mc:AlternateContent xmlns:mc="http://schemas.openxmlformats.org/markup-compatibility/2006" xmlns:a14="http://schemas.microsoft.com/office/drawing/2010/main">
        <mc:Choice Requires="a14">
          <p:sp>
            <p:nvSpPr>
              <p:cNvPr id="197" name="Google Shape;197;p35"/>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Note for independent data samples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𝑚</m:t>
                        </m:r>
                      </m:sub>
                    </m:sSub>
                    <m:r>
                      <a:rPr lang="en-US" b="0" i="1" smtClean="0">
                        <a:latin typeface="Cambria Math" panose="02040503050406030204" pitchFamily="18" charset="0"/>
                      </a:rPr>
                      <m:t>,</m:t>
                    </m:r>
                  </m:oMath>
                </a14:m>
                <a:endParaRPr lang="en-US" b="0" dirty="0"/>
              </a:p>
              <a:p>
                <a:pPr marL="0" lv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r>
                            <a:rPr lang="en-US" i="1">
                              <a:latin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b="0" i="1" smtClean="0">
                                  <a:latin typeface="Cambria Math" panose="02040503050406030204" pitchFamily="18" charset="0"/>
                                </a:rPr>
                                <m:t>𝑚</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r>
                            <a:rPr lang="en-US" i="1">
                              <a:latin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r>
                            <a:rPr lang="en-US" i="1">
                              <a:latin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𝑃</m:t>
                          </m:r>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𝐷</m:t>
                              </m:r>
                            </m:e>
                            <m:sub>
                              <m:r>
                                <a:rPr lang="en-US" b="0" i="1" smtClean="0">
                                  <a:latin typeface="Cambria Math" panose="02040503050406030204" pitchFamily="18" charset="0"/>
                                </a:rPr>
                                <m:t>𝑚</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r>
                            <a:rPr lang="en-US" i="1">
                              <a:latin typeface="Cambria Math" panose="02040503050406030204" pitchFamily="18" charset="0"/>
                            </a:rPr>
                            <m:t>)</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𝑚</m:t>
                          </m:r>
                        </m:sub>
                      </m:sSub>
                    </m:oMath>
                  </m:oMathPara>
                </a14:m>
                <a:endParaRPr lang="en-US" dirty="0"/>
              </a:p>
              <a:p>
                <a:pPr marL="0" lvl="0" indent="0" algn="l" rtl="0">
                  <a:spcBef>
                    <a:spcPts val="1200"/>
                  </a:spcBef>
                  <a:spcAft>
                    <a:spcPts val="0"/>
                  </a:spcAft>
                  <a:buNone/>
                </a:pPr>
                <a:r>
                  <a:rPr lang="en-US" dirty="0"/>
                  <a:t>or </a:t>
                </a:r>
                <a14:m>
                  <m:oMath xmlns:m="http://schemas.openxmlformats.org/officeDocument/2006/math">
                    <m:func>
                      <m:funcPr>
                        <m:ctrlPr>
                          <a:rPr lang="en-US" i="1" smtClean="0">
                            <a:latin typeface="Cambria Math" panose="02040503050406030204" pitchFamily="18" charset="0"/>
                          </a:rPr>
                        </m:ctrlPr>
                      </m:funcPr>
                      <m:fName>
                        <m:r>
                          <m:rPr>
                            <m:sty m:val="p"/>
                          </m:rPr>
                          <a:rPr lang="en-US" i="0" smtClean="0">
                            <a:latin typeface="Cambria Math" panose="02040503050406030204" pitchFamily="18" charset="0"/>
                          </a:rPr>
                          <m:t>log</m:t>
                        </m:r>
                      </m:fName>
                      <m:e>
                        <m:r>
                          <a:rPr lang="en-US" b="0" i="1" smtClean="0">
                            <a:latin typeface="Cambria Math" panose="02040503050406030204" pitchFamily="18" charset="0"/>
                          </a:rPr>
                          <m:t>𝐾</m:t>
                        </m:r>
                      </m:e>
                    </m:func>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𝑚</m:t>
                        </m:r>
                      </m:sup>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𝑖</m:t>
                                </m:r>
                              </m:sub>
                            </m:sSub>
                          </m:e>
                        </m:func>
                      </m:e>
                    </m:nary>
                  </m:oMath>
                </a14:m>
                <a:r>
                  <a:rPr lang="en-US" dirty="0"/>
                  <a:t>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𝑖</m:t>
                        </m:r>
                      </m:sub>
                    </m:sSub>
                  </m:oMath>
                </a14:m>
                <a:r>
                  <a:rPr lang="en-US" dirty="0"/>
                  <a:t> is the Bayes factor based on sample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m:t>
                        </m:r>
                      </m:sub>
                    </m:sSub>
                  </m:oMath>
                </a14:m>
                <a:endParaRPr lang="en-US" dirty="0"/>
              </a:p>
              <a:p>
                <a:pPr marL="0" lvl="0" indent="0" algn="l" rtl="0">
                  <a:spcBef>
                    <a:spcPts val="1200"/>
                  </a:spcBef>
                  <a:spcAft>
                    <a:spcPts val="1200"/>
                  </a:spcAft>
                  <a:buNone/>
                </a:pPr>
                <a:r>
                  <a:rPr lang="en-US" dirty="0"/>
                  <a:t>This allows aggregation of multiple test results.</a:t>
                </a:r>
                <a:endParaRPr dirty="0"/>
              </a:p>
            </p:txBody>
          </p:sp>
        </mc:Choice>
        <mc:Fallback xmlns="">
          <p:sp>
            <p:nvSpPr>
              <p:cNvPr id="197" name="Google Shape;197;p35"/>
              <p:cNvSpPr txBox="1">
                <a:spLocks noGrp="1" noRot="1" noChangeAspect="1" noMove="1" noResize="1" noEditPoints="1" noAdjustHandles="1" noChangeArrowheads="1" noChangeShapeType="1" noTextEdit="1"/>
              </p:cNvSpPr>
              <p:nvPr>
                <p:ph type="body" idx="1"/>
              </p:nvPr>
            </p:nvSpPr>
            <p:spPr>
              <a:prstGeom prst="rect">
                <a:avLst/>
              </a:prstGeom>
              <a:blipFill>
                <a:blip r:embed="rId3"/>
                <a:stretch>
                  <a:fillRect l="-572"/>
                </a:stretch>
              </a:blipFill>
            </p:spPr>
            <p:txBody>
              <a:bodyPr/>
              <a:lstStyle/>
              <a:p>
                <a:r>
                  <a:rPr lang="en-US">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6"/>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Results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CryptoStat</a:t>
            </a:r>
            <a:endParaRPr/>
          </a:p>
        </p:txBody>
      </p:sp>
      <mc:AlternateContent xmlns:mc="http://schemas.openxmlformats.org/markup-compatibility/2006" xmlns:a14="http://schemas.microsoft.com/office/drawing/2010/main">
        <mc:Choice Requires="a14">
          <p:sp>
            <p:nvSpPr>
              <p:cNvPr id="208" name="Google Shape;208;p37"/>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CryptoStat derives test data series from output data series, partitions the test data bit positions into disjoint bit groups and tests randomness of each bit group. The bit group values are integers in </a:t>
                </a:r>
                <a14:m>
                  <m:oMath xmlns:m="http://schemas.openxmlformats.org/officeDocument/2006/math">
                    <m:r>
                      <a:rPr lang="en-US" b="0" i="1" smtClean="0">
                        <a:latin typeface="Cambria Math" panose="02040503050406030204" pitchFamily="18" charset="0"/>
                      </a:rPr>
                      <m:t>(0, </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𝑏</m:t>
                        </m:r>
                      </m:sup>
                    </m:sSup>
                    <m:r>
                      <a:rPr lang="en-US" b="0" i="1" smtClean="0">
                        <a:latin typeface="Cambria Math" panose="02040503050406030204" pitchFamily="18" charset="0"/>
                      </a:rPr>
                      <m:t> −1)</m:t>
                    </m:r>
                  </m:oMath>
                </a14:m>
                <a:r>
                  <a:rPr lang="en-US" dirty="0"/>
                  <a:t> where </a:t>
                </a:r>
                <a14:m>
                  <m:oMath xmlns:m="http://schemas.openxmlformats.org/officeDocument/2006/math">
                    <m:r>
                      <a:rPr lang="en-US" b="0" i="1" smtClean="0">
                        <a:latin typeface="Cambria Math" panose="02040503050406030204" pitchFamily="18" charset="0"/>
                      </a:rPr>
                      <m:t>𝑏</m:t>
                    </m:r>
                  </m:oMath>
                </a14:m>
                <a:r>
                  <a:rPr lang="en-US" dirty="0"/>
                  <a:t> is the bit group size. </a:t>
                </a:r>
              </a:p>
              <a:p>
                <a:pPr marL="0" lvl="0" indent="0" algn="l" rtl="0">
                  <a:spcBef>
                    <a:spcPts val="0"/>
                  </a:spcBef>
                  <a:spcAft>
                    <a:spcPts val="1200"/>
                  </a:spcAft>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 the bit group values are uniformly distributed</a:t>
                </a:r>
              </a:p>
              <a:p>
                <a:pPr marL="0" lvl="0" indent="0" algn="l" rtl="0">
                  <a:spcBef>
                    <a:spcPts val="0"/>
                  </a:spcBef>
                  <a:spcAft>
                    <a:spcPts val="1200"/>
                  </a:spcAft>
                  <a:buNone/>
                </a:pPr>
                <a:r>
                  <a:rPr lang="en-US" dirty="0" err="1"/>
                  <a:t>CryptoStat</a:t>
                </a:r>
                <a:r>
                  <a:rPr lang="en-US" dirty="0"/>
                  <a:t> uses run tests and noncolliding block tests to test uniformity which can be turned into testing if a discrete random variable </a:t>
                </a:r>
                <a14:m>
                  <m:oMath xmlns:m="http://schemas.openxmlformats.org/officeDocument/2006/math">
                    <m:r>
                      <a:rPr lang="en-US" b="0" i="1" smtClean="0">
                        <a:latin typeface="Cambria Math" panose="02040503050406030204" pitchFamily="18" charset="0"/>
                      </a:rPr>
                      <m:t>𝑋</m:t>
                    </m:r>
                  </m:oMath>
                </a14:m>
                <a:r>
                  <a:rPr lang="en-US" dirty="0"/>
                  <a:t> follows a certain distribution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a:t>
                </a:r>
              </a:p>
            </p:txBody>
          </p:sp>
        </mc:Choice>
        <mc:Fallback xmlns="">
          <p:sp>
            <p:nvSpPr>
              <p:cNvPr id="208" name="Google Shape;208;p37"/>
              <p:cNvSpPr txBox="1">
                <a:spLocks noGrp="1" noRot="1" noChangeAspect="1" noMove="1" noResize="1" noEditPoints="1" noAdjustHandles="1" noChangeArrowheads="1" noChangeShapeType="1" noTextEdit="1"/>
              </p:cNvSpPr>
              <p:nvPr>
                <p:ph type="body" idx="1"/>
              </p:nvPr>
            </p:nvSpPr>
            <p:spPr>
              <a:prstGeom prst="rect">
                <a:avLst/>
              </a:prstGeom>
              <a:blipFill>
                <a:blip r:embed="rId3"/>
                <a:stretch>
                  <a:fillRect l="-572" r="-1073"/>
                </a:stretch>
              </a:blipFill>
            </p:spPr>
            <p:txBody>
              <a:bodyPr/>
              <a:lstStyle/>
              <a:p>
                <a:r>
                  <a:rPr lang="en-US">
                    <a:noFill/>
                  </a:rPr>
                  <a:t> </a:t>
                </a:r>
              </a:p>
            </p:txBody>
          </p:sp>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3BDDB-A217-46B6-B295-5CE970F49AE0}"/>
              </a:ext>
            </a:extLst>
          </p:cNvPr>
          <p:cNvSpPr>
            <a:spLocks noGrp="1"/>
          </p:cNvSpPr>
          <p:nvPr>
            <p:ph type="title"/>
          </p:nvPr>
        </p:nvSpPr>
        <p:spPr/>
        <p:txBody>
          <a:bodyPr>
            <a:normAutofit fontScale="90000"/>
          </a:bodyPr>
          <a:lstStyle/>
          <a:p>
            <a:r>
              <a:rPr lang="en-US" dirty="0"/>
              <a:t>Bayes Test</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5A626BF7-29AF-436C-9E60-502B9FAEB469}"/>
                  </a:ext>
                </a:extLst>
              </p:cNvPr>
              <p:cNvSpPr>
                <a:spLocks noGrp="1"/>
              </p:cNvSpPr>
              <p:nvPr>
                <p:ph type="body" idx="1"/>
              </p:nvPr>
            </p:nvSpPr>
            <p:spPr/>
            <p:txBody>
              <a:bodyPr/>
              <a:lstStyle/>
              <a:p>
                <a:pPr marL="114300" indent="0">
                  <a:buNone/>
                </a:pPr>
                <a:r>
                  <a:rPr lang="en-US" dirty="0"/>
                  <a:t>Through a Kolmogorov-</a:t>
                </a:r>
                <a:r>
                  <a:rPr lang="en-US" dirty="0" err="1"/>
                  <a:t>Smirnow</a:t>
                </a:r>
                <a:r>
                  <a:rPr lang="en-US" dirty="0"/>
                  <a:t> type operation, the test can be turned into a binomial test</a:t>
                </a:r>
              </a:p>
              <a:p>
                <a:pPr marL="114300" indent="0">
                  <a:buNone/>
                </a:pPr>
                <a:endParaRPr lang="en-US" dirty="0"/>
              </a:p>
              <a:p>
                <a:pPr marL="11430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oMath>
                  </m:oMathPara>
                </a14:m>
                <a:endParaRPr lang="en-US" b="0" dirty="0"/>
              </a:p>
              <a:p>
                <a:pPr marL="11430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0</m:t>
                          </m:r>
                        </m:sub>
                      </m:sSub>
                    </m:oMath>
                  </m:oMathPara>
                </a14:m>
                <a:endParaRPr lang="en-US" dirty="0"/>
              </a:p>
              <a:p>
                <a:pPr marL="114300" indent="0">
                  <a:buNone/>
                </a:pPr>
                <a:r>
                  <a:rPr lang="en-US" dirty="0"/>
                  <a:t>with </a:t>
                </a:r>
                <a14:m>
                  <m:oMath xmlns:m="http://schemas.openxmlformats.org/officeDocument/2006/math">
                    <m:r>
                      <a:rPr lang="en-US" b="0" i="1" smtClean="0">
                        <a:latin typeface="Cambria Math" panose="02040503050406030204" pitchFamily="18" charset="0"/>
                      </a:rPr>
                      <m:t>𝑘</m:t>
                    </m:r>
                  </m:oMath>
                </a14:m>
                <a:r>
                  <a:rPr lang="en-US" dirty="0"/>
                  <a:t> success out of </a:t>
                </a:r>
                <a14:m>
                  <m:oMath xmlns:m="http://schemas.openxmlformats.org/officeDocument/2006/math">
                    <m:r>
                      <a:rPr lang="en-US" b="0" i="1" smtClean="0">
                        <a:latin typeface="Cambria Math" panose="02040503050406030204" pitchFamily="18" charset="0"/>
                      </a:rPr>
                      <m:t>𝑛</m:t>
                    </m:r>
                  </m:oMath>
                </a14:m>
                <a:r>
                  <a:rPr lang="en-US" dirty="0"/>
                  <a:t> trials.</a:t>
                </a:r>
              </a:p>
              <a:p>
                <a:pPr marL="114300" indent="0">
                  <a:buNone/>
                </a:pPr>
                <a:r>
                  <a:rPr lang="en-US" dirty="0" err="1"/>
                  <a:t>CryptoStat</a:t>
                </a:r>
                <a:r>
                  <a:rPr lang="en-US" dirty="0"/>
                  <a:t> uses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𝑈</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0, 1</m:t>
                        </m:r>
                      </m:e>
                    </m:d>
                  </m:oMath>
                </a14:m>
                <a:r>
                  <a:rPr lang="en-US" dirty="0"/>
                  <a:t> to specify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oMath>
                </a14:m>
                <a:r>
                  <a:rPr lang="en-US" dirty="0"/>
                  <a:t> and derives the Bayes factor as</a:t>
                </a:r>
              </a:p>
              <a:p>
                <a:pPr marL="11430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l-GR" i="1">
                              <a:latin typeface="Cambria Math" panose="02040503050406030204" pitchFamily="18" charset="0"/>
                            </a:rPr>
                            <m:t>𝛤</m:t>
                          </m:r>
                          <m:d>
                            <m:dPr>
                              <m:ctrlPr>
                                <a:rPr lang="el-GR"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+2</m:t>
                              </m:r>
                            </m:e>
                          </m:d>
                        </m:num>
                        <m:den>
                          <m:r>
                            <a:rPr lang="el-GR" i="1">
                              <a:latin typeface="Cambria Math" panose="02040503050406030204" pitchFamily="18" charset="0"/>
                            </a:rPr>
                            <m:t>𝛤</m:t>
                          </m:r>
                          <m:d>
                            <m:dPr>
                              <m:ctrlPr>
                                <a:rPr lang="el-GR" i="1">
                                  <a:latin typeface="Cambria Math" panose="02040503050406030204" pitchFamily="18" charset="0"/>
                                </a:rPr>
                              </m:ctrlPr>
                            </m:dPr>
                            <m:e>
                              <m:r>
                                <a:rPr lang="en-US" i="1">
                                  <a:latin typeface="Cambria Math" panose="02040503050406030204" pitchFamily="18" charset="0"/>
                                </a:rPr>
                                <m:t>𝑘</m:t>
                              </m:r>
                              <m:r>
                                <a:rPr lang="en-US" i="1">
                                  <a:latin typeface="Cambria Math" panose="02040503050406030204" pitchFamily="18" charset="0"/>
                                </a:rPr>
                                <m:t>+1</m:t>
                              </m:r>
                            </m:e>
                          </m:d>
                          <m:r>
                            <a:rPr lang="el-GR" i="1">
                              <a:latin typeface="Cambria Math" panose="02040503050406030204" pitchFamily="18" charset="0"/>
                            </a:rPr>
                            <m:t>𝛤</m:t>
                          </m:r>
                          <m:d>
                            <m:dPr>
                              <m:ctrlPr>
                                <a:rPr lang="el-GR"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+1</m:t>
                              </m:r>
                            </m:e>
                          </m:d>
                        </m:den>
                      </m:f>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𝑝</m:t>
                          </m:r>
                        </m:e>
                        <m:sub>
                          <m:r>
                            <a:rPr lang="en-US" b="0" i="1" smtClean="0">
                              <a:latin typeface="Cambria Math" panose="02040503050406030204" pitchFamily="18" charset="0"/>
                            </a:rPr>
                            <m:t>0</m:t>
                          </m:r>
                        </m:sub>
                        <m:sup>
                          <m:r>
                            <a:rPr lang="en-US" b="0" i="1" smtClean="0">
                              <a:latin typeface="Cambria Math" panose="02040503050406030204" pitchFamily="18" charset="0"/>
                            </a:rPr>
                            <m:t>𝑘</m:t>
                          </m:r>
                        </m:sup>
                      </m:sSubSup>
                      <m:sSup>
                        <m:sSupPr>
                          <m:ctrlPr>
                            <a:rPr lang="en-US" b="0" i="1" smtClean="0">
                              <a:latin typeface="Cambria Math" panose="02040503050406030204" pitchFamily="18" charset="0"/>
                            </a:rPr>
                          </m:ctrlPr>
                        </m:sSup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0</m:t>
                              </m:r>
                            </m:sub>
                          </m:sSub>
                          <m:r>
                            <a:rPr lang="en-US" i="1">
                              <a:latin typeface="Cambria Math" panose="02040503050406030204" pitchFamily="18" charset="0"/>
                            </a:rPr>
                            <m:t>)</m:t>
                          </m:r>
                        </m:e>
                        <m:sup>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𝑘</m:t>
                          </m:r>
                        </m:sup>
                      </m:sSup>
                    </m:oMath>
                  </m:oMathPara>
                </a14:m>
                <a:endParaRPr lang="en-US" dirty="0"/>
              </a:p>
            </p:txBody>
          </p:sp>
        </mc:Choice>
        <mc:Fallback xmlns="">
          <p:sp>
            <p:nvSpPr>
              <p:cNvPr id="3" name="Text Placeholder 2">
                <a:extLst>
                  <a:ext uri="{FF2B5EF4-FFF2-40B4-BE49-F238E27FC236}">
                    <a16:creationId xmlns:a16="http://schemas.microsoft.com/office/drawing/2014/main" id="{5A626BF7-29AF-436C-9E60-502B9FAEB469}"/>
                  </a:ext>
                </a:extLst>
              </p:cNvPr>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008624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Sample Size</a:t>
            </a:r>
            <a:endParaRPr/>
          </a:p>
        </p:txBody>
      </p:sp>
      <p:sp>
        <p:nvSpPr>
          <p:cNvPr id="214" name="Google Shape;214;p38"/>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find min size that tests as random</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Different Distributions / Priors</a:t>
            </a:r>
            <a:endParaRPr/>
          </a:p>
        </p:txBody>
      </p:sp>
      <p:sp>
        <p:nvSpPr>
          <p:cNvPr id="220" name="Google Shape;220;p39"/>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find factorial of 1 million</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0"/>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Discussion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Block Ciphers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1"/>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References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2"/>
          <p:cNvSpPr txBox="1">
            <a:spLocks noGrp="1"/>
          </p:cNvSpPr>
          <p:nvPr>
            <p:ph type="body" idx="1"/>
          </p:nvPr>
        </p:nvSpPr>
        <p:spPr>
          <a:xfrm>
            <a:off x="462325" y="-50"/>
            <a:ext cx="8225700" cy="5143500"/>
          </a:xfrm>
          <a:prstGeom prst="rect">
            <a:avLst/>
          </a:prstGeom>
        </p:spPr>
        <p:txBody>
          <a:bodyPr spcFirstLastPara="1" wrap="square" lIns="91425" tIns="91425" rIns="91425" bIns="91425" anchor="ctr" anchorCtr="0">
            <a:normAutofit/>
          </a:bodyPr>
          <a:lstStyle/>
          <a:p>
            <a:pPr marL="457200" lvl="0" indent="-457200" algn="l" rtl="0">
              <a:lnSpc>
                <a:spcPct val="200000"/>
              </a:lnSpc>
              <a:spcBef>
                <a:spcPts val="0"/>
              </a:spcBef>
              <a:spcAft>
                <a:spcPts val="0"/>
              </a:spcAft>
              <a:buNone/>
            </a:pPr>
            <a:r>
              <a:rPr lang="en" sz="1200">
                <a:latin typeface="Times New Roman"/>
                <a:ea typeface="Times New Roman"/>
                <a:cs typeface="Times New Roman"/>
                <a:sym typeface="Times New Roman"/>
              </a:rPr>
              <a:t>Ahmad, T., &amp; Younis, U. (2014). Randomness testing of non-cryptographic hash functions for real-time hash table based storage and look-up of URLs. </a:t>
            </a:r>
            <a:r>
              <a:rPr lang="en" sz="1200" i="1">
                <a:latin typeface="Times New Roman"/>
                <a:ea typeface="Times New Roman"/>
                <a:cs typeface="Times New Roman"/>
                <a:sym typeface="Times New Roman"/>
              </a:rPr>
              <a:t>Journal of Network and Computer Applications</a:t>
            </a:r>
            <a:r>
              <a:rPr lang="en" sz="1200">
                <a:latin typeface="Times New Roman"/>
                <a:ea typeface="Times New Roman"/>
                <a:cs typeface="Times New Roman"/>
                <a:sym typeface="Times New Roman"/>
              </a:rPr>
              <a:t>. 41, 197-205. </a:t>
            </a:r>
            <a:r>
              <a:rPr lang="en" sz="1200">
                <a:uFill>
                  <a:noFill/>
                </a:uFill>
                <a:latin typeface="Times New Roman"/>
                <a:ea typeface="Times New Roman"/>
                <a:cs typeface="Times New Roman"/>
                <a:sym typeface="Times New Roman"/>
                <a:hlinkClick r:id="rId3"/>
              </a:rPr>
              <a:t>doi.org/10.1016/j.jnca.2013.11.007</a:t>
            </a: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marL="457200" lvl="0" indent="-457200" algn="l" rtl="0">
              <a:lnSpc>
                <a:spcPct val="200000"/>
              </a:lnSpc>
              <a:spcBef>
                <a:spcPts val="0"/>
              </a:spcBef>
              <a:spcAft>
                <a:spcPts val="0"/>
              </a:spcAft>
              <a:buNone/>
            </a:pPr>
            <a:r>
              <a:rPr lang="en" sz="1200">
                <a:latin typeface="Times New Roman"/>
                <a:ea typeface="Times New Roman"/>
                <a:cs typeface="Times New Roman"/>
                <a:sym typeface="Times New Roman"/>
              </a:rPr>
              <a:t>Brown, R. G. (2021). Dieharder: A Random Number Test Suite. </a:t>
            </a:r>
            <a:r>
              <a:rPr lang="en" sz="1200" i="1">
                <a:latin typeface="Times New Roman"/>
                <a:ea typeface="Times New Roman"/>
                <a:cs typeface="Times New Roman"/>
                <a:sym typeface="Times New Roman"/>
              </a:rPr>
              <a:t>Duke University Physics Department</a:t>
            </a:r>
            <a:r>
              <a:rPr lang="en" sz="1200">
                <a:latin typeface="Times New Roman"/>
                <a:ea typeface="Times New Roman"/>
                <a:cs typeface="Times New Roman"/>
                <a:sym typeface="Times New Roman"/>
              </a:rPr>
              <a:t>. </a:t>
            </a:r>
            <a:r>
              <a:rPr lang="en" sz="1200">
                <a:uFill>
                  <a:noFill/>
                </a:uFill>
                <a:latin typeface="Times New Roman"/>
                <a:ea typeface="Times New Roman"/>
                <a:cs typeface="Times New Roman"/>
                <a:sym typeface="Times New Roman"/>
                <a:hlinkClick r:id="rId4"/>
              </a:rPr>
              <a:t>webhome.phy.duke.edu/~rgb/General/dieharder.php</a:t>
            </a: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marL="457200" lvl="0" indent="-457200" algn="l" rtl="0">
              <a:lnSpc>
                <a:spcPct val="200000"/>
              </a:lnSpc>
              <a:spcBef>
                <a:spcPts val="0"/>
              </a:spcBef>
              <a:spcAft>
                <a:spcPts val="0"/>
              </a:spcAft>
              <a:buNone/>
            </a:pPr>
            <a:r>
              <a:rPr lang="en" sz="1200">
                <a:latin typeface="Times New Roman"/>
                <a:ea typeface="Times New Roman"/>
                <a:cs typeface="Times New Roman"/>
                <a:sym typeface="Times New Roman"/>
              </a:rPr>
              <a:t>Dworkin, M. (2001). </a:t>
            </a:r>
            <a:r>
              <a:rPr lang="en" sz="1200" i="1">
                <a:latin typeface="Times New Roman"/>
                <a:ea typeface="Times New Roman"/>
                <a:cs typeface="Times New Roman"/>
                <a:sym typeface="Times New Roman"/>
              </a:rPr>
              <a:t>Recommendation for Block Cipher Modes of Operation: Methods and Techniques</a:t>
            </a:r>
            <a:r>
              <a:rPr lang="en" sz="1200">
                <a:latin typeface="Times New Roman"/>
                <a:ea typeface="Times New Roman"/>
                <a:cs typeface="Times New Roman"/>
                <a:sym typeface="Times New Roman"/>
              </a:rPr>
              <a:t>. United States Department of Commerce, National Institute of Standards and Technology. </a:t>
            </a:r>
            <a:r>
              <a:rPr lang="en" sz="1200">
                <a:uFill>
                  <a:noFill/>
                </a:uFill>
                <a:latin typeface="Times New Roman"/>
                <a:ea typeface="Times New Roman"/>
                <a:cs typeface="Times New Roman"/>
                <a:sym typeface="Times New Roman"/>
                <a:hlinkClick r:id="rId5"/>
              </a:rPr>
              <a:t>nvlpubs.nist.gov/nistpubs/Legacy/SP/nistspecialpublication800-38a.pdf</a:t>
            </a: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marL="457200" lvl="0" indent="-457200" algn="l" rtl="0">
              <a:lnSpc>
                <a:spcPct val="200000"/>
              </a:lnSpc>
              <a:spcBef>
                <a:spcPts val="0"/>
              </a:spcBef>
              <a:spcAft>
                <a:spcPts val="0"/>
              </a:spcAft>
              <a:buNone/>
            </a:pPr>
            <a:r>
              <a:rPr lang="en" sz="1200">
                <a:latin typeface="Times New Roman"/>
                <a:ea typeface="Times New Roman"/>
                <a:cs typeface="Times New Roman"/>
                <a:sym typeface="Times New Roman"/>
              </a:rPr>
              <a:t>Gevorkyan, M.N., Demidova, A.V., Korol’kova, A.V. &amp; Kulyabov, D.V. (2020). A Practical Approach to Testing Random Number Generators in Computer Algebra Systems. </a:t>
            </a:r>
            <a:r>
              <a:rPr lang="en" sz="1200" i="1">
                <a:latin typeface="Times New Roman"/>
                <a:ea typeface="Times New Roman"/>
                <a:cs typeface="Times New Roman"/>
                <a:sym typeface="Times New Roman"/>
              </a:rPr>
              <a:t>Comput. Math. and Math. Phys</a:t>
            </a:r>
            <a:r>
              <a:rPr lang="en" sz="1200">
                <a:latin typeface="Times New Roman"/>
                <a:ea typeface="Times New Roman"/>
                <a:cs typeface="Times New Roman"/>
                <a:sym typeface="Times New Roman"/>
              </a:rPr>
              <a:t>. 60, 65–73. </a:t>
            </a:r>
            <a:r>
              <a:rPr lang="en" sz="1200">
                <a:uFill>
                  <a:noFill/>
                </a:uFill>
                <a:latin typeface="Times New Roman"/>
                <a:ea typeface="Times New Roman"/>
                <a:cs typeface="Times New Roman"/>
                <a:sym typeface="Times New Roman"/>
                <a:hlinkClick r:id="rId6"/>
              </a:rPr>
              <a:t>doi.org/10.1134/S096554252001008X</a:t>
            </a: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marL="457200" lvl="0" indent="-457200" algn="l" rtl="0">
              <a:lnSpc>
                <a:spcPct val="200000"/>
              </a:lnSpc>
              <a:spcBef>
                <a:spcPts val="0"/>
              </a:spcBef>
              <a:spcAft>
                <a:spcPts val="0"/>
              </a:spcAft>
              <a:buNone/>
            </a:pPr>
            <a:endParaRPr sz="1200">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3"/>
          <p:cNvSpPr txBox="1">
            <a:spLocks noGrp="1"/>
          </p:cNvSpPr>
          <p:nvPr>
            <p:ph type="body" idx="1"/>
          </p:nvPr>
        </p:nvSpPr>
        <p:spPr>
          <a:xfrm>
            <a:off x="496675" y="0"/>
            <a:ext cx="8212800" cy="5143500"/>
          </a:xfrm>
          <a:prstGeom prst="rect">
            <a:avLst/>
          </a:prstGeom>
        </p:spPr>
        <p:txBody>
          <a:bodyPr spcFirstLastPara="1" wrap="square" lIns="91425" tIns="91425" rIns="91425" bIns="91425" anchor="ctr" anchorCtr="0">
            <a:noAutofit/>
          </a:bodyPr>
          <a:lstStyle/>
          <a:p>
            <a:pPr marL="457200" lvl="0" indent="-457200" algn="l" rtl="0">
              <a:lnSpc>
                <a:spcPct val="200000"/>
              </a:lnSpc>
              <a:spcBef>
                <a:spcPts val="0"/>
              </a:spcBef>
              <a:spcAft>
                <a:spcPts val="0"/>
              </a:spcAft>
              <a:buNone/>
            </a:pPr>
            <a:r>
              <a:rPr lang="en" sz="1200">
                <a:solidFill>
                  <a:schemeClr val="dk1"/>
                </a:solidFill>
                <a:latin typeface="Times New Roman"/>
                <a:ea typeface="Times New Roman"/>
                <a:cs typeface="Times New Roman"/>
                <a:sym typeface="Times New Roman"/>
              </a:rPr>
              <a:t>Kaminsky, A. (2019a). CryptoStat: Bayesian Statistical Analysis of Cryptographic Functions. </a:t>
            </a:r>
            <a:r>
              <a:rPr lang="en" sz="1200" i="1">
                <a:solidFill>
                  <a:schemeClr val="dk1"/>
                </a:solidFill>
                <a:latin typeface="Times New Roman"/>
                <a:ea typeface="Times New Roman"/>
                <a:cs typeface="Times New Roman"/>
                <a:sym typeface="Times New Roman"/>
              </a:rPr>
              <a:t>Rochester Institute of Technology</a:t>
            </a:r>
            <a:r>
              <a:rPr lang="en" sz="1200">
                <a:solidFill>
                  <a:schemeClr val="dk1"/>
                </a:solidFill>
                <a:latin typeface="Times New Roman"/>
                <a:ea typeface="Times New Roman"/>
                <a:cs typeface="Times New Roman"/>
                <a:sym typeface="Times New Roman"/>
              </a:rPr>
              <a:t>. cs.rit.edu/~ark/parallelcrypto/cryptostat/</a:t>
            </a:r>
            <a:endParaRPr sz="1200">
              <a:solidFill>
                <a:schemeClr val="dk1"/>
              </a:solidFill>
              <a:latin typeface="Times New Roman"/>
              <a:ea typeface="Times New Roman"/>
              <a:cs typeface="Times New Roman"/>
              <a:sym typeface="Times New Roman"/>
            </a:endParaRPr>
          </a:p>
          <a:p>
            <a:pPr marL="457200" lvl="0" indent="-457200" algn="l" rtl="0">
              <a:lnSpc>
                <a:spcPct val="200000"/>
              </a:lnSpc>
              <a:spcBef>
                <a:spcPts val="0"/>
              </a:spcBef>
              <a:spcAft>
                <a:spcPts val="0"/>
              </a:spcAft>
              <a:buNone/>
            </a:pPr>
            <a:r>
              <a:rPr lang="en" sz="1200">
                <a:solidFill>
                  <a:schemeClr val="dk1"/>
                </a:solidFill>
                <a:latin typeface="Times New Roman"/>
                <a:ea typeface="Times New Roman"/>
                <a:cs typeface="Times New Roman"/>
                <a:sym typeface="Times New Roman"/>
              </a:rPr>
              <a:t>Kaminsky, A. (2019b). Parallel Java 2 Library. </a:t>
            </a:r>
            <a:r>
              <a:rPr lang="en" sz="1200" i="1">
                <a:solidFill>
                  <a:schemeClr val="dk1"/>
                </a:solidFill>
                <a:latin typeface="Times New Roman"/>
                <a:ea typeface="Times New Roman"/>
                <a:cs typeface="Times New Roman"/>
                <a:sym typeface="Times New Roman"/>
              </a:rPr>
              <a:t>Rochester Institute of Technology</a:t>
            </a:r>
            <a:r>
              <a:rPr lang="en" sz="1200">
                <a:solidFill>
                  <a:schemeClr val="dk1"/>
                </a:solidFill>
                <a:latin typeface="Times New Roman"/>
                <a:ea typeface="Times New Roman"/>
                <a:cs typeface="Times New Roman"/>
                <a:sym typeface="Times New Roman"/>
              </a:rPr>
              <a:t>. cs.rit.edu/~ark/pj2.shtml</a:t>
            </a:r>
            <a:endParaRPr sz="1200">
              <a:solidFill>
                <a:schemeClr val="dk1"/>
              </a:solidFill>
              <a:latin typeface="Times New Roman"/>
              <a:ea typeface="Times New Roman"/>
              <a:cs typeface="Times New Roman"/>
              <a:sym typeface="Times New Roman"/>
            </a:endParaRPr>
          </a:p>
          <a:p>
            <a:pPr marL="457200" lvl="0" indent="-457200" algn="l" rtl="0">
              <a:lnSpc>
                <a:spcPct val="200000"/>
              </a:lnSpc>
              <a:spcBef>
                <a:spcPts val="0"/>
              </a:spcBef>
              <a:spcAft>
                <a:spcPts val="0"/>
              </a:spcAft>
              <a:buNone/>
            </a:pPr>
            <a:r>
              <a:rPr lang="en" sz="1200">
                <a:solidFill>
                  <a:schemeClr val="dk1"/>
                </a:solidFill>
                <a:latin typeface="Times New Roman"/>
                <a:ea typeface="Times New Roman"/>
                <a:cs typeface="Times New Roman"/>
                <a:sym typeface="Times New Roman"/>
              </a:rPr>
              <a:t>Kaminsky, A. (2019c). Testing the randomness of cryptographic function mappings. </a:t>
            </a:r>
            <a:r>
              <a:rPr lang="en" sz="1200" i="1">
                <a:solidFill>
                  <a:schemeClr val="dk1"/>
                </a:solidFill>
                <a:latin typeface="Times New Roman"/>
                <a:ea typeface="Times New Roman"/>
                <a:cs typeface="Times New Roman"/>
                <a:sym typeface="Times New Roman"/>
              </a:rPr>
              <a:t>Cryptology ePrint Archive</a:t>
            </a:r>
            <a:r>
              <a:rPr lang="en" sz="1200">
                <a:solidFill>
                  <a:schemeClr val="dk1"/>
                </a:solidFill>
                <a:latin typeface="Times New Roman"/>
                <a:ea typeface="Times New Roman"/>
                <a:cs typeface="Times New Roman"/>
                <a:sym typeface="Times New Roman"/>
              </a:rPr>
              <a:t>. </a:t>
            </a:r>
            <a:r>
              <a:rPr lang="en" sz="1200">
                <a:solidFill>
                  <a:schemeClr val="dk1"/>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eprint.iacr.org/2019/078.pdf</a:t>
            </a: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marL="457200" lvl="0" indent="-457200" algn="l" rtl="0">
              <a:lnSpc>
                <a:spcPct val="200000"/>
              </a:lnSpc>
              <a:spcBef>
                <a:spcPts val="0"/>
              </a:spcBef>
              <a:spcAft>
                <a:spcPts val="0"/>
              </a:spcAft>
              <a:buNone/>
            </a:pPr>
            <a:r>
              <a:rPr lang="en" sz="1200">
                <a:solidFill>
                  <a:schemeClr val="dk1"/>
                </a:solidFill>
                <a:latin typeface="Times New Roman"/>
                <a:ea typeface="Times New Roman"/>
                <a:cs typeface="Times New Roman"/>
                <a:sym typeface="Times New Roman"/>
              </a:rPr>
              <a:t>National Institute of Standards and Technology. (2016a). </a:t>
            </a:r>
            <a:r>
              <a:rPr lang="en" sz="1200" i="1">
                <a:solidFill>
                  <a:schemeClr val="dk1"/>
                </a:solidFill>
                <a:latin typeface="Times New Roman"/>
                <a:ea typeface="Times New Roman"/>
                <a:cs typeface="Times New Roman"/>
                <a:sym typeface="Times New Roman"/>
              </a:rPr>
              <a:t>AES Development - Cryptographic Standards and Guidelines</a:t>
            </a:r>
            <a:r>
              <a:rPr lang="en" sz="1200">
                <a:solidFill>
                  <a:schemeClr val="dk1"/>
                </a:solidFill>
                <a:latin typeface="Times New Roman"/>
                <a:ea typeface="Times New Roman"/>
                <a:cs typeface="Times New Roman"/>
                <a:sym typeface="Times New Roman"/>
              </a:rPr>
              <a:t>. United States Department of Commerce. </a:t>
            </a:r>
            <a:r>
              <a:rPr lang="en" sz="1200">
                <a:solidFill>
                  <a:schemeClr val="dk1"/>
                </a:solidFill>
                <a:uFill>
                  <a:noFill/>
                </a:u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csrc.nist.gov/projects/cryptographic-standards-and-guidelines/archived-crypto-projects/aes-development</a:t>
            </a: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marL="457200" lvl="0" indent="-457200" algn="l" rtl="0">
              <a:lnSpc>
                <a:spcPct val="200000"/>
              </a:lnSpc>
              <a:spcBef>
                <a:spcPts val="0"/>
              </a:spcBef>
              <a:spcAft>
                <a:spcPts val="0"/>
              </a:spcAft>
              <a:buNone/>
            </a:pPr>
            <a:r>
              <a:rPr lang="en" sz="1200">
                <a:solidFill>
                  <a:schemeClr val="dk1"/>
                </a:solidFill>
                <a:latin typeface="Times New Roman"/>
                <a:ea typeface="Times New Roman"/>
                <a:cs typeface="Times New Roman"/>
                <a:sym typeface="Times New Roman"/>
              </a:rPr>
              <a:t>National Institute of Standards and Technology. (2016b). </a:t>
            </a:r>
            <a:r>
              <a:rPr lang="en" sz="1200" i="1">
                <a:solidFill>
                  <a:schemeClr val="dk1"/>
                </a:solidFill>
                <a:latin typeface="Times New Roman"/>
                <a:ea typeface="Times New Roman"/>
                <a:cs typeface="Times New Roman"/>
                <a:sym typeface="Times New Roman"/>
              </a:rPr>
              <a:t>NIST SP 800-22: Download Documentation and Software</a:t>
            </a:r>
            <a:r>
              <a:rPr lang="en" sz="1200">
                <a:solidFill>
                  <a:schemeClr val="dk1"/>
                </a:solidFill>
                <a:latin typeface="Times New Roman"/>
                <a:ea typeface="Times New Roman"/>
                <a:cs typeface="Times New Roman"/>
                <a:sym typeface="Times New Roman"/>
              </a:rPr>
              <a:t>. United States Department of Commerce. csrc.nist.gov/projects/random-bit-generation/documentation-and-software</a:t>
            </a:r>
            <a:endParaRPr sz="1200">
              <a:latin typeface="Times New Roman"/>
              <a:ea typeface="Times New Roman"/>
              <a:cs typeface="Times New Roman"/>
              <a:sym typeface="Times New Roman"/>
            </a:endParaRPr>
          </a:p>
          <a:p>
            <a:pPr marL="457200" lvl="0" indent="-457200" algn="l" rtl="0">
              <a:lnSpc>
                <a:spcPct val="200000"/>
              </a:lnSpc>
              <a:spcBef>
                <a:spcPts val="0"/>
              </a:spcBef>
              <a:spcAft>
                <a:spcPts val="0"/>
              </a:spcAft>
              <a:buNone/>
            </a:pPr>
            <a:endParaRPr sz="1200">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4"/>
          <p:cNvSpPr txBox="1">
            <a:spLocks noGrp="1"/>
          </p:cNvSpPr>
          <p:nvPr>
            <p:ph type="body" idx="1"/>
          </p:nvPr>
        </p:nvSpPr>
        <p:spPr>
          <a:xfrm>
            <a:off x="460600" y="0"/>
            <a:ext cx="8228100" cy="5143500"/>
          </a:xfrm>
          <a:prstGeom prst="rect">
            <a:avLst/>
          </a:prstGeom>
        </p:spPr>
        <p:txBody>
          <a:bodyPr spcFirstLastPara="1" wrap="square" lIns="91425" tIns="91425" rIns="91425" bIns="91425" anchor="ctr" anchorCtr="0">
            <a:normAutofit/>
          </a:bodyPr>
          <a:lstStyle/>
          <a:p>
            <a:pPr marL="457200" lvl="0" indent="-457200" algn="l" rtl="0">
              <a:lnSpc>
                <a:spcPct val="200000"/>
              </a:lnSpc>
              <a:spcBef>
                <a:spcPts val="0"/>
              </a:spcBef>
              <a:spcAft>
                <a:spcPts val="0"/>
              </a:spcAft>
              <a:buNone/>
            </a:pPr>
            <a:r>
              <a:rPr lang="en" sz="1200">
                <a:solidFill>
                  <a:schemeClr val="dk1"/>
                </a:solidFill>
                <a:latin typeface="Times New Roman"/>
                <a:ea typeface="Times New Roman"/>
                <a:cs typeface="Times New Roman"/>
                <a:sym typeface="Times New Roman"/>
              </a:rPr>
              <a:t>Patil, P., Narayankar, P., Narayan, D.G., &amp; Meena S.M. (2016). A Comprehensive Evaluation of Cryptographic Algorithms: DES, 3DES, AES, RSA and Blowfish. </a:t>
            </a:r>
            <a:r>
              <a:rPr lang="en" sz="1200" i="1">
                <a:solidFill>
                  <a:schemeClr val="dk1"/>
                </a:solidFill>
                <a:latin typeface="Times New Roman"/>
                <a:ea typeface="Times New Roman"/>
                <a:cs typeface="Times New Roman"/>
                <a:sym typeface="Times New Roman"/>
              </a:rPr>
              <a:t>Procedia Computer Science</a:t>
            </a:r>
            <a:r>
              <a:rPr lang="en" sz="1200">
                <a:solidFill>
                  <a:schemeClr val="dk1"/>
                </a:solidFill>
                <a:latin typeface="Times New Roman"/>
                <a:ea typeface="Times New Roman"/>
                <a:cs typeface="Times New Roman"/>
                <a:sym typeface="Times New Roman"/>
              </a:rPr>
              <a:t>, 78, 617-624. </a:t>
            </a:r>
            <a:r>
              <a:rPr lang="en" sz="1200">
                <a:solidFill>
                  <a:schemeClr val="dk1"/>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doi.org/10.1016/j.procs.2016.02.108</a:t>
            </a:r>
            <a:endParaRPr sz="1200">
              <a:solidFill>
                <a:schemeClr val="dk1"/>
              </a:solidFill>
              <a:latin typeface="Times New Roman"/>
              <a:ea typeface="Times New Roman"/>
              <a:cs typeface="Times New Roman"/>
              <a:sym typeface="Times New Roman"/>
            </a:endParaRPr>
          </a:p>
          <a:p>
            <a:pPr marL="457200" lvl="0" indent="-457200" algn="l" rtl="0">
              <a:lnSpc>
                <a:spcPct val="20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Rukhin, A. (2011). Statistical Testing of Randomness: New and Old Procedures appeared as Chapter 3 in </a:t>
            </a:r>
            <a:r>
              <a:rPr lang="en" sz="1200" i="1">
                <a:solidFill>
                  <a:schemeClr val="dk1"/>
                </a:solidFill>
                <a:latin typeface="Times New Roman"/>
                <a:ea typeface="Times New Roman"/>
                <a:cs typeface="Times New Roman"/>
                <a:sym typeface="Times New Roman"/>
              </a:rPr>
              <a:t>Randomness through Computation,</a:t>
            </a:r>
            <a:r>
              <a:rPr lang="en" sz="1200">
                <a:solidFill>
                  <a:schemeClr val="dk1"/>
                </a:solidFill>
                <a:latin typeface="Times New Roman"/>
                <a:ea typeface="Times New Roman"/>
                <a:cs typeface="Times New Roman"/>
                <a:sym typeface="Times New Roman"/>
              </a:rPr>
              <a:t> H. Zenil ed. World Scientific, 2011, 33-51. </a:t>
            </a:r>
            <a:r>
              <a:rPr lang="en" sz="1200">
                <a:solidFill>
                  <a:schemeClr val="dk1"/>
                </a:solidFill>
                <a:uFill>
                  <a:noFill/>
                </a:u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doi.org/10.1142/9789814327756_0003</a:t>
            </a: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marL="457200" lvl="0" indent="-457200" algn="l" rtl="0">
              <a:lnSpc>
                <a:spcPct val="20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Rukhin, A., Soto, J., Nechvatal, J., Smid, M., Barker, E., Leigh, S., Levenson, M., Vangel, M., Banks, D., Heckert, A., Dray, J., &amp; Vo, S. (2010). </a:t>
            </a:r>
            <a:r>
              <a:rPr lang="en" sz="1200" i="1">
                <a:solidFill>
                  <a:schemeClr val="dk1"/>
                </a:solidFill>
                <a:latin typeface="Times New Roman"/>
                <a:ea typeface="Times New Roman"/>
                <a:cs typeface="Times New Roman"/>
                <a:sym typeface="Times New Roman"/>
              </a:rPr>
              <a:t>A Statistical Test Suite for Random and Pseudorandom Number Generators for Cryptographic Applications</a:t>
            </a:r>
            <a:r>
              <a:rPr lang="en" sz="1200">
                <a:solidFill>
                  <a:schemeClr val="dk1"/>
                </a:solidFill>
                <a:latin typeface="Times New Roman"/>
                <a:ea typeface="Times New Roman"/>
                <a:cs typeface="Times New Roman"/>
                <a:sym typeface="Times New Roman"/>
              </a:rPr>
              <a:t>. United States Department of Commerce, National Institute of Standards and Technology. </a:t>
            </a:r>
            <a:r>
              <a:rPr lang="en" sz="1200">
                <a:solidFill>
                  <a:schemeClr val="dk1"/>
                </a:solidFill>
                <a:uFill>
                  <a:noFill/>
                </a:u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tsapps.nist.gov/publication/get_pdf.cfm?pub_id=906762</a:t>
            </a: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marL="457200" lvl="0" indent="-457200" algn="l" rtl="0">
              <a:lnSpc>
                <a:spcPct val="20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Soto, J. (1999). </a:t>
            </a:r>
            <a:r>
              <a:rPr lang="en" sz="1200" i="1">
                <a:solidFill>
                  <a:schemeClr val="dk1"/>
                </a:solidFill>
                <a:latin typeface="Times New Roman"/>
                <a:ea typeface="Times New Roman"/>
                <a:cs typeface="Times New Roman"/>
                <a:sym typeface="Times New Roman"/>
              </a:rPr>
              <a:t>Randomness Testing of the Advanced Encryption Standard Candidate Algorithms</a:t>
            </a:r>
            <a:r>
              <a:rPr lang="en" sz="1200">
                <a:solidFill>
                  <a:schemeClr val="dk1"/>
                </a:solidFill>
                <a:latin typeface="Times New Roman"/>
                <a:ea typeface="Times New Roman"/>
                <a:cs typeface="Times New Roman"/>
                <a:sym typeface="Times New Roman"/>
              </a:rPr>
              <a:t> (NISTIR 6390). United States Department of Commerce, National Institute of Standards and Technology. </a:t>
            </a:r>
            <a:r>
              <a:rPr lang="en" sz="1200">
                <a:solidFill>
                  <a:schemeClr val="dk1"/>
                </a:solidFill>
                <a:uFill>
                  <a:noFill/>
                </a:u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tsapps.nist.gov/publication/get_pdf.cfm?pub_id=151193</a:t>
            </a:r>
            <a:r>
              <a:rPr lang="en" sz="1200">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Encryption</a:t>
            </a:r>
            <a:endParaRPr/>
          </a:p>
        </p:txBody>
      </p:sp>
      <p:sp>
        <p:nvSpPr>
          <p:cNvPr id="72" name="Google Shape;72;p16"/>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 the modern age, everything from banking to taking a class can be done online.</a:t>
            </a:r>
            <a:endParaRPr/>
          </a:p>
          <a:p>
            <a:pPr marL="0" lvl="0" indent="0" algn="l" rtl="0">
              <a:spcBef>
                <a:spcPts val="1200"/>
              </a:spcBef>
              <a:spcAft>
                <a:spcPts val="1200"/>
              </a:spcAft>
              <a:buNone/>
            </a:pPr>
            <a:r>
              <a:rPr lang="en"/>
              <a:t>Encryption protects the privacy and personal information of users</a:t>
            </a:r>
            <a:endParaRPr/>
          </a:p>
        </p:txBody>
      </p:sp>
      <p:sp>
        <p:nvSpPr>
          <p:cNvPr id="73" name="Google Shape;73;p16"/>
          <p:cNvSpPr txBox="1"/>
          <p:nvPr/>
        </p:nvSpPr>
        <p:spPr>
          <a:xfrm>
            <a:off x="4503050" y="412300"/>
            <a:ext cx="257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Roboto"/>
                <a:ea typeface="Roboto"/>
                <a:cs typeface="Roboto"/>
                <a:sym typeface="Roboto"/>
              </a:rPr>
              <a:t>Figure 1</a:t>
            </a:r>
            <a:r>
              <a:rPr lang="en">
                <a:latin typeface="Roboto"/>
                <a:ea typeface="Roboto"/>
                <a:cs typeface="Roboto"/>
                <a:sym typeface="Roboto"/>
              </a:rPr>
              <a:t> </a:t>
            </a:r>
            <a:r>
              <a:rPr lang="en" i="1">
                <a:latin typeface="Roboto"/>
                <a:ea typeface="Roboto"/>
                <a:cs typeface="Roboto"/>
                <a:sym typeface="Roboto"/>
              </a:rPr>
              <a:t>Encryption Diagram</a:t>
            </a:r>
            <a:endParaRPr i="1">
              <a:latin typeface="Roboto"/>
              <a:ea typeface="Roboto"/>
              <a:cs typeface="Roboto"/>
              <a:sym typeface="Roboto"/>
            </a:endParaRPr>
          </a:p>
        </p:txBody>
      </p:sp>
      <p:pic>
        <p:nvPicPr>
          <p:cNvPr id="74" name="Google Shape;74;p16"/>
          <p:cNvPicPr preferRelativeResize="0"/>
          <p:nvPr/>
        </p:nvPicPr>
        <p:blipFill rotWithShape="1">
          <a:blip r:embed="rId3">
            <a:alphaModFix/>
          </a:blip>
          <a:srcRect l="17871" t="7725" r="10953" b="8113"/>
          <a:stretch/>
        </p:blipFill>
        <p:spPr>
          <a:xfrm>
            <a:off x="3175425" y="812500"/>
            <a:ext cx="5647651" cy="37564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2801675" y="715775"/>
            <a:ext cx="6599026" cy="3711949"/>
          </a:xfrm>
          <a:prstGeom prst="rect">
            <a:avLst/>
          </a:prstGeom>
          <a:noFill/>
          <a:ln>
            <a:noFill/>
          </a:ln>
        </p:spPr>
      </p:pic>
      <p:sp>
        <p:nvSpPr>
          <p:cNvPr id="80" name="Google Shape;80;p17"/>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Block Cipher</a:t>
            </a:r>
            <a:endParaRPr dirty="0"/>
          </a:p>
        </p:txBody>
      </p:sp>
      <p:sp>
        <p:nvSpPr>
          <p:cNvPr id="81" name="Google Shape;81;p17"/>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Encrypts constant sized chunks which are combined using a mode of operation</a:t>
            </a:r>
            <a:endParaRPr dirty="0"/>
          </a:p>
          <a:p>
            <a:pPr marL="0" lvl="0" indent="0" algn="l" rtl="0">
              <a:spcBef>
                <a:spcPts val="1200"/>
              </a:spcBef>
              <a:spcAft>
                <a:spcPts val="1200"/>
              </a:spcAft>
              <a:buNone/>
            </a:pPr>
            <a:r>
              <a:rPr lang="en" dirty="0"/>
              <a:t>Explain that more random = more secure</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Test Suites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9"/>
          <p:cNvPicPr preferRelativeResize="0"/>
          <p:nvPr/>
        </p:nvPicPr>
        <p:blipFill rotWithShape="1">
          <a:blip r:embed="rId3">
            <a:alphaModFix/>
          </a:blip>
          <a:srcRect/>
          <a:stretch/>
        </p:blipFill>
        <p:spPr>
          <a:xfrm>
            <a:off x="1926200" y="0"/>
            <a:ext cx="9144000" cy="5143500"/>
          </a:xfrm>
          <a:prstGeom prst="rect">
            <a:avLst/>
          </a:prstGeom>
          <a:noFill/>
          <a:ln>
            <a:noFill/>
          </a:ln>
        </p:spPr>
      </p:pic>
      <p:sp>
        <p:nvSpPr>
          <p:cNvPr id="92" name="Google Shape;92;p19"/>
          <p:cNvSpPr txBox="1">
            <a:spLocks noGrp="1"/>
          </p:cNvSpPr>
          <p:nvPr>
            <p:ph type="title"/>
          </p:nvPr>
        </p:nvSpPr>
        <p:spPr>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NIST Statistical Test Suite</a:t>
            </a:r>
            <a:endParaRPr/>
          </a:p>
        </p:txBody>
      </p:sp>
      <p:sp>
        <p:nvSpPr>
          <p:cNvPr id="93" name="Google Shape;93;p19"/>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Char char="●"/>
            </a:pPr>
            <a:r>
              <a:rPr lang="en" dirty="0"/>
              <a:t>user controlled number of samples and sample size</a:t>
            </a:r>
            <a:endParaRPr dirty="0"/>
          </a:p>
          <a:p>
            <a:pPr marL="457200" lvl="0" indent="-304800" algn="l" rtl="0">
              <a:spcBef>
                <a:spcPts val="0"/>
              </a:spcBef>
              <a:spcAft>
                <a:spcPts val="0"/>
              </a:spcAft>
              <a:buSzPts val="1200"/>
              <a:buChar char="●"/>
            </a:pPr>
            <a:r>
              <a:rPr lang="en" dirty="0"/>
              <a:t>15 tests to detect deviation </a:t>
            </a:r>
            <a:r>
              <a:rPr lang="en" dirty="0">
                <a:solidFill>
                  <a:schemeClr val="dk1"/>
                </a:solidFill>
              </a:rPr>
              <a:t>from randomness in</a:t>
            </a:r>
            <a:r>
              <a:rPr lang="en" dirty="0"/>
              <a:t> the sequences</a:t>
            </a:r>
          </a:p>
          <a:p>
            <a:pPr lvl="1">
              <a:buChar char="●"/>
            </a:pPr>
            <a:r>
              <a:rPr lang="en" dirty="0"/>
              <a:t>Frequency test</a:t>
            </a:r>
          </a:p>
          <a:p>
            <a:pPr lvl="1">
              <a:buChar char="●"/>
            </a:pPr>
            <a:r>
              <a:rPr lang="en" dirty="0"/>
              <a:t>Runs test</a:t>
            </a:r>
            <a:endParaRPr dirty="0"/>
          </a:p>
          <a:p>
            <a:pPr marL="457200" lvl="0" indent="-304800" algn="l" rtl="0">
              <a:spcBef>
                <a:spcPts val="0"/>
              </a:spcBef>
              <a:spcAft>
                <a:spcPts val="0"/>
              </a:spcAft>
              <a:buSzPts val="1200"/>
              <a:buChar char="●"/>
            </a:pPr>
            <a:r>
              <a:rPr lang="en" dirty="0">
                <a:solidFill>
                  <a:schemeClr val="dk1"/>
                </a:solidFill>
              </a:rPr>
              <a:t>2 layers of p-values (Rukhin, 2011)</a:t>
            </a:r>
            <a:endParaRPr dirty="0"/>
          </a:p>
        </p:txBody>
      </p:sp>
      <p:sp>
        <p:nvSpPr>
          <p:cNvPr id="94" name="Google Shape;94;p19"/>
          <p:cNvSpPr txBox="1"/>
          <p:nvPr/>
        </p:nvSpPr>
        <p:spPr>
          <a:xfrm>
            <a:off x="3312075" y="155388"/>
            <a:ext cx="402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Roboto"/>
                <a:ea typeface="Roboto"/>
                <a:cs typeface="Roboto"/>
                <a:sym typeface="Roboto"/>
              </a:rPr>
              <a:t>Figure 3</a:t>
            </a:r>
            <a:r>
              <a:rPr lang="en">
                <a:latin typeface="Roboto"/>
                <a:ea typeface="Roboto"/>
                <a:cs typeface="Roboto"/>
                <a:sym typeface="Roboto"/>
              </a:rPr>
              <a:t> </a:t>
            </a:r>
            <a:r>
              <a:rPr lang="en" i="1">
                <a:latin typeface="Roboto"/>
                <a:ea typeface="Roboto"/>
                <a:cs typeface="Roboto"/>
                <a:sym typeface="Roboto"/>
              </a:rPr>
              <a:t>Excerpt of NIST Test Results</a:t>
            </a:r>
            <a:endParaRPr i="1">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20"/>
          <p:cNvPicPr preferRelativeResize="0"/>
          <p:nvPr/>
        </p:nvPicPr>
        <p:blipFill rotWithShape="1">
          <a:blip r:embed="rId3">
            <a:alphaModFix/>
          </a:blip>
          <a:srcRect/>
          <a:stretch/>
        </p:blipFill>
        <p:spPr>
          <a:xfrm>
            <a:off x="1605150" y="0"/>
            <a:ext cx="9144000" cy="5143511"/>
          </a:xfrm>
          <a:prstGeom prst="rect">
            <a:avLst/>
          </a:prstGeom>
          <a:noFill/>
          <a:ln>
            <a:noFill/>
          </a:ln>
        </p:spPr>
      </p:pic>
      <p:sp>
        <p:nvSpPr>
          <p:cNvPr id="100" name="Google Shape;100;p20"/>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Dieharder</a:t>
            </a:r>
            <a:endParaRPr dirty="0"/>
          </a:p>
        </p:txBody>
      </p:sp>
      <p:sp>
        <p:nvSpPr>
          <p:cNvPr id="101" name="Google Shape;101;p20"/>
          <p:cNvSpPr txBox="1">
            <a:spLocks noGrp="1"/>
          </p:cNvSpPr>
          <p:nvPr>
            <p:ph type="body" idx="1"/>
          </p:nvPr>
        </p:nvSpPr>
        <p:spPr>
          <a:prstGeom prst="rect">
            <a:avLst/>
          </a:prstGeom>
        </p:spPr>
        <p:txBody>
          <a:bodyPr spcFirstLastPara="1" wrap="square" lIns="91425" tIns="91425" rIns="91425" bIns="91425" anchor="t" anchorCtr="0">
            <a:normAutofit/>
          </a:bodyPr>
          <a:lstStyle/>
          <a:p>
            <a:r>
              <a:rPr lang="en" dirty="0"/>
              <a:t>variable number of samples</a:t>
            </a:r>
            <a:endParaRPr lang="en-US" dirty="0"/>
          </a:p>
          <a:p>
            <a:r>
              <a:rPr lang="en-US" dirty="0">
                <a:solidFill>
                  <a:schemeClr val="dk1"/>
                </a:solidFill>
              </a:rPr>
              <a:t>2 layers of p-values</a:t>
            </a:r>
          </a:p>
          <a:p>
            <a:pPr marL="457200" lvl="0" indent="-304800" algn="l" rtl="0">
              <a:spcBef>
                <a:spcPts val="0"/>
              </a:spcBef>
              <a:spcAft>
                <a:spcPts val="0"/>
              </a:spcAft>
              <a:buSzPts val="1200"/>
              <a:buChar char="●"/>
            </a:pPr>
            <a:r>
              <a:rPr lang="en" dirty="0">
                <a:solidFill>
                  <a:schemeClr val="dk1"/>
                </a:solidFill>
              </a:rPr>
              <a:t>contains tests from - Diehard, NIST</a:t>
            </a:r>
            <a:endParaRPr dirty="0">
              <a:solidFill>
                <a:schemeClr val="dk1"/>
              </a:solidFill>
            </a:endParaRPr>
          </a:p>
          <a:p>
            <a:pPr marL="457200" lvl="0" indent="-304800" algn="l" rtl="0">
              <a:spcBef>
                <a:spcPts val="0"/>
              </a:spcBef>
              <a:spcAft>
                <a:spcPts val="0"/>
              </a:spcAft>
              <a:buSzPts val="1200"/>
              <a:buChar char="●"/>
            </a:pPr>
            <a:r>
              <a:rPr lang="en" dirty="0"/>
              <a:t>intended for PRNGs</a:t>
            </a:r>
            <a:endParaRPr dirty="0"/>
          </a:p>
          <a:p>
            <a:pPr marL="0" lvl="0" indent="0" algn="l" rtl="0">
              <a:spcBef>
                <a:spcPts val="1200"/>
              </a:spcBef>
              <a:spcAft>
                <a:spcPts val="1200"/>
              </a:spcAft>
              <a:buNone/>
            </a:pPr>
            <a:r>
              <a:rPr lang="en" dirty="0"/>
              <a:t>(Brown, 2021)</a:t>
            </a:r>
            <a:endParaRPr dirty="0"/>
          </a:p>
        </p:txBody>
      </p:sp>
      <p:sp>
        <p:nvSpPr>
          <p:cNvPr id="102" name="Google Shape;102;p20"/>
          <p:cNvSpPr txBox="1"/>
          <p:nvPr/>
        </p:nvSpPr>
        <p:spPr>
          <a:xfrm>
            <a:off x="3526700" y="475300"/>
            <a:ext cx="402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latin typeface="Roboto"/>
                <a:ea typeface="Roboto"/>
                <a:cs typeface="Roboto"/>
                <a:sym typeface="Roboto"/>
              </a:rPr>
              <a:t>Figure 4</a:t>
            </a:r>
            <a:r>
              <a:rPr lang="en" dirty="0">
                <a:latin typeface="Roboto"/>
                <a:ea typeface="Roboto"/>
                <a:cs typeface="Roboto"/>
                <a:sym typeface="Roboto"/>
              </a:rPr>
              <a:t> </a:t>
            </a:r>
            <a:r>
              <a:rPr lang="en" i="1" dirty="0">
                <a:latin typeface="Roboto"/>
                <a:ea typeface="Roboto"/>
                <a:cs typeface="Roboto"/>
                <a:sym typeface="Roboto"/>
              </a:rPr>
              <a:t>Excerpt of Dieharder Test Results</a:t>
            </a:r>
            <a:endParaRPr i="1" dirty="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Problems</a:t>
            </a:r>
            <a:endParaRPr/>
          </a:p>
        </p:txBody>
      </p:sp>
    </p:spTree>
  </p:cSld>
  <p:clrMapOvr>
    <a:masterClrMapping/>
  </p:clrMapOvr>
</p:sld>
</file>

<file path=ppt/theme/theme1.xml><?xml version="1.0" encoding="utf-8"?>
<a:theme xmlns:a="http://schemas.openxmlformats.org/drawingml/2006/main" name="Simple Ligh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Roboto">
      <a:majorFont>
        <a:latin typeface="Roboto Slab"/>
        <a:ea typeface=""/>
        <a:cs typeface=""/>
      </a:majorFont>
      <a:minorFont>
        <a:latin typeface="Robot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TotalTime>
  <Words>1506</Words>
  <Application>Microsoft Office PowerPoint</Application>
  <PresentationFormat>On-screen Show (16:9)</PresentationFormat>
  <Paragraphs>158</Paragraphs>
  <Slides>33</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Times New Roman</vt:lpstr>
      <vt:lpstr>Roboto</vt:lpstr>
      <vt:lpstr>Roboto Slab</vt:lpstr>
      <vt:lpstr>Lora</vt:lpstr>
      <vt:lpstr>Roboto Mono</vt:lpstr>
      <vt:lpstr>Cambria Math</vt:lpstr>
      <vt:lpstr>Simple Light</vt:lpstr>
      <vt:lpstr>The Effectiveness of Randomness Test Suites for Fixed Length Functions</vt:lpstr>
      <vt:lpstr>Outline</vt:lpstr>
      <vt:lpstr>Block Ciphers</vt:lpstr>
      <vt:lpstr>Encryption</vt:lpstr>
      <vt:lpstr>Block Cipher</vt:lpstr>
      <vt:lpstr>Test Suites</vt:lpstr>
      <vt:lpstr>NIST Statistical Test Suite</vt:lpstr>
      <vt:lpstr>Dieharder</vt:lpstr>
      <vt:lpstr>Problems</vt:lpstr>
      <vt:lpstr>Multiple Scores</vt:lpstr>
      <vt:lpstr>Mode-of-Operation Dependent</vt:lpstr>
      <vt:lpstr>Definitions</vt:lpstr>
      <vt:lpstr>Figure 7 Electronic Codebook (ECB)</vt:lpstr>
      <vt:lpstr>Figure 10 Cipher Block Chaining (CBC)</vt:lpstr>
      <vt:lpstr>Figure 11 Output Feedback (OFB)</vt:lpstr>
      <vt:lpstr>Figure 12 Counter (CTR)</vt:lpstr>
      <vt:lpstr>Table 1 NIST Statistical Suite Results for Different Modes of Operation</vt:lpstr>
      <vt:lpstr>Table 2 DieHarder Results for Different Modes of Operation</vt:lpstr>
      <vt:lpstr>Why This Matters</vt:lpstr>
      <vt:lpstr>Alternative Approach</vt:lpstr>
      <vt:lpstr>CryptoStat</vt:lpstr>
      <vt:lpstr>Bayesian Hypothesis Test</vt:lpstr>
      <vt:lpstr>Bayesian Hypothesis Test Pt. 2</vt:lpstr>
      <vt:lpstr>Results</vt:lpstr>
      <vt:lpstr>CryptoStat</vt:lpstr>
      <vt:lpstr>Bayes Test</vt:lpstr>
      <vt:lpstr>Sample Size</vt:lpstr>
      <vt:lpstr>Different Distributions / Priors</vt:lpstr>
      <vt:lpstr>Discussion</vt:lpstr>
      <vt:lpstr>References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Effectiveness of Randomness Test Suites for Fixed Length Functions</dc:title>
  <cp:lastModifiedBy>Luke Tao</cp:lastModifiedBy>
  <cp:revision>7</cp:revision>
  <dcterms:modified xsi:type="dcterms:W3CDTF">2021-11-25T20:55:09Z</dcterms:modified>
</cp:coreProperties>
</file>