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Montserrat SemiBold"/>
      <p:regular r:id="rId52"/>
      <p:bold r:id="rId53"/>
      <p:italic r:id="rId54"/>
      <p:boldItalic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Lora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E4ACD3-F226-48A2-BF2A-1A643CCAF7B9}">
  <a:tblStyle styleId="{03E4ACD3-F226-48A2-BF2A-1A643CCAF7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ora-italic.fntdata"/><Relationship Id="rId61" Type="http://schemas.openxmlformats.org/officeDocument/2006/relationships/font" Target="fonts/Lora-bold.fntdata"/><Relationship Id="rId20" Type="http://schemas.openxmlformats.org/officeDocument/2006/relationships/slide" Target="slides/slide15.xml"/><Relationship Id="rId63" Type="http://schemas.openxmlformats.org/officeDocument/2006/relationships/font" Target="fonts/Lor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or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SemiBold-bold.fntdata"/><Relationship Id="rId52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2a8d29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2a8d29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301f19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301f19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00b30b5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00b30b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301f19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f301f19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301f19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301f19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301f19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f301f19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301f198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f301f198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301f19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f301f19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301f19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301f19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292d3740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292d374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be1f2af434b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be1f2af434b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f301f19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f301f19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f301f198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f301f198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100b30b5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100b30b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a63273f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a63273f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301f19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f301f19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f301f198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f301f198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f301f198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f301f198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f301f198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f301f198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f301f198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f301f198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f301f198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f301f198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597bfa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597bfa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f301f198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f301f198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f301f198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f301f198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584a671c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584a671c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f301f198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f301f198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f301f198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f301f198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f301f198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f301f198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f301f198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f301f198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f301f198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f301f198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f301f198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f301f198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f301f198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f301f198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f2a8d296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f2a8d296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301f198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301f198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f301f198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f301f198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f301f198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f301f198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f301f198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f301f198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f301f198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f301f198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f301f198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f301f198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292d374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292d374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100b30b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100b30b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00b30b5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100b30b5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2a8d29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f2a8d29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2a8d29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2a8d29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2a8d296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2a8d296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  <a:defRPr sz="1800">
                <a:latin typeface="Lora"/>
                <a:ea typeface="Lora"/>
                <a:cs typeface="Lora"/>
                <a:sym typeface="Lor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  <a:defRPr>
                <a:latin typeface="Lora"/>
                <a:ea typeface="Lora"/>
                <a:cs typeface="Lora"/>
                <a:sym typeface="Lor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■"/>
              <a:defRPr>
                <a:latin typeface="Lora"/>
                <a:ea typeface="Lora"/>
                <a:cs typeface="Lora"/>
                <a:sym typeface="Lor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  <a:defRPr>
                <a:latin typeface="Lora"/>
                <a:ea typeface="Lora"/>
                <a:cs typeface="Lora"/>
                <a:sym typeface="Lor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■"/>
              <a:defRPr>
                <a:latin typeface="Lora"/>
                <a:ea typeface="Lora"/>
                <a:cs typeface="Lora"/>
                <a:sym typeface="Lor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  <a:defRPr>
                <a:latin typeface="Lora"/>
                <a:ea typeface="Lora"/>
                <a:cs typeface="Lora"/>
                <a:sym typeface="Lor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■"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nvlpubs.nist.gov/nistpubs/Legacy/SP/nistspecialpublication800-38a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hyperlink" Target="https://nvlpubs.nist.gov/nistpubs/Legacy/SP/nistspecialpublication800-38a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nvlpubs.nist.gov/nistpubs/Legacy/SP/nistspecialpublication800-38a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nvidia.com/cuda-gpu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nvidia.com/cuda-gpu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oi.org/10.1016/j.jnca.2013.11.007" TargetMode="External"/><Relationship Id="rId4" Type="http://schemas.openxmlformats.org/officeDocument/2006/relationships/hyperlink" Target="https://webhome.phy.duke.edu/~rgb/General/dieharder.php" TargetMode="External"/><Relationship Id="rId5" Type="http://schemas.openxmlformats.org/officeDocument/2006/relationships/hyperlink" Target="https://nvlpubs.nist.gov/nistpubs/Legacy/SP/nistspecialpublication800-38a.pdf" TargetMode="External"/><Relationship Id="rId6" Type="http://schemas.openxmlformats.org/officeDocument/2006/relationships/hyperlink" Target="https://doi.org/10.1134/S096554252001008X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eprint.iacr.org/2019/078.pdf" TargetMode="External"/><Relationship Id="rId4" Type="http://schemas.openxmlformats.org/officeDocument/2006/relationships/hyperlink" Target="https://csrc.nist.gov/projects/cryptographic-standards-and-guidelines/archived-crypto-projects/aes-development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oi.org/10.1016/j.procs.2016.02.108" TargetMode="External"/><Relationship Id="rId4" Type="http://schemas.openxmlformats.org/officeDocument/2006/relationships/hyperlink" Target="https://doi.org/10.1142/9789814327756_0003" TargetMode="External"/><Relationship Id="rId5" Type="http://schemas.openxmlformats.org/officeDocument/2006/relationships/hyperlink" Target="https://tsapps.nist.gov/publication/get_pdf.cfm?pub_id=906762" TargetMode="External"/><Relationship Id="rId6" Type="http://schemas.openxmlformats.org/officeDocument/2006/relationships/hyperlink" Target="https://tsapps.nist.gov/publication/get_pdf.cfm?pub_id=15119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Effectiveness of Randomness Test Suites for Block Ciphers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Luke Y. Tao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Massanutten Regional</a:t>
            </a:r>
            <a:r>
              <a:rPr lang="en" sz="1800"/>
              <a:t> </a:t>
            </a:r>
            <a:r>
              <a:rPr lang="en" sz="1800"/>
              <a:t>Governor’s School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Research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Ms. Klus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April 16, 2021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Scores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many </a:t>
            </a:r>
            <a:r>
              <a:rPr lang="en"/>
              <a:t>statistics</a:t>
            </a:r>
            <a:r>
              <a:rPr lang="en"/>
              <a:t> based on short subsequences instead of a single summary </a:t>
            </a:r>
            <a:r>
              <a:rPr lang="en"/>
              <a:t>statistic</a:t>
            </a:r>
            <a:r>
              <a:rPr lang="en"/>
              <a:t> from one long sequence (</a:t>
            </a:r>
            <a:r>
              <a:rPr lang="en"/>
              <a:t>Rukhin</a:t>
            </a:r>
            <a:r>
              <a:rPr lang="en"/>
              <a:t>, 2011)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Makes it difficult to compare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Different tests have different levels of importance, </a:t>
            </a:r>
            <a:r>
              <a:rPr lang="en"/>
              <a:t>reliability</a:t>
            </a:r>
            <a:r>
              <a:rPr lang="en"/>
              <a:t>, and accuracy (Rukhin, 2010)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Modes of Operation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75" y="314925"/>
            <a:ext cx="8024251" cy="451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1350075" y="470150"/>
            <a:ext cx="26940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Figure 5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Block Ciphers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47" y="445025"/>
            <a:ext cx="7561709" cy="42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title"/>
          </p:nvPr>
        </p:nvSpPr>
        <p:spPr>
          <a:xfrm>
            <a:off x="1950000" y="445025"/>
            <a:ext cx="27858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Figure 6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Modes of Operation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049650" y="442288"/>
            <a:ext cx="32373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Figure 7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Electronic Codebook (ECB)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9710" l="16226" r="14784" t="9839"/>
          <a:stretch/>
        </p:blipFill>
        <p:spPr>
          <a:xfrm>
            <a:off x="2049638" y="917212"/>
            <a:ext cx="5044723" cy="33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Exclusive-or (XOR)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mode of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True if parameters are different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Easily reversible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23333" l="24680" r="27838" t="15244"/>
          <a:stretch/>
        </p:blipFill>
        <p:spPr>
          <a:xfrm>
            <a:off x="4096650" y="784050"/>
            <a:ext cx="4341874" cy="315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5708800" y="383850"/>
            <a:ext cx="24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Figure 9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 Exclusive-or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27258" y="510300"/>
            <a:ext cx="33150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Figure 10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Cipher Block Chaining (CBC)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8012" l="0" r="0" t="0"/>
          <a:stretch/>
        </p:blipFill>
        <p:spPr>
          <a:xfrm>
            <a:off x="413300" y="904800"/>
            <a:ext cx="8317400" cy="31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425718" y="4189200"/>
            <a:ext cx="785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Dworkin, M. (2001).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for Block Cipher Modes of Operation: Methods and Techniques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United States Department of Commerce, National Institute of Standards and Technology. </a:t>
            </a:r>
            <a:r>
              <a:rPr lang="e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https://nvlpubs.nist.gov/nistpubs/Legacy/SP/nistspecialpublication800-38a.pdf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234931" y="248725"/>
            <a:ext cx="29409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Figure 11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Output Feedback (OFB)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5526"/>
            <a:ext cx="8520600" cy="317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241900" y="4189200"/>
            <a:ext cx="767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Dworkin, M. (2001).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for Block Cipher Modes of Operation: Methods and Techniques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United States Department of Commerce, National Institute of Standards and Technology. </a:t>
            </a:r>
            <a:r>
              <a:rPr lang="e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https://nvlpubs.nist.gov/nistpubs/Legacy/SP/nistspecialpublication800-38a.pdf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74561" y="562000"/>
            <a:ext cx="24471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Figure 12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Counter (CTR)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398" r="0" t="0"/>
          <a:stretch/>
        </p:blipFill>
        <p:spPr>
          <a:xfrm>
            <a:off x="586225" y="963700"/>
            <a:ext cx="8004200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481540" y="4189200"/>
            <a:ext cx="800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Dworkin, M. (2001).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for Block Cipher Modes of Operation: Methods and Techniques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United States Department of Commerce, National Institute of Standards and Technology. </a:t>
            </a:r>
            <a:r>
              <a:rPr lang="e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https://nvlpubs.nist.gov/nistpubs/Legacy/SP/nistspecialpublication800-38a.pdf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modern age, everything </a:t>
            </a:r>
            <a:r>
              <a:rPr lang="en"/>
              <a:t>from banking to taking a class </a:t>
            </a:r>
            <a:r>
              <a:rPr lang="en"/>
              <a:t>can be done online.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Therefore, it is important to protect the privacy and personal information of users.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650" y="1047925"/>
            <a:ext cx="6013349" cy="33824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084300" y="733350"/>
            <a:ext cx="25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Figure 1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Encryption Diagram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CryptoStat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tests the mapping of a </a:t>
            </a:r>
            <a:r>
              <a:rPr lang="en"/>
              <a:t>block</a:t>
            </a:r>
            <a:r>
              <a:rPr lang="en"/>
              <a:t> cipher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use modes of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Bayesian thinking to combine the results of many different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(Kaminsky, 2019)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024" y="1872897"/>
            <a:ext cx="16982401" cy="15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/>
        </p:nvSpPr>
        <p:spPr>
          <a:xfrm>
            <a:off x="3747004" y="13896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Figure 4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Example CryptoStat Test Results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7560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Ideas (and their impact)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Comparing levels of randomness (e.g. pseudorandom, true random)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randomness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Accuracy of human perception of randomness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need large amount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Randomness of human generated random sequences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randomness test suites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generating random 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Strength of different encryption algorithms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block ciphers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3 different experiments (1 for each test suite)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Independent Variable: Mode of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Variable: # of tests passed / randomness margin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Groups: ECB, CBC, OFB, CTR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System: Ubuntu 20.04 LTS (Dual boot with Windows 10)</a:t>
            </a:r>
            <a:br>
              <a:rPr lang="en"/>
            </a:br>
            <a:r>
              <a:rPr lang="en"/>
              <a:t>Graphics Card: NVIDIA </a:t>
            </a:r>
            <a:r>
              <a:rPr lang="en"/>
              <a:t>GeForce GTX 1660 SUPER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Permissions -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chmod 755 /path/to/file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Keywords: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Code -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Courier New Font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Instructions - Lora Font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/path/to/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Execute - open terminal at this location and enter the 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Edit - open the file in a text editor and make the changes specified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plaintext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Execute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dd bs=4000000 count=8000  if=/dev/zero of=/path/to/plaintext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Encrypt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 install openssl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openssl enc -aes-256-MODE -pbkdf2 -nosalt -K 8d19c708c2fa60012c558d98454a2018e5c7bb0e62d05ff60972f10750279323 -iv 00000000000000000000000000000000 -in /path/to/plaintext -out /path/to/ciphertext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repeat and change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en">
                <a:solidFill>
                  <a:schemeClr val="dk1"/>
                </a:solidFill>
              </a:rPr>
              <a:t> for each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767671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Statistical Test Suite - Installation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and extract the file from (National Institute of Standards and Technology, 2016b)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758359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Statistical Test Suite - Usage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/>
              <a:t>Execute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./assess 100000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Generator Options: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Prescribed Input File: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/path/to/ciphertext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Statistical Tests: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Parameter Adjustments: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bit streams </a:t>
            </a:r>
            <a:r>
              <a:rPr lang="en"/>
              <a:t>should</a:t>
            </a:r>
            <a:r>
              <a:rPr lang="en"/>
              <a:t> be generated?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File Format: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 appear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/path/to/sts-2.1.2/experiments/AlgorithmTesting/finalAnalysisReport.txt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for each mode of operation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Dieharder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 install dieharder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Usage: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Execute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dieharder -a -g 201 -f /path/to/ciphertext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for each mode of operation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CryptoStat - Installation Pt. 1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Install </a:t>
            </a:r>
            <a:r>
              <a:rPr lang="en">
                <a:solidFill>
                  <a:schemeClr val="dk1"/>
                </a:solidFill>
              </a:rPr>
              <a:t>prerequisites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Execute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 install default-jdk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Execute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 install nvidia-cuda-toolkit-gcc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and extract source distribution of Parallel Java 2 Library (PJ2) from (Kaminsky, 2019b)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Download and extract source distribution of CryptoStat from (Kaminsky, 2019a)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6732" l="30632" r="23919" t="12214"/>
          <a:stretch/>
        </p:blipFill>
        <p:spPr>
          <a:xfrm>
            <a:off x="2494138" y="744363"/>
            <a:ext cx="4155725" cy="36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213700" y="344175"/>
            <a:ext cx="4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Figure 2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Important Properties of Encryption Algorithms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83400" y="4399125"/>
            <a:ext cx="3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Note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Information from (Patil et al., 2016)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CryptoStat - Installation Pt. 2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Execute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update-alternatives --install /usr/bin/gcc gcc /usr/bin/gcc-8 80 --slave /usr/bin/g++ g++ /usr/bin/g++-8 --slave /usr/bin/gcov gcov /usr/bin/gcov-8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Execute </a:t>
            </a:r>
            <a:r>
              <a:rPr lang="en"/>
              <a:t>e</a:t>
            </a:r>
            <a:r>
              <a:rPr lang="en"/>
              <a:t>very time you reopen the terminal: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CLASSPATH=/path/to/CryptoStat/lib:/path/to/pj2/lib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LD_LIBRARY_PATH=/path/to/pj2/lib/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 GCCBINDIR=/usr/bin/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 CRST_HOME=/path/to/CryptoStat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CryptoStat - PJ2 installation Pt. 1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dit &amp; Execute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/path/to/pj2/lib/ccompile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Replace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-I/usr/lib/jvm/default-java/include -I/usr/lib/jvm/default-java/include/linux -I/usr/lib/cuda/include -I/opt/cuda/include -I/usr/local/dcs/jdk/include -I/usr/local/dcs/jdk/include/linux -I/usr/local/cuda/include -shared -fPIC -o libEduRitGpuCuda.so edu_rit_gpu_Cuda.c -lcuda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edu_rit_gpu_Cuda.c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libEduRitGpuCuda.so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CryptoStat - PJ2 GPU capability installation Pt. 2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Edit &amp; Execute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/path/to/pj2/lib/edu/rit/gpu/example/ccompile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compute_20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→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compute_(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https://developer.nvidia.com/cuda-gpus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Execute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/path/to/pj2/lib/edu/rit/gpu/test/ccompile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CryptoStat - Recompile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/path/to/CryptoStat/ccompile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compute_20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→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compute_(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https://developer.nvidia.com/cuda-gpus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Edit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/path/to/CryptoStat/jcompile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SOURCE_HOME=/path/to/CryptoStat/lib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PJ2_HOME=/path/to/pj2/lib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JDK_HOME=/lib/jvm/default-java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Execute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/path/to/CryptoStat/compile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CryptoStat - Usage	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Execute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 pj2 Analyze -v "edu.rit.aes.AES256()" "edu.rit.crst.Single(00000000000000000000000000000000)" "edu.rit.crst.Rand(100,123456789)" "edu.rit.crst.Direct()" "edu.rit.crst.Adjacent(8)"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952500" y="1178275"/>
            <a:ext cx="30186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Table 1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NIST Statistical Suite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75" name="Google Shape;275;p4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{03E4ACD3-F226-48A2-BF2A-1A643CCAF7B9}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Mode of Operation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Passed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Failed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ECB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187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CBC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187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OFB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187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CTR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185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952500" y="1161150"/>
            <a:ext cx="1975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Table 2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DieHarder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81" name="Google Shape;281;p4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{03E4ACD3-F226-48A2-BF2A-1A643CCAF7B9}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Mode of Operation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Passed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Weak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Failed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ECB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114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CBC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111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OFB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110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CTR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114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CryptoStat</a:t>
            </a:r>
            <a:endParaRPr/>
          </a:p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Nonrandom rounds: 0/14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Randomness margin: 1.00000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Entropy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Randomness has properties and expected behavior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order to test randomness, a series of tests are used for each property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results are compared to the expected values and a p-value is calculated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(Gevorkyan et al., 2020)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Suites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Institute of Standards and Technology (NIST) Statistical Test Suite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Dieharder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CryptoStat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Findings</a:t>
            </a:r>
            <a:endParaRPr/>
          </a:p>
        </p:txBody>
      </p:sp>
      <p:sp>
        <p:nvSpPr>
          <p:cNvPr id="298" name="Google Shape;29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were as expected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differences between the results for each mode of operation, especially ECB, demonstrate that modes of operation affect the randomness of the ciphertext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CryptoStat successfully circumvented the issues </a:t>
            </a:r>
            <a:r>
              <a:rPr lang="en"/>
              <a:t>plaguing</a:t>
            </a:r>
            <a:r>
              <a:rPr lang="en"/>
              <a:t> the two more popular test suites assuming that is equally or more accurate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Limited 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Did not test Cipher Feedback mode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Only tested AES-256 → results cannot be generalized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Different inputs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CryptoStat did not allow the usage of only one key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Ignored Dieharder warning about file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Different outputs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Difficult to compare results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No unit of </a:t>
            </a:r>
            <a:r>
              <a:rPr lang="en"/>
              <a:t>accuracy or randomness for encryption algorithms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  <p:sp>
        <p:nvSpPr>
          <p:cNvPr id="310" name="Google Shape;31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on the randomness of block ciphers should consider using CryptoStat instead of or in addition to the more popular NIST Statistical Test Suite and Dieharder test suite.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Verified </a:t>
            </a:r>
            <a:r>
              <a:rPr lang="en"/>
              <a:t>creator’s and others’ concerns about NIST and Dieharder testing randomness from mode of operation in addition to randomness from the encryption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Should test algorithms other than AES in order to measure consistency between CryptoStat and other test suites.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462325" y="-50"/>
            <a:ext cx="82257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Ahmad, T., &amp; Younis, U. (2014). Randomness testing of non-cryptographic hash functions for real-time hash table based storage and look-up of URLs.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Journal of Network and Computer Applications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41, 197-205. 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doi.org/10.1016/j.jnca.2013.11.007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Brown, R. G. (2021). Dieharder: A Random Number Test Suite.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Duke University Physics Department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webhome.phy.duke.edu/~rgb/General/dieharder.php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Dworkin, M. (2001).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Recommendation for Block Cipher Modes of Operation: Methods and Techniques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United States Department of Commerce, National Institute of Standards and Technology. 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nvlpubs.nist.gov/nistpubs/Legacy/SP/nistspecialpublication800-38a.pdf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Gevorkyan, M.N., Demidova, A.V., Korol’kova, A.V. &amp; Kulyabov, D.V. (2020). A Practical Approach to Testing Random Number Generators in Computer Algebra Systems.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Comput. Math. and Math. Phys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60, 65–73. 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doi.org/10.1134/S096554252001008X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idx="1" type="body"/>
          </p:nvPr>
        </p:nvSpPr>
        <p:spPr>
          <a:xfrm>
            <a:off x="496675" y="0"/>
            <a:ext cx="8212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Kaminsky, A. (2019a). CryptoStat: Bayesian Statistical Analysis of Cryptographic Functions.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Rochester Institute of Technology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cs.rit.edu/~ark/parallelcrypto/cryptostat/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Kaminsky, A. (2019b). Parallel Java 2 Library.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Rochester Institute of Technology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cs.rit.edu/~ark/pj2.shtml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Kaminsky, A. (2019c). Testing the randomness of cryptographic function mappings.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Cryptology ePrint Archive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eprint.iacr.org/2019/078.pdf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Institute of Standards and Technology. (2016a).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AES Development - Cryptographic Standards and Guidelines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United States Department of Commerce.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csrc.nist.gov/projects/cryptographic-standards-and-guidelines/archived-crypto-projects/aes-development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Institute of Standards and Technology. (2016b).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NIST SP 800-22: Download Documentation and Software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United States Department of Commerce. csrc.nist.gov/projects/random-bit-generation/documentation-and-software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/>
          <p:nvPr>
            <p:ph idx="1" type="body"/>
          </p:nvPr>
        </p:nvSpPr>
        <p:spPr>
          <a:xfrm>
            <a:off x="460600" y="0"/>
            <a:ext cx="8228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Patil, P., Narayankar, P., Narayan, D.G., &amp; Meena S.M. (2016). A Comprehensive Evaluation of Cryptographic Algorithms: DES, 3DES, AES, RSA and Blowfish.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Procedia Computer Science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78, 617-624.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doi.org/10.1016/j.procs.2016.02.108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Rukhin, A. (2011). Statistical Testing of Randomness: New and Old Procedures appeared as Chapter 3 in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Randomness through Computation,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H. Zenil ed. World Scientific, 2011, 33-51.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doi.org/10.1142/9789814327756_0003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Rukhin, A., Soto, J., Nechvatal, J., Smid, M., Barker, E., Leigh, S., Levenson, M., Vangel, M., Banks, D., Heckert, A., Dray, J., &amp; Vo, S. (2010).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Statistical Test Suite for Random and Pseudorandom Number Generators for Cryptographic Applications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United States Department of Commerce, National Institute of Standards and Technology.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tsapps.nist.gov/publication/get_pdf.cfm?pub_id=906762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Soto, J. (1999).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Randomness Testing of the Advanced Encryption Standard Candidate Algorithms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(NISTIR 6390). United States Department of Commerce, National Institute of Standards and Technology.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tsapps.nist.gov/publication/get_pdf.cfm?pub_id=151193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-48850" y="-66300"/>
            <a:ext cx="3496500" cy="527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206750" y="1542300"/>
            <a:ext cx="2985300" cy="20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esearch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643025" y="526350"/>
            <a:ext cx="5238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ora"/>
                <a:ea typeface="Lora"/>
                <a:cs typeface="Lora"/>
                <a:sym typeface="Lora"/>
              </a:rPr>
              <a:t>Which test suite is best suited for testing the randomness of block ciphers?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Suites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Statistical Test Suite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created 1997-2000 for a </a:t>
            </a:r>
            <a:r>
              <a:rPr lang="en"/>
              <a:t>competition to replace the deprecated Data Encryption Standard (DES) with a new Advanced Encryption Standard (AES) (National Institute of Standards and Technology, 2016)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 layers of p-values (Rukhin, 2011)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75" y="1473087"/>
            <a:ext cx="7476000" cy="25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298125" y="1072888"/>
            <a:ext cx="40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Figure 3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Example NIST Test Results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Dieharder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similar to NIST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variable number of samples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2 layers of p-values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tests from: Diehard, NIST, new ones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intended for PRNGs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not intended for file input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(Brown, 2021)</a:t>
            </a:r>
            <a:endParaRPr sz="13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400" y="1382425"/>
            <a:ext cx="6813576" cy="29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730225" y="852775"/>
            <a:ext cx="40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Figure 4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Example Dieharder Test Results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