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542E-515D-4CBF-BA67-6F0816D3C7D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EDE9-ED40-490A-A505-2822F59E6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95600" y="6107668"/>
            <a:ext cx="317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for Example in Clause 4.3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1000" y="1676400"/>
            <a:ext cx="8274573" cy="4114800"/>
            <a:chOff x="381000" y="1676400"/>
            <a:chExt cx="8274573" cy="4114800"/>
          </a:xfrm>
        </p:grpSpPr>
        <p:grpSp>
          <p:nvGrpSpPr>
            <p:cNvPr id="53" name="Group 52"/>
            <p:cNvGrpSpPr/>
            <p:nvPr/>
          </p:nvGrpSpPr>
          <p:grpSpPr>
            <a:xfrm>
              <a:off x="381000" y="1676400"/>
              <a:ext cx="8274573" cy="3934599"/>
              <a:chOff x="381000" y="1752600"/>
              <a:chExt cx="8274573" cy="393459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1000" y="2667000"/>
                <a:ext cx="827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[)&gt;</a:t>
                </a:r>
                <a:r>
                  <a:rPr lang="en-US" baseline="30000" dirty="0" smtClean="0"/>
                  <a:t>R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06</a:t>
                </a:r>
                <a:r>
                  <a:rPr lang="en-US" baseline="30000" dirty="0" smtClean="0"/>
                  <a:t>G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3V0098756</a:t>
                </a:r>
                <a:r>
                  <a:rPr lang="en-US" baseline="30000" dirty="0" smtClean="0"/>
                  <a:t>G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1P1A3B5C7D9E1F2G4H6I8J0K2L4</a:t>
                </a:r>
                <a:r>
                  <a:rPr lang="en-US" baseline="30000" dirty="0" smtClean="0"/>
                  <a:t>G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1T1A3B5C7D9E1F2G4H6I</a:t>
                </a:r>
                <a:r>
                  <a:rPr lang="en-US" baseline="30000" dirty="0" smtClean="0"/>
                  <a:t>R</a:t>
                </a:r>
                <a:r>
                  <a:rPr lang="en-US" baseline="-25000" dirty="0" smtClean="0"/>
                  <a:t>S</a:t>
                </a:r>
                <a:r>
                  <a:rPr lang="en-US" baseline="30000" dirty="0" smtClean="0"/>
                  <a:t>E</a:t>
                </a:r>
                <a:r>
                  <a:rPr lang="en-US" dirty="0" smtClean="0"/>
                  <a:t>o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524000" y="2971800"/>
                <a:ext cx="76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1789906" y="3162300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90600" y="3352800"/>
                <a:ext cx="19083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Manufacturer Identifier</a:t>
                </a:r>
                <a:endParaRPr lang="en-US" sz="1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514600" y="2971800"/>
                <a:ext cx="304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5400000" flipH="1" flipV="1">
                <a:off x="4153694" y="3161506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572929" y="3352800"/>
                <a:ext cx="1532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Item Identification</a:t>
                </a:r>
                <a:endParaRPr lang="en-US" sz="1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553200" y="3352800"/>
                <a:ext cx="143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Traceability Code</a:t>
                </a:r>
                <a:endParaRPr lang="en-US" sz="14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7049294" y="3161506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2971800"/>
                <a:ext cx="2362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57200" y="1905000"/>
                <a:ext cx="83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Message </a:t>
                </a:r>
              </a:p>
              <a:p>
                <a:pPr algn="ctr"/>
                <a:r>
                  <a:rPr lang="en-US" sz="1400" dirty="0" smtClean="0"/>
                  <a:t>Header</a:t>
                </a:r>
                <a:endParaRPr lang="en-US" sz="14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724694" y="2551906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429000" y="1981200"/>
                <a:ext cx="914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Element Separator</a:t>
                </a:r>
                <a:endParaRPr lang="en-US" sz="1400" dirty="0"/>
              </a:p>
            </p:txBody>
          </p:sp>
          <p:cxnSp>
            <p:nvCxnSpPr>
              <p:cNvPr id="33" name="Straight Arrow Connector 32"/>
              <p:cNvCxnSpPr>
                <a:stCxn id="30" idx="1"/>
              </p:cNvCxnSpPr>
              <p:nvPr/>
            </p:nvCxnSpPr>
            <p:spPr>
              <a:xfrm rot="10800000" flipV="1">
                <a:off x="2438400" y="2242810"/>
                <a:ext cx="990600" cy="4241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0" idx="3"/>
              </p:cNvCxnSpPr>
              <p:nvPr/>
            </p:nvCxnSpPr>
            <p:spPr>
              <a:xfrm>
                <a:off x="4343399" y="2242810"/>
                <a:ext cx="1219201" cy="4241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7963694" y="2475706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696200" y="1752600"/>
                <a:ext cx="83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Message </a:t>
                </a:r>
              </a:p>
              <a:p>
                <a:pPr algn="ctr"/>
                <a:r>
                  <a:rPr lang="en-US" sz="1400" dirty="0" smtClean="0"/>
                  <a:t>Trailer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219200" y="5410200"/>
                <a:ext cx="13364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 cells by 26 cells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37927" y="3733800"/>
                <a:ext cx="1529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An optimized symbol </a:t>
                </a:r>
              </a:p>
              <a:p>
                <a:pPr algn="ctr"/>
                <a:r>
                  <a:rPr lang="en-US" sz="1200" dirty="0" smtClean="0"/>
                  <a:t>should look like this</a:t>
                </a:r>
                <a:endParaRPr lang="en-US" sz="1200" dirty="0"/>
              </a:p>
            </p:txBody>
          </p:sp>
        </p:grpSp>
        <p:pic>
          <p:nvPicPr>
            <p:cNvPr id="58" name="Picture 57" descr="MH10812-Fig43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4191000"/>
              <a:ext cx="1143000" cy="11430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481327" y="3733800"/>
              <a:ext cx="1529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An optimized symbol </a:t>
              </a:r>
            </a:p>
            <a:p>
              <a:pPr algn="ctr"/>
              <a:r>
                <a:rPr lang="en-US" sz="1200" u="sng" dirty="0" smtClean="0"/>
                <a:t>will not</a:t>
              </a:r>
              <a:r>
                <a:rPr lang="en-US" sz="1200" dirty="0" smtClean="0"/>
                <a:t> look like this</a:t>
              </a:r>
              <a:endParaRPr lang="en-US" sz="1200" dirty="0"/>
            </a:p>
          </p:txBody>
        </p:sp>
        <p:pic>
          <p:nvPicPr>
            <p:cNvPr id="60" name="Picture 59" descr="MH10812-Fig43-notoptimized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00" y="4190999"/>
              <a:ext cx="1295400" cy="1305521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5597744" y="5514201"/>
              <a:ext cx="13364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cells by 32 cells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95600" y="5791200"/>
            <a:ext cx="317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for Example in Clause 4.4</a:t>
            </a:r>
            <a:endParaRPr lang="en-US" dirty="0"/>
          </a:p>
        </p:txBody>
      </p:sp>
      <p:grpSp>
        <p:nvGrpSpPr>
          <p:cNvPr id="2" name="Group 52"/>
          <p:cNvGrpSpPr/>
          <p:nvPr/>
        </p:nvGrpSpPr>
        <p:grpSpPr>
          <a:xfrm>
            <a:off x="1676400" y="914400"/>
            <a:ext cx="5562599" cy="4315598"/>
            <a:chOff x="381000" y="1828800"/>
            <a:chExt cx="5562599" cy="3683684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2667000"/>
              <a:ext cx="553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[)&gt;</a:t>
              </a:r>
              <a:r>
                <a:rPr lang="en-US" baseline="30000" dirty="0" smtClean="0"/>
                <a:t>R</a:t>
              </a:r>
              <a:r>
                <a:rPr lang="en-US" baseline="-25000" dirty="0" smtClean="0"/>
                <a:t>S</a:t>
              </a:r>
              <a:r>
                <a:rPr lang="en-US" dirty="0" smtClean="0"/>
                <a:t>06</a:t>
              </a:r>
              <a:r>
                <a:rPr lang="en-US" baseline="30000" dirty="0" smtClean="0"/>
                <a:t>G</a:t>
              </a:r>
              <a:r>
                <a:rPr lang="en-US" baseline="-25000" dirty="0" smtClean="0"/>
                <a:t>S</a:t>
              </a:r>
              <a:r>
                <a:rPr lang="en-US" dirty="0" smtClean="0"/>
                <a:t>3P0098756100013</a:t>
              </a:r>
              <a:r>
                <a:rPr lang="en-US" baseline="30000" dirty="0" smtClean="0"/>
                <a:t>G</a:t>
              </a:r>
              <a:r>
                <a:rPr lang="en-US" baseline="-25000" dirty="0" smtClean="0"/>
                <a:t>S</a:t>
              </a:r>
              <a:r>
                <a:rPr lang="en-US" dirty="0" smtClean="0"/>
                <a:t>S1A3B5C7D9E1F2G4H6I</a:t>
              </a:r>
              <a:r>
                <a:rPr lang="en-US" baseline="30000" dirty="0" smtClean="0"/>
                <a:t>R</a:t>
              </a:r>
              <a:r>
                <a:rPr lang="en-US" baseline="-25000" dirty="0" smtClean="0"/>
                <a:t>S</a:t>
              </a:r>
              <a:r>
                <a:rPr lang="en-US" baseline="30000" dirty="0" smtClean="0"/>
                <a:t>E</a:t>
              </a:r>
              <a:r>
                <a:rPr lang="en-US" dirty="0" smtClean="0"/>
                <a:t>o</a:t>
              </a:r>
              <a:r>
                <a:rPr lang="en-US" baseline="-25000" dirty="0" smtClean="0"/>
                <a:t>T</a:t>
              </a:r>
              <a:endParaRPr lang="en-US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24000" y="2971800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943894" y="31623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47800" y="33528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U.P.C. </a:t>
              </a:r>
            </a:p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Product Code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276600" y="2971800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4001294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68922" y="3352800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Serial Number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1" y="1905001"/>
              <a:ext cx="838199" cy="444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Message </a:t>
              </a:r>
            </a:p>
            <a:p>
              <a:pPr algn="ctr"/>
              <a:r>
                <a:rPr lang="en-US" sz="1400" dirty="0" smtClean="0"/>
                <a:t>Header</a:t>
              </a:r>
              <a:endParaRPr lang="en-US" sz="1400" dirty="0"/>
            </a:p>
          </p:txBody>
        </p:sp>
        <p:cxnSp>
          <p:nvCxnSpPr>
            <p:cNvPr id="29" name="Straight Arrow Connector 28"/>
            <p:cNvCxnSpPr>
              <a:endCxn id="28" idx="2"/>
            </p:cNvCxnSpPr>
            <p:nvPr/>
          </p:nvCxnSpPr>
          <p:spPr>
            <a:xfrm rot="5400000" flipH="1" flipV="1">
              <a:off x="662125" y="2525219"/>
              <a:ext cx="390255" cy="380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52600" y="1905000"/>
              <a:ext cx="91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Element Separator</a:t>
              </a:r>
              <a:endParaRPr lang="en-US" sz="1400" dirty="0"/>
            </a:p>
          </p:txBody>
        </p:sp>
        <p:cxnSp>
          <p:nvCxnSpPr>
            <p:cNvPr id="32" name="Straight Arrow Connector 31"/>
            <p:cNvCxnSpPr>
              <a:stCxn id="30" idx="1"/>
            </p:cNvCxnSpPr>
            <p:nvPr/>
          </p:nvCxnSpPr>
          <p:spPr>
            <a:xfrm rot="10800000" flipV="1">
              <a:off x="1295400" y="2166611"/>
              <a:ext cx="457200" cy="5077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H="1">
              <a:off x="2626019" y="2328569"/>
              <a:ext cx="387557" cy="3040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40" idx="2"/>
            </p:cNvCxnSpPr>
            <p:nvPr/>
          </p:nvCxnSpPr>
          <p:spPr>
            <a:xfrm rot="5400000" flipH="1" flipV="1">
              <a:off x="5347960" y="2490460"/>
              <a:ext cx="31498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05400" y="18288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Message </a:t>
              </a:r>
            </a:p>
            <a:p>
              <a:pPr algn="ctr"/>
              <a:r>
                <a:rPr lang="en-US" sz="1400" dirty="0" smtClean="0"/>
                <a:t>Trailer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49744" y="5276045"/>
              <a:ext cx="1336456" cy="236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22 cells by 22 cells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845114"/>
              <a:ext cx="1529073" cy="39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An optimized symbol </a:t>
              </a:r>
            </a:p>
            <a:p>
              <a:pPr algn="ctr"/>
              <a:r>
                <a:rPr lang="en-US" sz="1200" dirty="0" smtClean="0"/>
                <a:t>should look like this</a:t>
              </a:r>
              <a:endParaRPr lang="en-US" sz="1200" dirty="0"/>
            </a:p>
          </p:txBody>
        </p:sp>
      </p:grpSp>
      <p:pic>
        <p:nvPicPr>
          <p:cNvPr id="22" name="Picture 21" descr="MH10812-Fig4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226" y="3820026"/>
            <a:ext cx="1132974" cy="1132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95600" y="5791200"/>
            <a:ext cx="317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for Example in Clause 4.5</a:t>
            </a:r>
            <a:endParaRPr lang="en-US" dirty="0"/>
          </a:p>
        </p:txBody>
      </p:sp>
      <p:grpSp>
        <p:nvGrpSpPr>
          <p:cNvPr id="2" name="Group 52"/>
          <p:cNvGrpSpPr/>
          <p:nvPr/>
        </p:nvGrpSpPr>
        <p:grpSpPr>
          <a:xfrm>
            <a:off x="381000" y="1752600"/>
            <a:ext cx="8518871" cy="3629799"/>
            <a:chOff x="381000" y="1752600"/>
            <a:chExt cx="8518871" cy="3629799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2667000"/>
              <a:ext cx="8518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[)&gt;</a:t>
              </a:r>
              <a:r>
                <a:rPr lang="en-US" baseline="30000" dirty="0" smtClean="0"/>
                <a:t>R</a:t>
              </a:r>
              <a:r>
                <a:rPr lang="en-US" baseline="-25000" dirty="0" smtClean="0"/>
                <a:t>S</a:t>
              </a:r>
              <a:r>
                <a:rPr lang="en-US" dirty="0" smtClean="0"/>
                <a:t>06</a:t>
              </a:r>
              <a:r>
                <a:rPr lang="en-US" baseline="30000" dirty="0" smtClean="0"/>
                <a:t>G</a:t>
              </a:r>
              <a:r>
                <a:rPr lang="en-US" baseline="-25000" dirty="0" smtClean="0"/>
                <a:t>S</a:t>
              </a:r>
              <a:r>
                <a:rPr lang="en-US" dirty="0" smtClean="0"/>
                <a:t>3V012345678</a:t>
              </a:r>
              <a:r>
                <a:rPr lang="en-US" baseline="30000" dirty="0" smtClean="0"/>
                <a:t>G</a:t>
              </a:r>
              <a:r>
                <a:rPr lang="en-US" baseline="-25000" dirty="0" smtClean="0"/>
                <a:t>S</a:t>
              </a:r>
              <a:r>
                <a:rPr lang="en-US" dirty="0" smtClean="0"/>
                <a:t>1PA3B5C7D9E1F2G4H6J8K1L3M5N</a:t>
              </a:r>
              <a:r>
                <a:rPr lang="en-US" baseline="30000" dirty="0" smtClean="0"/>
                <a:t>G</a:t>
              </a:r>
              <a:r>
                <a:rPr lang="en-US" baseline="-25000" dirty="0" smtClean="0"/>
                <a:t>S</a:t>
              </a:r>
              <a:r>
                <a:rPr lang="en-US" dirty="0" smtClean="0"/>
                <a:t>1T1A3B5C7D9E0F1G2H</a:t>
              </a:r>
              <a:r>
                <a:rPr lang="en-US" baseline="30000" dirty="0" smtClean="0"/>
                <a:t>R</a:t>
              </a:r>
              <a:r>
                <a:rPr lang="en-US" baseline="-25000" dirty="0" smtClean="0"/>
                <a:t>S</a:t>
              </a:r>
              <a:r>
                <a:rPr lang="en-US" baseline="30000" dirty="0" smtClean="0"/>
                <a:t>E</a:t>
              </a:r>
              <a:r>
                <a:rPr lang="en-US" dirty="0" smtClean="0"/>
                <a:t>o</a:t>
              </a:r>
              <a:r>
                <a:rPr lang="en-US" baseline="-25000" dirty="0" smtClean="0"/>
                <a:t>T</a:t>
              </a:r>
              <a:endParaRPr lang="en-US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24000" y="29718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789906" y="31623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0600" y="3352800"/>
              <a:ext cx="1908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Manufacturer Identifier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048000" y="2971800"/>
              <a:ext cx="297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4153694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72929" y="3352800"/>
              <a:ext cx="1532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Item Identification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3200" y="3352800"/>
              <a:ext cx="1436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Traceability Code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7049294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1760" y="2971800"/>
              <a:ext cx="192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7200" y="19050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Message </a:t>
              </a:r>
            </a:p>
            <a:p>
              <a:pPr algn="ctr"/>
              <a:r>
                <a:rPr lang="en-US" sz="1400" dirty="0" smtClean="0"/>
                <a:t>Header</a:t>
              </a:r>
              <a:endParaRPr lang="en-US" sz="1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724694" y="2475706"/>
              <a:ext cx="304800" cy="777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76600" y="1981200"/>
              <a:ext cx="91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Element Separator</a:t>
              </a:r>
              <a:endParaRPr lang="en-US" sz="1400" dirty="0"/>
            </a:p>
          </p:txBody>
        </p:sp>
        <p:cxnSp>
          <p:nvCxnSpPr>
            <p:cNvPr id="32" name="Straight Arrow Connector 31"/>
            <p:cNvCxnSpPr>
              <a:stCxn id="30" idx="1"/>
            </p:cNvCxnSpPr>
            <p:nvPr/>
          </p:nvCxnSpPr>
          <p:spPr>
            <a:xfrm rot="10800000" flipV="1">
              <a:off x="1219200" y="2242810"/>
              <a:ext cx="2057400" cy="424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 flipV="1">
              <a:off x="2667000" y="2438400"/>
              <a:ext cx="685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91000" y="2362200"/>
              <a:ext cx="1905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V="1">
              <a:off x="8077994" y="2362994"/>
              <a:ext cx="457200" cy="3032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696200" y="17526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Message </a:t>
              </a:r>
            </a:p>
            <a:p>
              <a:pPr algn="ctr"/>
              <a:r>
                <a:rPr lang="en-US" sz="1400" dirty="0" smtClean="0"/>
                <a:t>Trailer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52648" y="5105400"/>
              <a:ext cx="13364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 cells by 26 cells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76327" y="3733800"/>
              <a:ext cx="1529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An optimized symbol </a:t>
              </a:r>
            </a:p>
            <a:p>
              <a:pPr algn="ctr"/>
              <a:r>
                <a:rPr lang="en-US" sz="1200" dirty="0" smtClean="0"/>
                <a:t>should look like this</a:t>
              </a:r>
              <a:endParaRPr lang="en-US" sz="1200" dirty="0"/>
            </a:p>
          </p:txBody>
        </p:sp>
      </p:grpSp>
      <p:pic>
        <p:nvPicPr>
          <p:cNvPr id="25" name="Picture 24" descr="MH10812-Fig41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41910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95600" y="5791200"/>
            <a:ext cx="317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for Example in Clause 4.6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2667000"/>
            <a:ext cx="841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[)&gt;</a:t>
            </a:r>
            <a:r>
              <a:rPr lang="en-US" baseline="30000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06</a:t>
            </a:r>
            <a:r>
              <a:rPr lang="en-US" baseline="30000" dirty="0" smtClean="0"/>
              <a:t>G</a:t>
            </a:r>
            <a:r>
              <a:rPr lang="en-US" baseline="-25000" dirty="0" smtClean="0"/>
              <a:t>S</a:t>
            </a:r>
            <a:r>
              <a:rPr lang="en-US" dirty="0" smtClean="0"/>
              <a:t>1PA3B5C7D9E1F2G4H6J8K1L3M5N</a:t>
            </a:r>
            <a:r>
              <a:rPr lang="en-US" baseline="30000" dirty="0" smtClean="0"/>
              <a:t>G</a:t>
            </a:r>
            <a:r>
              <a:rPr lang="en-US" baseline="-25000" dirty="0" smtClean="0"/>
              <a:t>S</a:t>
            </a:r>
            <a:r>
              <a:rPr lang="en-US" dirty="0" smtClean="0"/>
              <a:t>25SUN987654321A3B5C7D9E0F1G2H</a:t>
            </a:r>
            <a:r>
              <a:rPr lang="en-US" baseline="30000" dirty="0" smtClean="0"/>
              <a:t>R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E</a:t>
            </a:r>
            <a:r>
              <a:rPr lang="en-US" dirty="0" smtClean="0"/>
              <a:t>o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0" y="29718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5525294" y="31615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00600" y="3429000"/>
            <a:ext cx="190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Manufacturer Identifier</a:t>
            </a: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29718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096294" y="31615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342900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Item Identification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92276" y="3352800"/>
            <a:ext cx="1061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Traceability </a:t>
            </a:r>
          </a:p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7430294" y="31615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2971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905000"/>
            <a:ext cx="8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 </a:t>
            </a:r>
          </a:p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24694" y="25519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198120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Element Separator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rot="10800000" flipV="1">
            <a:off x="1219200" y="2242810"/>
            <a:ext cx="2057400" cy="424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14800" y="2362200"/>
            <a:ext cx="399742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116095" y="24757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1" y="1752600"/>
            <a:ext cx="8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 </a:t>
            </a:r>
          </a:p>
          <a:p>
            <a:pPr algn="ctr"/>
            <a:r>
              <a:rPr lang="en-US" sz="1400" dirty="0" smtClean="0"/>
              <a:t>Trailer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1248" y="5285601"/>
            <a:ext cx="1336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26 cells by 26 cells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04927" y="3914001"/>
            <a:ext cx="15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 optimized symbol </a:t>
            </a:r>
          </a:p>
          <a:p>
            <a:pPr algn="ctr"/>
            <a:r>
              <a:rPr lang="en-US" sz="1200" dirty="0" smtClean="0"/>
              <a:t>should look like this</a:t>
            </a:r>
            <a:endParaRPr lang="en-US" sz="1200" dirty="0"/>
          </a:p>
        </p:txBody>
      </p:sp>
      <p:pic>
        <p:nvPicPr>
          <p:cNvPr id="28" name="Picture 27" descr="MH10812-Fig41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43712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141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Telcordia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BOBFOX</dc:creator>
  <cp:lastModifiedBy>BOBFOX</cp:lastModifiedBy>
  <cp:revision>62</cp:revision>
  <dcterms:created xsi:type="dcterms:W3CDTF">2011-01-25T04:36:22Z</dcterms:created>
  <dcterms:modified xsi:type="dcterms:W3CDTF">2011-04-28T18:19:18Z</dcterms:modified>
</cp:coreProperties>
</file>