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tiff" ContentType="image/tif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90" r:id="rId2"/>
    <p:sldId id="282" r:id="rId3"/>
    <p:sldId id="284" r:id="rId4"/>
    <p:sldId id="285" r:id="rId5"/>
    <p:sldId id="286" r:id="rId6"/>
    <p:sldId id="287" r:id="rId7"/>
    <p:sldId id="288" r:id="rId8"/>
    <p:sldId id="28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72AD1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03" autoAdjust="0"/>
  </p:normalViewPr>
  <p:slideViewPr>
    <p:cSldViewPr snapToGrid="0">
      <p:cViewPr varScale="1">
        <p:scale>
          <a:sx n="71" d="100"/>
          <a:sy n="71" d="100"/>
        </p:scale>
        <p:origin x="-10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A1BDD-5AF8-4713-AFBA-3A2E438727AF}" type="datetimeFigureOut">
              <a:rPr lang="en-US" smtClean="0"/>
              <a:pPr/>
              <a:t>7/22/2011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129F2-A483-43C7-86EB-B41EE60347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57356-2027-4EF3-BEDD-40293CEABB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EF871-9B3E-4A35-A7E7-BCE4360B168F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129F2-A483-43C7-86EB-B41EE603475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129F2-A483-43C7-86EB-B41EE603475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EF871-9B3E-4A35-A7E7-BCE4360B168F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EF871-9B3E-4A35-A7E7-BCE4360B168F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57356-2027-4EF3-BEDD-40293CEABB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382000" cy="5257800"/>
          </a:xfrm>
        </p:spPr>
        <p:txBody>
          <a:bodyPr>
            <a:normAutofit/>
          </a:bodyPr>
          <a:lstStyle>
            <a:lvl1pPr>
              <a:buClr>
                <a:srgbClr val="236E08"/>
              </a:buClr>
              <a:buSzPct val="100000"/>
              <a:buFont typeface="Wingdings" pitchFamily="2" charset="2"/>
              <a:buChar char="q"/>
              <a:defRPr sz="2800" b="1">
                <a:effectLst/>
                <a:latin typeface="+mj-lt"/>
              </a:defRPr>
            </a:lvl1pPr>
            <a:lvl2pPr>
              <a:buClr>
                <a:srgbClr val="236E08"/>
              </a:buClr>
              <a:buSzPct val="100000"/>
              <a:buFont typeface="Wingdings" pitchFamily="2" charset="2"/>
              <a:buChar char="Ø"/>
              <a:defRPr sz="2400" b="0">
                <a:latin typeface="+mj-lt"/>
              </a:defRPr>
            </a:lvl2pPr>
            <a:lvl3pPr marL="1257300" indent="-347663">
              <a:buClr>
                <a:srgbClr val="236E08"/>
              </a:buClr>
              <a:buSzPct val="100000"/>
              <a:buFont typeface="Courier New" pitchFamily="49" charset="0"/>
              <a:buChar char="o"/>
              <a:defRPr sz="2000">
                <a:latin typeface="+mj-lt"/>
              </a:defRPr>
            </a:lvl3pPr>
            <a:lvl4pPr marL="1714500" indent="-325438">
              <a:buClr>
                <a:srgbClr val="236E08"/>
              </a:buClr>
              <a:buSzPct val="100000"/>
              <a:buFont typeface="Arial" pitchFamily="34" charset="0"/>
              <a:buChar char="■"/>
              <a:defRPr sz="1800">
                <a:latin typeface="+mj-lt"/>
              </a:defRPr>
            </a:lvl4pPr>
            <a:lvl5pPr marL="2057400" indent="-228600">
              <a:buClr>
                <a:srgbClr val="236E08"/>
              </a:buClr>
              <a:buSzPct val="100000"/>
              <a:buFont typeface="Arial" pitchFamily="34" charset="0"/>
              <a:buChar char="●"/>
              <a:defRPr sz="1800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600" y="139700"/>
            <a:ext cx="7010400" cy="533400"/>
          </a:xfrm>
        </p:spPr>
        <p:txBody>
          <a:bodyPr/>
          <a:lstStyle>
            <a:lvl1pPr>
              <a:defRPr sz="2800" baseline="0">
                <a:solidFill>
                  <a:srgbClr val="00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36E0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010400" y="6629400"/>
            <a:ext cx="2133600" cy="196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C0470-691E-4835-B6AC-92E52C95C833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9DD86-D043-474D-A674-7490578308A3}" type="datetime1">
              <a:rPr lang="en-US" smtClean="0"/>
              <a:pPr>
                <a:defRPr/>
              </a:pPr>
              <a:t>7/22/2011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Proposed revision to MH10.8.12 - Marking Smaller Packages, Triune Systems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6134A-91F2-4D64-99F0-982588C5C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TSLogoGreen"/>
          <p:cNvPicPr>
            <a:picLocks noChangeAspect="1" noChangeArrowheads="1"/>
          </p:cNvPicPr>
          <p:nvPr userDrawn="1"/>
        </p:nvPicPr>
        <p:blipFill>
          <a:blip r:embed="rId6" cstate="print">
            <a:lum bright="82000" contrast="-92000"/>
          </a:blip>
          <a:srcRect/>
          <a:stretch>
            <a:fillRect/>
          </a:stretch>
        </p:blipFill>
        <p:spPr bwMode="auto">
          <a:xfrm rot="1562964">
            <a:off x="4930775" y="4081463"/>
            <a:ext cx="3786188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228600"/>
            <a:ext cx="7010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447" name="Line 23"/>
          <p:cNvSpPr>
            <a:spLocks noChangeShapeType="1"/>
          </p:cNvSpPr>
          <p:nvPr/>
        </p:nvSpPr>
        <p:spPr bwMode="auto">
          <a:xfrm flipV="1">
            <a:off x="1371600" y="742950"/>
            <a:ext cx="69199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3457" name="Text Box 33"/>
          <p:cNvSpPr txBox="1">
            <a:spLocks noChangeArrowheads="1"/>
          </p:cNvSpPr>
          <p:nvPr/>
        </p:nvSpPr>
        <p:spPr bwMode="auto">
          <a:xfrm>
            <a:off x="6477000" y="6519863"/>
            <a:ext cx="2513013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69900" indent="-4699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000" b="1" dirty="0">
                <a:latin typeface="Times New Roman" pitchFamily="18" charset="0"/>
              </a:rPr>
              <a:t>TS Proprietary Information – Confidential</a:t>
            </a:r>
            <a:endParaRPr lang="en-US" sz="1000" dirty="0">
              <a:latin typeface="Times New Roman" pitchFamily="18" charset="0"/>
            </a:endParaRPr>
          </a:p>
        </p:txBody>
      </p:sp>
      <p:pic>
        <p:nvPicPr>
          <p:cNvPr id="4103" name="Picture 123" descr="TSLogoGreen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" y="125413"/>
            <a:ext cx="15240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38" name="Rectangle 14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339933"/>
          </a:solidFill>
          <a:ln w="12700">
            <a:noFill/>
            <a:miter lim="800000"/>
            <a:headEnd/>
            <a:tailEnd/>
          </a:ln>
          <a:effectLst>
            <a:innerShdw blurRad="317500">
              <a:prstClr val="black"/>
            </a:innerShdw>
          </a:effectLst>
        </p:spPr>
        <p:txBody>
          <a:bodyPr wrap="none"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        </a:t>
            </a:r>
            <a:fld id="{0433629C-0C22-4C35-BF10-BBD919612D6C}" type="slidenum">
              <a:rPr lang="en-US" sz="1200" smtClean="0">
                <a:solidFill>
                  <a:schemeClr val="bg1"/>
                </a:solidFill>
                <a:latin typeface="Calibri" pitchFamily="34" charset="0"/>
              </a:rPr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 Box 33"/>
          <p:cNvSpPr txBox="1">
            <a:spLocks noChangeArrowheads="1"/>
          </p:cNvSpPr>
          <p:nvPr userDrawn="1"/>
        </p:nvSpPr>
        <p:spPr bwMode="auto">
          <a:xfrm>
            <a:off x="7391400" y="6499225"/>
            <a:ext cx="1479892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69900" indent="-46990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000" dirty="0" smtClean="0">
                <a:solidFill>
                  <a:schemeClr val="bg1"/>
                </a:solidFill>
                <a:latin typeface="Calibri" pitchFamily="34" charset="0"/>
              </a:rPr>
              <a:t>www.triunesystems.com</a:t>
            </a:r>
            <a:endParaRPr lang="en-US" sz="10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rgbClr val="236E08"/>
        </a:buClr>
        <a:buSzPct val="80000"/>
        <a:buFont typeface="Wingdings" pitchFamily="2" charset="2"/>
        <a:buChar char="q"/>
        <a:defRPr sz="2800" b="1">
          <a:solidFill>
            <a:schemeClr val="tx1"/>
          </a:solidFill>
          <a:latin typeface="+mj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rgbClr val="236E08"/>
        </a:buClr>
        <a:buSzPct val="90000"/>
        <a:buFont typeface="Wingdings" pitchFamily="2" charset="2"/>
        <a:buChar char="Ø"/>
        <a:defRPr sz="2400">
          <a:solidFill>
            <a:schemeClr val="tx1"/>
          </a:solidFill>
          <a:latin typeface="+mj-lt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rgbClr val="236E08"/>
        </a:buClr>
        <a:buSzPct val="100000"/>
        <a:buFont typeface="Courier New" pitchFamily="49" charset="0"/>
        <a:buChar char="o"/>
        <a:defRPr sz="2000">
          <a:solidFill>
            <a:schemeClr val="tx1"/>
          </a:solidFill>
          <a:latin typeface="+mj-lt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rgbClr val="236E08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j-lt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rgbClr val="236E08"/>
        </a:buClr>
        <a:buSzPct val="100000"/>
        <a:buFont typeface="Arial" charset="0"/>
        <a:buChar char="●"/>
        <a:defRPr sz="2000">
          <a:solidFill>
            <a:schemeClr val="tx1"/>
          </a:solidFill>
          <a:latin typeface="+mj-lt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tiff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77470" y="2326340"/>
            <a:ext cx="6938683" cy="3922059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What’s the MH10.8.12 solution to marking small packages?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request a reduction in the 2D matrix cell size to accommodate smaller integrated circuit package </a:t>
            </a:r>
            <a:r>
              <a:rPr lang="en-US" dirty="0" smtClean="0"/>
              <a:t>types down to 2x2mm </a:t>
            </a:r>
            <a:r>
              <a:rPr lang="en-US" dirty="0" smtClean="0"/>
              <a:t>DFN.</a:t>
            </a:r>
          </a:p>
          <a:p>
            <a:endParaRPr lang="en-US" dirty="0" smtClean="0"/>
          </a:p>
          <a:p>
            <a:r>
              <a:rPr lang="en-US" dirty="0" smtClean="0"/>
              <a:t>The goal of marking and reading semiconductor packages is to allow for more efficient means to track, authenticate, and inventory semiconductor devices.</a:t>
            </a:r>
          </a:p>
          <a:p>
            <a:endParaRPr lang="en-US" dirty="0" smtClean="0"/>
          </a:p>
          <a:p>
            <a:r>
              <a:rPr lang="en-US" dirty="0" smtClean="0"/>
              <a:t>This goal can be attained today with readily available technology, though the MH10.8.12 standard currently does not allow for these smaller marks.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6412" y="147918"/>
            <a:ext cx="7010400" cy="533400"/>
          </a:xfrm>
        </p:spPr>
        <p:txBody>
          <a:bodyPr/>
          <a:lstStyle/>
          <a:p>
            <a:r>
              <a:rPr lang="en-US" sz="2800" dirty="0" smtClean="0">
                <a:solidFill>
                  <a:srgbClr val="006600"/>
                </a:solidFill>
              </a:rPr>
              <a:t>Micro Mark</a:t>
            </a:r>
            <a:endParaRPr lang="en-US" sz="28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xplosion 1 15"/>
          <p:cNvSpPr/>
          <p:nvPr/>
        </p:nvSpPr>
        <p:spPr bwMode="auto">
          <a:xfrm flipV="1">
            <a:off x="5447762" y="927276"/>
            <a:ext cx="2562896" cy="1970469"/>
          </a:xfrm>
          <a:prstGeom prst="irregularSeal1">
            <a:avLst/>
          </a:prstGeom>
          <a:solidFill>
            <a:srgbClr val="FFFF00"/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o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549752" y="3341707"/>
          <a:ext cx="6074536" cy="241503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18634"/>
                <a:gridCol w="1518634"/>
                <a:gridCol w="1518634"/>
                <a:gridCol w="1518634"/>
              </a:tblGrid>
              <a:tr h="29013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Symbol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Size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Data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Capacity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MIL-STD-130M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Micro Mark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44698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7.5 mil Cell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 mil Cell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 pitchFamily="34" charset="0"/>
                        </a:rPr>
                        <a:t>10 x 10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 pitchFamily="34" charset="0"/>
                        </a:rPr>
                        <a:t>6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 pitchFamily="34" charset="0"/>
                        </a:rPr>
                        <a:t>1.9</a:t>
                      </a:r>
                      <a:r>
                        <a:rPr lang="en-US" sz="1400" baseline="0" dirty="0" smtClean="0">
                          <a:latin typeface="Calibri" pitchFamily="34" charset="0"/>
                        </a:rPr>
                        <a:t> mm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 pitchFamily="34" charset="0"/>
                        </a:rPr>
                        <a:t>0.25</a:t>
                      </a:r>
                      <a:r>
                        <a:rPr lang="en-US" sz="1400" baseline="0" dirty="0" smtClean="0">
                          <a:latin typeface="Calibri" pitchFamily="34" charset="0"/>
                        </a:rPr>
                        <a:t> mm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 pitchFamily="34" charset="0"/>
                        </a:rPr>
                        <a:t>12 </a:t>
                      </a:r>
                      <a:r>
                        <a:rPr lang="en-US" sz="1400" dirty="0">
                          <a:latin typeface="Calibri" pitchFamily="34" charset="0"/>
                        </a:rPr>
                        <a:t>x </a:t>
                      </a:r>
                      <a:r>
                        <a:rPr lang="en-US" sz="1400" dirty="0" smtClean="0">
                          <a:latin typeface="Calibri" pitchFamily="34" charset="0"/>
                        </a:rPr>
                        <a:t>12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 pitchFamily="34" charset="0"/>
                        </a:rPr>
                        <a:t>10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 pitchFamily="34" charset="0"/>
                        </a:rPr>
                        <a:t>2.3 mm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 pitchFamily="34" charset="0"/>
                        </a:rPr>
                        <a:t>0.30 mm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 pitchFamily="34" charset="0"/>
                        </a:rPr>
                        <a:t>16 x 16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 pitchFamily="34" charset="0"/>
                        </a:rPr>
                        <a:t>24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 pitchFamily="34" charset="0"/>
                        </a:rPr>
                        <a:t>3.0 mm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 pitchFamily="34" charset="0"/>
                        </a:rPr>
                        <a:t>0.41 mm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 pitchFamily="34" charset="0"/>
                        </a:rPr>
                        <a:t>20 x 20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 pitchFamily="34" charset="0"/>
                        </a:rPr>
                        <a:t>44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 pitchFamily="34" charset="0"/>
                        </a:rPr>
                        <a:t>3.8 mm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 pitchFamily="34" charset="0"/>
                        </a:rPr>
                        <a:t>0.51 mm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 pitchFamily="34" charset="0"/>
                        </a:rPr>
                        <a:t>22 x 22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 pitchFamily="34" charset="0"/>
                        </a:rPr>
                        <a:t>60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 pitchFamily="34" charset="0"/>
                        </a:rPr>
                        <a:t>4.2 mm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 pitchFamily="34" charset="0"/>
                        </a:rPr>
                        <a:t>0.56 mm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87103" y="1625660"/>
            <a:ext cx="1211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7.5X</a:t>
            </a:r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Reduction!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12" name="Picture 11" descr="200px-Datamatrix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39185" y="1046946"/>
            <a:ext cx="1828800" cy="1828800"/>
          </a:xfrm>
          <a:prstGeom prst="rect">
            <a:avLst/>
          </a:prstGeom>
        </p:spPr>
      </p:pic>
      <p:pic>
        <p:nvPicPr>
          <p:cNvPr id="13" name="Picture 12" descr="200px-Datamatrix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76456" y="1830411"/>
            <a:ext cx="246888" cy="246888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 bwMode="auto">
          <a:xfrm rot="5400000">
            <a:off x="3593209" y="1706455"/>
            <a:ext cx="1120459" cy="489397"/>
          </a:xfrm>
          <a:prstGeom prst="triangle">
            <a:avLst/>
          </a:prstGeom>
          <a:solidFill>
            <a:srgbClr val="FF0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o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80312" y="2846229"/>
            <a:ext cx="1428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Calibri" pitchFamily="34" charset="0"/>
              </a:rPr>
              <a:t>MIL-STD-130M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99398" y="2213017"/>
            <a:ext cx="1154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Calibri" pitchFamily="34" charset="0"/>
              </a:rPr>
              <a:t>Micro Mark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229123" y="79618"/>
            <a:ext cx="756955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236E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Micro Mark 2D Code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rgbClr val="236E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Scaling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236E08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440351" y="5337347"/>
            <a:ext cx="6412732" cy="48939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o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5889811"/>
            <a:ext cx="8382000" cy="53282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69900" marR="0" lvl="0" indent="-469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6E08"/>
              </a:buClr>
              <a:buSzPct val="80000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Target mark capacity 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everages foundation of the CEA-706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standard</a:t>
            </a:r>
          </a:p>
          <a:p>
            <a:pPr marL="469900" marR="0" lvl="0" indent="-469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6E08"/>
              </a:buClr>
              <a:buSzPct val="80000"/>
              <a:tabLst/>
              <a:defRPr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908050" marR="0" lvl="1" indent="-436563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6E08"/>
              </a:buClr>
              <a:buSzPct val="90000"/>
              <a:buFont typeface="Wingdings" pitchFamily="2" charset="2"/>
              <a:buChar char="Ø"/>
              <a:tabLst/>
              <a:defRPr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908050" marR="0" lvl="1" indent="-436563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6E08"/>
              </a:buClr>
              <a:buSzPct val="90000"/>
              <a:buFont typeface="Wingdings" pitchFamily="2" charset="2"/>
              <a:buChar char="Ø"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Mark Position Specifications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282700" y="1540434"/>
            <a:ext cx="3657600" cy="36576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o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845111" y="4113304"/>
            <a:ext cx="914400" cy="914400"/>
          </a:xfrm>
          <a:prstGeom prst="rect">
            <a:avLst/>
          </a:prstGeom>
          <a:solidFill>
            <a:schemeClr val="accent3">
              <a:lumMod val="6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</a:rPr>
              <a:t>22 x 22</a:t>
            </a:r>
          </a:p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2D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Matrix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6200000" flipH="1">
            <a:off x="-698500" y="3356534"/>
            <a:ext cx="3632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16200000" flipH="1">
            <a:off x="3264646" y="4557057"/>
            <a:ext cx="9144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681701" y="4392704"/>
            <a:ext cx="96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0.55mm</a:t>
            </a:r>
          </a:p>
          <a:p>
            <a:pPr algn="ctr"/>
            <a:r>
              <a:rPr lang="en-US" dirty="0" smtClean="0">
                <a:latin typeface="Calibri" pitchFamily="34" charset="0"/>
              </a:rPr>
              <a:t>(22mil)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3166034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2mm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33321" y="4805084"/>
            <a:ext cx="20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0.15mm ± 0.025mm</a:t>
            </a:r>
          </a:p>
          <a:p>
            <a:pPr algn="ctr"/>
            <a:r>
              <a:rPr lang="en-US" dirty="0" smtClean="0">
                <a:latin typeface="Calibri" pitchFamily="34" charset="0"/>
              </a:rPr>
              <a:t>(6mil ± 1mil)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7472" y="1546412"/>
            <a:ext cx="117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IC Package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rot="16200000" flipH="1">
            <a:off x="5235083" y="4954198"/>
            <a:ext cx="18288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 flipH="1" flipV="1">
            <a:off x="5253013" y="5281409"/>
            <a:ext cx="18288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935071" y="5204010"/>
            <a:ext cx="4572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4751296" y="5033682"/>
            <a:ext cx="64008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>
            <a:off x="4710955" y="5437092"/>
            <a:ext cx="4572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5400000">
            <a:off x="4446498" y="5333999"/>
            <a:ext cx="64008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3918290" y="5643281"/>
            <a:ext cx="2077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0.15mm ± 0.025mm</a:t>
            </a:r>
          </a:p>
          <a:p>
            <a:pPr algn="ctr"/>
            <a:r>
              <a:rPr lang="en-US" dirty="0" smtClean="0">
                <a:latin typeface="Calibri" pitchFamily="34" charset="0"/>
              </a:rPr>
              <a:t>(6mil ± 1mil)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 flipH="1">
            <a:off x="4930285" y="5604137"/>
            <a:ext cx="18288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rot="10800000" flipH="1" flipV="1">
            <a:off x="4585146" y="5608620"/>
            <a:ext cx="18288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0800000">
            <a:off x="3567067" y="5030098"/>
            <a:ext cx="27432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5903259" y="1237131"/>
            <a:ext cx="19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Mark features: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22 x 22 2D matrix</a:t>
            </a:r>
          </a:p>
        </p:txBody>
      </p:sp>
      <p:cxnSp>
        <p:nvCxnSpPr>
          <p:cNvPr id="42" name="Straight Connector 41"/>
          <p:cNvCxnSpPr/>
          <p:nvPr/>
        </p:nvCxnSpPr>
        <p:spPr bwMode="auto">
          <a:xfrm rot="10800000">
            <a:off x="997777" y="5204012"/>
            <a:ext cx="27432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rot="10800000">
            <a:off x="1002259" y="1550896"/>
            <a:ext cx="27432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rot="16200000">
            <a:off x="1141212" y="1407462"/>
            <a:ext cx="27432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rot="16200000">
            <a:off x="4803294" y="1411944"/>
            <a:ext cx="27432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flipH="1">
            <a:off x="1289050" y="1418290"/>
            <a:ext cx="3632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2805953" y="101898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2mm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108644" y="1561074"/>
            <a:ext cx="2228494" cy="1446550"/>
          </a:xfrm>
          <a:prstGeom prst="rect">
            <a:avLst/>
          </a:prstGeom>
          <a:noFill/>
        </p:spPr>
        <p:txBody>
          <a:bodyPr wrap="none" lIns="91440" tIns="45720" rIns="91440" bIns="45720" anchor="ctr" anchorCtr="1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r"/>
            <a:r>
              <a:rPr lang="en-US" sz="8800" b="1" dirty="0" smtClean="0">
                <a:ln/>
                <a:solidFill>
                  <a:schemeClr val="accent3"/>
                </a:solidFill>
                <a:latin typeface="Lucida Console" pitchFamily="49" charset="0"/>
              </a:rPr>
              <a:t>9CT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1775022" y="4370293"/>
            <a:ext cx="457200" cy="457200"/>
          </a:xfrm>
          <a:prstGeom prst="ellipse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o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3847350" y="3956425"/>
            <a:ext cx="9144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rot="5400000">
            <a:off x="4620414" y="3972266"/>
            <a:ext cx="27432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rot="10800000">
            <a:off x="3562584" y="4111219"/>
            <a:ext cx="27432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2924590" y="1913968"/>
            <a:ext cx="17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dirty="0" smtClean="0">
                <a:solidFill>
                  <a:srgbClr val="006600"/>
                </a:solidFill>
                <a:latin typeface="Calibri" pitchFamily="34" charset="0"/>
              </a:rPr>
              <a:t>Θ</a:t>
            </a:r>
            <a:r>
              <a:rPr lang="en-US" dirty="0" smtClean="0">
                <a:solidFill>
                  <a:srgbClr val="006600"/>
                </a:solidFill>
                <a:latin typeface="Calibri" pitchFamily="34" charset="0"/>
              </a:rPr>
              <a:t> &lt;= 10 degrees</a:t>
            </a:r>
            <a:endParaRPr lang="en-US" dirty="0">
              <a:solidFill>
                <a:srgbClr val="006600"/>
              </a:solidFill>
              <a:latin typeface="Calibri" pitchFamily="34" charset="0"/>
            </a:endParaRPr>
          </a:p>
        </p:txBody>
      </p:sp>
      <p:sp>
        <p:nvSpPr>
          <p:cNvPr id="40" name="Arc 39"/>
          <p:cNvSpPr/>
          <p:nvPr/>
        </p:nvSpPr>
        <p:spPr bwMode="auto">
          <a:xfrm rot="-2700000">
            <a:off x="3495477" y="2394450"/>
            <a:ext cx="418375" cy="361324"/>
          </a:xfrm>
          <a:prstGeom prst="arc">
            <a:avLst/>
          </a:prstGeom>
          <a:noFill/>
          <a:ln w="9525" cap="flat" cmpd="sng" algn="ctr">
            <a:solidFill>
              <a:srgbClr val="0066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o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94403" y="2641317"/>
            <a:ext cx="1547218" cy="1446550"/>
          </a:xfrm>
          <a:prstGeom prst="rect">
            <a:avLst/>
          </a:prstGeom>
          <a:noFill/>
        </p:spPr>
        <p:txBody>
          <a:bodyPr wrap="none" lIns="91440" tIns="45720" rIns="91440" bIns="45720" anchor="ctr" anchorCtr="1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r"/>
            <a:r>
              <a:rPr lang="en-US" sz="8800" b="1" dirty="0" smtClean="0">
                <a:ln/>
                <a:solidFill>
                  <a:schemeClr val="accent3"/>
                </a:solidFill>
                <a:latin typeface="Lucida Console" pitchFamily="49" charset="0"/>
              </a:rPr>
              <a:t>SS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 rot="4800000">
            <a:off x="2836572" y="3256688"/>
            <a:ext cx="1737360" cy="0"/>
          </a:xfrm>
          <a:prstGeom prst="line">
            <a:avLst/>
          </a:prstGeom>
          <a:noFill/>
          <a:ln w="3175" cap="flat" cmpd="sng" algn="ctr">
            <a:solidFill>
              <a:srgbClr val="00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rot="5400000">
            <a:off x="2992428" y="3242546"/>
            <a:ext cx="1737360" cy="0"/>
          </a:xfrm>
          <a:prstGeom prst="line">
            <a:avLst/>
          </a:prstGeom>
          <a:noFill/>
          <a:ln w="3175" cap="flat" cmpd="sng" algn="ctr">
            <a:solidFill>
              <a:srgbClr val="00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815732" y="3281086"/>
            <a:ext cx="96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0.55mm</a:t>
            </a:r>
          </a:p>
          <a:p>
            <a:pPr algn="ctr"/>
            <a:r>
              <a:rPr lang="en-US" dirty="0" smtClean="0">
                <a:latin typeface="Calibri" pitchFamily="34" charset="0"/>
              </a:rPr>
              <a:t>(22mil)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Oval 306"/>
          <p:cNvSpPr/>
          <p:nvPr/>
        </p:nvSpPr>
        <p:spPr bwMode="auto">
          <a:xfrm>
            <a:off x="6199093" y="4168587"/>
            <a:ext cx="1842247" cy="133126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o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3" name="Rectangle 302"/>
          <p:cNvSpPr/>
          <p:nvPr/>
        </p:nvSpPr>
        <p:spPr bwMode="auto">
          <a:xfrm>
            <a:off x="218887" y="877045"/>
            <a:ext cx="5563348" cy="4824508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Mark Specifications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357405" y="1371600"/>
            <a:ext cx="4021418" cy="401917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6200000" flipH="1">
            <a:off x="-604371" y="3544792"/>
            <a:ext cx="3632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286871" y="3354292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0.56mm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18411" y="1425389"/>
            <a:ext cx="23523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Mark features: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22 x 22 2D matrix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25um (1 mil) cell size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25um (1mil) cell pitch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 bwMode="auto">
          <a:xfrm rot="10800000">
            <a:off x="1091906" y="5392270"/>
            <a:ext cx="27432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rot="10800000">
            <a:off x="1096388" y="1376085"/>
            <a:ext cx="27432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rot="16200000">
            <a:off x="1221894" y="1232651"/>
            <a:ext cx="27432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rot="16200000">
            <a:off x="5247045" y="1237133"/>
            <a:ext cx="27432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rot="10800000">
            <a:off x="1383179" y="1250578"/>
            <a:ext cx="399564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2900082" y="924858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0.56mm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553787" y="1370385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739528" y="1556126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923022" y="1369823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106237" y="1556142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291978" y="1370369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2475473" y="1555576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2658688" y="1370381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2844429" y="1556122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3027923" y="1369819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211138" y="1556138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396879" y="1370365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3580373" y="1555576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3763588" y="1370381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3949329" y="1556122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132823" y="1369819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4316038" y="1556138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501779" y="1370365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4687513" y="1556138"/>
            <a:ext cx="169116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4858965" y="1370365"/>
            <a:ext cx="173877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1553771" y="2104952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1739512" y="2290693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1923006" y="2104390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2106221" y="2290709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2291962" y="2104936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2475457" y="2290143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2658672" y="2104948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2844413" y="2290689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3027907" y="2104386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3211122" y="2290705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3396863" y="2104932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3580357" y="2290143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3763572" y="2104948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3949313" y="2290689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4132807" y="2104386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4316022" y="2290705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4501763" y="2104932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4687497" y="2290705"/>
            <a:ext cx="169116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4858949" y="2104932"/>
            <a:ext cx="173877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1553771" y="2476466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1739512" y="2662207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1923006" y="2475904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2106221" y="2662223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2291962" y="2476450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2475457" y="2661657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2658672" y="2476462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2844413" y="2662203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3027907" y="2475900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3211122" y="2662219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3396863" y="2476446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3580357" y="2661657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3763572" y="2476462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3949313" y="2662203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4132807" y="2475900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4316022" y="2662219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4501763" y="2476446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4687497" y="2662219"/>
            <a:ext cx="169116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4858949" y="2476446"/>
            <a:ext cx="173877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1553755" y="2847964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1739496" y="3033705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1922990" y="2847402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2106205" y="3033721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2291946" y="2847948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2475441" y="3033155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2658656" y="2847960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2844397" y="3033701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3027891" y="2847398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3211106" y="3033717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3396847" y="2847944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3580341" y="3033155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3763556" y="2847960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38" name="Rectangle 137"/>
          <p:cNvSpPr/>
          <p:nvPr/>
        </p:nvSpPr>
        <p:spPr bwMode="auto">
          <a:xfrm>
            <a:off x="3949297" y="3033701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4132791" y="2847398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4316006" y="3033717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4501747" y="2847944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4687481" y="3033717"/>
            <a:ext cx="169116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4858933" y="2847944"/>
            <a:ext cx="173877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1553788" y="3214614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1739529" y="3400355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46" name="Rectangle 145"/>
          <p:cNvSpPr/>
          <p:nvPr/>
        </p:nvSpPr>
        <p:spPr bwMode="auto">
          <a:xfrm>
            <a:off x="1923023" y="3214052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47" name="Rectangle 146"/>
          <p:cNvSpPr/>
          <p:nvPr/>
        </p:nvSpPr>
        <p:spPr bwMode="auto">
          <a:xfrm>
            <a:off x="2106238" y="3400371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2291979" y="3214598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2475474" y="3399805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2658689" y="3214610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2844430" y="3400351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3027924" y="3214048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3211139" y="3400367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3396880" y="3214594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3580374" y="3399805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56" name="Rectangle 155"/>
          <p:cNvSpPr/>
          <p:nvPr/>
        </p:nvSpPr>
        <p:spPr bwMode="auto">
          <a:xfrm>
            <a:off x="3763589" y="3214610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3949330" y="3400351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4132824" y="3214048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4316039" y="3400367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4501780" y="3214594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4687514" y="3400367"/>
            <a:ext cx="169116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4858966" y="3214594"/>
            <a:ext cx="173877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1553772" y="3586112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64" name="Rectangle 163"/>
          <p:cNvSpPr/>
          <p:nvPr/>
        </p:nvSpPr>
        <p:spPr bwMode="auto">
          <a:xfrm>
            <a:off x="1739513" y="3771853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65" name="Rectangle 164"/>
          <p:cNvSpPr/>
          <p:nvPr/>
        </p:nvSpPr>
        <p:spPr bwMode="auto">
          <a:xfrm>
            <a:off x="1923007" y="3585550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2106222" y="3771869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2291963" y="3586096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2475458" y="3771303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658673" y="3586108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2844414" y="3771849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3027908" y="3585546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3211123" y="3771865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73" name="Rectangle 172"/>
          <p:cNvSpPr/>
          <p:nvPr/>
        </p:nvSpPr>
        <p:spPr bwMode="auto">
          <a:xfrm>
            <a:off x="3396864" y="3586092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74" name="Rectangle 173"/>
          <p:cNvSpPr/>
          <p:nvPr/>
        </p:nvSpPr>
        <p:spPr bwMode="auto">
          <a:xfrm>
            <a:off x="3580358" y="3771303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3763573" y="3586108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3949314" y="3771849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77" name="Rectangle 176"/>
          <p:cNvSpPr/>
          <p:nvPr/>
        </p:nvSpPr>
        <p:spPr bwMode="auto">
          <a:xfrm>
            <a:off x="4132808" y="3585546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4316023" y="3771865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79" name="Rectangle 178"/>
          <p:cNvSpPr/>
          <p:nvPr/>
        </p:nvSpPr>
        <p:spPr bwMode="auto">
          <a:xfrm>
            <a:off x="4501764" y="3586092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80" name="Rectangle 179"/>
          <p:cNvSpPr/>
          <p:nvPr/>
        </p:nvSpPr>
        <p:spPr bwMode="auto">
          <a:xfrm>
            <a:off x="4687498" y="3771865"/>
            <a:ext cx="169116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81" name="Rectangle 180"/>
          <p:cNvSpPr/>
          <p:nvPr/>
        </p:nvSpPr>
        <p:spPr bwMode="auto">
          <a:xfrm>
            <a:off x="4858950" y="3586092"/>
            <a:ext cx="173877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82" name="Rectangle 181"/>
          <p:cNvSpPr/>
          <p:nvPr/>
        </p:nvSpPr>
        <p:spPr bwMode="auto">
          <a:xfrm>
            <a:off x="1553772" y="3957626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83" name="Rectangle 182"/>
          <p:cNvSpPr/>
          <p:nvPr/>
        </p:nvSpPr>
        <p:spPr bwMode="auto">
          <a:xfrm>
            <a:off x="1739513" y="4143367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84" name="Rectangle 183"/>
          <p:cNvSpPr/>
          <p:nvPr/>
        </p:nvSpPr>
        <p:spPr bwMode="auto">
          <a:xfrm>
            <a:off x="1923007" y="3957064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85" name="Rectangle 184"/>
          <p:cNvSpPr/>
          <p:nvPr/>
        </p:nvSpPr>
        <p:spPr bwMode="auto">
          <a:xfrm>
            <a:off x="2106222" y="4143383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86" name="Rectangle 185"/>
          <p:cNvSpPr/>
          <p:nvPr/>
        </p:nvSpPr>
        <p:spPr bwMode="auto">
          <a:xfrm>
            <a:off x="2291963" y="3957610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87" name="Rectangle 186"/>
          <p:cNvSpPr/>
          <p:nvPr/>
        </p:nvSpPr>
        <p:spPr bwMode="auto">
          <a:xfrm>
            <a:off x="2475458" y="4142817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88" name="Rectangle 187"/>
          <p:cNvSpPr/>
          <p:nvPr/>
        </p:nvSpPr>
        <p:spPr bwMode="auto">
          <a:xfrm>
            <a:off x="2658673" y="3957622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89" name="Rectangle 188"/>
          <p:cNvSpPr/>
          <p:nvPr/>
        </p:nvSpPr>
        <p:spPr bwMode="auto">
          <a:xfrm>
            <a:off x="2844414" y="4143363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90" name="Rectangle 189"/>
          <p:cNvSpPr/>
          <p:nvPr/>
        </p:nvSpPr>
        <p:spPr bwMode="auto">
          <a:xfrm>
            <a:off x="3027908" y="3957060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91" name="Rectangle 190"/>
          <p:cNvSpPr/>
          <p:nvPr/>
        </p:nvSpPr>
        <p:spPr bwMode="auto">
          <a:xfrm>
            <a:off x="3211123" y="4143379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92" name="Rectangle 191"/>
          <p:cNvSpPr/>
          <p:nvPr/>
        </p:nvSpPr>
        <p:spPr bwMode="auto">
          <a:xfrm>
            <a:off x="3396864" y="3957606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93" name="Rectangle 192"/>
          <p:cNvSpPr/>
          <p:nvPr/>
        </p:nvSpPr>
        <p:spPr bwMode="auto">
          <a:xfrm>
            <a:off x="3580358" y="4142817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94" name="Rectangle 193"/>
          <p:cNvSpPr/>
          <p:nvPr/>
        </p:nvSpPr>
        <p:spPr bwMode="auto">
          <a:xfrm>
            <a:off x="3763573" y="3957622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95" name="Rectangle 194"/>
          <p:cNvSpPr/>
          <p:nvPr/>
        </p:nvSpPr>
        <p:spPr bwMode="auto">
          <a:xfrm>
            <a:off x="3949314" y="4143363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96" name="Rectangle 195"/>
          <p:cNvSpPr/>
          <p:nvPr/>
        </p:nvSpPr>
        <p:spPr bwMode="auto">
          <a:xfrm>
            <a:off x="4132808" y="3957060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97" name="Rectangle 196"/>
          <p:cNvSpPr/>
          <p:nvPr/>
        </p:nvSpPr>
        <p:spPr bwMode="auto">
          <a:xfrm>
            <a:off x="4316023" y="4143379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98" name="Rectangle 197"/>
          <p:cNvSpPr/>
          <p:nvPr/>
        </p:nvSpPr>
        <p:spPr bwMode="auto">
          <a:xfrm>
            <a:off x="4501764" y="3957606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99" name="Rectangle 198"/>
          <p:cNvSpPr/>
          <p:nvPr/>
        </p:nvSpPr>
        <p:spPr bwMode="auto">
          <a:xfrm>
            <a:off x="4687498" y="4143379"/>
            <a:ext cx="169116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00" name="Rectangle 199"/>
          <p:cNvSpPr/>
          <p:nvPr/>
        </p:nvSpPr>
        <p:spPr bwMode="auto">
          <a:xfrm>
            <a:off x="4858950" y="3957606"/>
            <a:ext cx="173877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01" name="Rectangle 200"/>
          <p:cNvSpPr/>
          <p:nvPr/>
        </p:nvSpPr>
        <p:spPr bwMode="auto">
          <a:xfrm>
            <a:off x="1553756" y="4329124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02" name="Rectangle 201"/>
          <p:cNvSpPr/>
          <p:nvPr/>
        </p:nvSpPr>
        <p:spPr bwMode="auto">
          <a:xfrm>
            <a:off x="1739497" y="4514865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03" name="Rectangle 202"/>
          <p:cNvSpPr/>
          <p:nvPr/>
        </p:nvSpPr>
        <p:spPr bwMode="auto">
          <a:xfrm>
            <a:off x="1922991" y="4328562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04" name="Rectangle 203"/>
          <p:cNvSpPr/>
          <p:nvPr/>
        </p:nvSpPr>
        <p:spPr bwMode="auto">
          <a:xfrm>
            <a:off x="2106206" y="4514881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05" name="Rectangle 204"/>
          <p:cNvSpPr/>
          <p:nvPr/>
        </p:nvSpPr>
        <p:spPr bwMode="auto">
          <a:xfrm>
            <a:off x="2291947" y="4329108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06" name="Rectangle 205"/>
          <p:cNvSpPr/>
          <p:nvPr/>
        </p:nvSpPr>
        <p:spPr bwMode="auto">
          <a:xfrm>
            <a:off x="2475442" y="4514315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07" name="Rectangle 206"/>
          <p:cNvSpPr/>
          <p:nvPr/>
        </p:nvSpPr>
        <p:spPr bwMode="auto">
          <a:xfrm>
            <a:off x="2658657" y="4329120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08" name="Rectangle 207"/>
          <p:cNvSpPr/>
          <p:nvPr/>
        </p:nvSpPr>
        <p:spPr bwMode="auto">
          <a:xfrm>
            <a:off x="2844398" y="4514861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09" name="Rectangle 208"/>
          <p:cNvSpPr/>
          <p:nvPr/>
        </p:nvSpPr>
        <p:spPr bwMode="auto">
          <a:xfrm>
            <a:off x="3027892" y="4328558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10" name="Rectangle 209"/>
          <p:cNvSpPr/>
          <p:nvPr/>
        </p:nvSpPr>
        <p:spPr bwMode="auto">
          <a:xfrm>
            <a:off x="3211107" y="4514877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11" name="Rectangle 210"/>
          <p:cNvSpPr/>
          <p:nvPr/>
        </p:nvSpPr>
        <p:spPr bwMode="auto">
          <a:xfrm>
            <a:off x="3396848" y="4329104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12" name="Rectangle 211"/>
          <p:cNvSpPr/>
          <p:nvPr/>
        </p:nvSpPr>
        <p:spPr bwMode="auto">
          <a:xfrm>
            <a:off x="3580342" y="4514315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13" name="Rectangle 212"/>
          <p:cNvSpPr/>
          <p:nvPr/>
        </p:nvSpPr>
        <p:spPr bwMode="auto">
          <a:xfrm>
            <a:off x="3763557" y="4329120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14" name="Rectangle 213"/>
          <p:cNvSpPr/>
          <p:nvPr/>
        </p:nvSpPr>
        <p:spPr bwMode="auto">
          <a:xfrm>
            <a:off x="3949298" y="4514861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15" name="Rectangle 214"/>
          <p:cNvSpPr/>
          <p:nvPr/>
        </p:nvSpPr>
        <p:spPr bwMode="auto">
          <a:xfrm>
            <a:off x="4132792" y="4328558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16" name="Rectangle 215"/>
          <p:cNvSpPr/>
          <p:nvPr/>
        </p:nvSpPr>
        <p:spPr bwMode="auto">
          <a:xfrm>
            <a:off x="4316007" y="4514877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17" name="Rectangle 216"/>
          <p:cNvSpPr/>
          <p:nvPr/>
        </p:nvSpPr>
        <p:spPr bwMode="auto">
          <a:xfrm>
            <a:off x="4501748" y="4329104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18" name="Rectangle 217"/>
          <p:cNvSpPr/>
          <p:nvPr/>
        </p:nvSpPr>
        <p:spPr bwMode="auto">
          <a:xfrm>
            <a:off x="4687482" y="4514877"/>
            <a:ext cx="169116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19" name="Rectangle 218"/>
          <p:cNvSpPr/>
          <p:nvPr/>
        </p:nvSpPr>
        <p:spPr bwMode="auto">
          <a:xfrm>
            <a:off x="4858934" y="4329104"/>
            <a:ext cx="173877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20" name="Rectangle 219"/>
          <p:cNvSpPr/>
          <p:nvPr/>
        </p:nvSpPr>
        <p:spPr bwMode="auto">
          <a:xfrm>
            <a:off x="1553772" y="4700536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21" name="Rectangle 220"/>
          <p:cNvSpPr/>
          <p:nvPr/>
        </p:nvSpPr>
        <p:spPr bwMode="auto">
          <a:xfrm>
            <a:off x="1739513" y="4886277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22" name="Rectangle 221"/>
          <p:cNvSpPr/>
          <p:nvPr/>
        </p:nvSpPr>
        <p:spPr bwMode="auto">
          <a:xfrm>
            <a:off x="1923007" y="4699974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23" name="Rectangle 222"/>
          <p:cNvSpPr/>
          <p:nvPr/>
        </p:nvSpPr>
        <p:spPr bwMode="auto">
          <a:xfrm>
            <a:off x="2106222" y="4886293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24" name="Rectangle 223"/>
          <p:cNvSpPr/>
          <p:nvPr/>
        </p:nvSpPr>
        <p:spPr bwMode="auto">
          <a:xfrm>
            <a:off x="2291963" y="4700520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25" name="Rectangle 224"/>
          <p:cNvSpPr/>
          <p:nvPr/>
        </p:nvSpPr>
        <p:spPr bwMode="auto">
          <a:xfrm>
            <a:off x="2475458" y="4885727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26" name="Rectangle 225"/>
          <p:cNvSpPr/>
          <p:nvPr/>
        </p:nvSpPr>
        <p:spPr bwMode="auto">
          <a:xfrm>
            <a:off x="2658673" y="4700532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27" name="Rectangle 226"/>
          <p:cNvSpPr/>
          <p:nvPr/>
        </p:nvSpPr>
        <p:spPr bwMode="auto">
          <a:xfrm>
            <a:off x="2844414" y="4886273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28" name="Rectangle 227"/>
          <p:cNvSpPr/>
          <p:nvPr/>
        </p:nvSpPr>
        <p:spPr bwMode="auto">
          <a:xfrm>
            <a:off x="3027908" y="4699970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29" name="Rectangle 228"/>
          <p:cNvSpPr/>
          <p:nvPr/>
        </p:nvSpPr>
        <p:spPr bwMode="auto">
          <a:xfrm>
            <a:off x="3211123" y="4886289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30" name="Rectangle 229"/>
          <p:cNvSpPr/>
          <p:nvPr/>
        </p:nvSpPr>
        <p:spPr bwMode="auto">
          <a:xfrm>
            <a:off x="3396864" y="4700516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31" name="Rectangle 230"/>
          <p:cNvSpPr/>
          <p:nvPr/>
        </p:nvSpPr>
        <p:spPr bwMode="auto">
          <a:xfrm>
            <a:off x="3580358" y="4885727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32" name="Rectangle 231"/>
          <p:cNvSpPr/>
          <p:nvPr/>
        </p:nvSpPr>
        <p:spPr bwMode="auto">
          <a:xfrm>
            <a:off x="3763573" y="4700532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33" name="Rectangle 232"/>
          <p:cNvSpPr/>
          <p:nvPr/>
        </p:nvSpPr>
        <p:spPr bwMode="auto">
          <a:xfrm>
            <a:off x="3949314" y="4886273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34" name="Rectangle 233"/>
          <p:cNvSpPr/>
          <p:nvPr/>
        </p:nvSpPr>
        <p:spPr bwMode="auto">
          <a:xfrm>
            <a:off x="4132808" y="4699970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35" name="Rectangle 234"/>
          <p:cNvSpPr/>
          <p:nvPr/>
        </p:nvSpPr>
        <p:spPr bwMode="auto">
          <a:xfrm>
            <a:off x="4316023" y="4886289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36" name="Rectangle 235"/>
          <p:cNvSpPr/>
          <p:nvPr/>
        </p:nvSpPr>
        <p:spPr bwMode="auto">
          <a:xfrm>
            <a:off x="4501764" y="4700516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37" name="Rectangle 236"/>
          <p:cNvSpPr/>
          <p:nvPr/>
        </p:nvSpPr>
        <p:spPr bwMode="auto">
          <a:xfrm>
            <a:off x="4687498" y="4886289"/>
            <a:ext cx="169116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38" name="Rectangle 237"/>
          <p:cNvSpPr/>
          <p:nvPr/>
        </p:nvSpPr>
        <p:spPr bwMode="auto">
          <a:xfrm>
            <a:off x="4858950" y="4700516"/>
            <a:ext cx="173877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39" name="Rectangle 238"/>
          <p:cNvSpPr/>
          <p:nvPr/>
        </p:nvSpPr>
        <p:spPr bwMode="auto">
          <a:xfrm>
            <a:off x="1553772" y="5072050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41" name="Rectangle 240"/>
          <p:cNvSpPr/>
          <p:nvPr/>
        </p:nvSpPr>
        <p:spPr bwMode="auto">
          <a:xfrm>
            <a:off x="1923007" y="5071488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43" name="Rectangle 242"/>
          <p:cNvSpPr/>
          <p:nvPr/>
        </p:nvSpPr>
        <p:spPr bwMode="auto">
          <a:xfrm>
            <a:off x="2291963" y="5072034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45" name="Rectangle 244"/>
          <p:cNvSpPr/>
          <p:nvPr/>
        </p:nvSpPr>
        <p:spPr bwMode="auto">
          <a:xfrm>
            <a:off x="2658673" y="5072046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47" name="Rectangle 246"/>
          <p:cNvSpPr/>
          <p:nvPr/>
        </p:nvSpPr>
        <p:spPr bwMode="auto">
          <a:xfrm>
            <a:off x="3027908" y="5071484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49" name="Rectangle 248"/>
          <p:cNvSpPr/>
          <p:nvPr/>
        </p:nvSpPr>
        <p:spPr bwMode="auto">
          <a:xfrm>
            <a:off x="3396864" y="5072030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51" name="Rectangle 250"/>
          <p:cNvSpPr/>
          <p:nvPr/>
        </p:nvSpPr>
        <p:spPr bwMode="auto">
          <a:xfrm>
            <a:off x="3763573" y="5072046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53" name="Rectangle 252"/>
          <p:cNvSpPr/>
          <p:nvPr/>
        </p:nvSpPr>
        <p:spPr bwMode="auto">
          <a:xfrm>
            <a:off x="4132808" y="5071484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55" name="Rectangle 254"/>
          <p:cNvSpPr/>
          <p:nvPr/>
        </p:nvSpPr>
        <p:spPr bwMode="auto">
          <a:xfrm>
            <a:off x="4501764" y="5072030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57" name="Rectangle 256"/>
          <p:cNvSpPr/>
          <p:nvPr/>
        </p:nvSpPr>
        <p:spPr bwMode="auto">
          <a:xfrm>
            <a:off x="4858950" y="5072030"/>
            <a:ext cx="173877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85" name="Rectangle 284"/>
          <p:cNvSpPr/>
          <p:nvPr/>
        </p:nvSpPr>
        <p:spPr bwMode="auto">
          <a:xfrm>
            <a:off x="6375385" y="4704998"/>
            <a:ext cx="457200" cy="45720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01" name="Rectangle 300"/>
          <p:cNvSpPr/>
          <p:nvPr/>
        </p:nvSpPr>
        <p:spPr bwMode="auto">
          <a:xfrm>
            <a:off x="6837067" y="4252280"/>
            <a:ext cx="457200" cy="45720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02" name="Rectangle 301"/>
          <p:cNvSpPr/>
          <p:nvPr/>
        </p:nvSpPr>
        <p:spPr bwMode="auto">
          <a:xfrm>
            <a:off x="7285303" y="4700516"/>
            <a:ext cx="457200" cy="45720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05" name="Oval 304"/>
          <p:cNvSpPr/>
          <p:nvPr/>
        </p:nvSpPr>
        <p:spPr bwMode="auto">
          <a:xfrm>
            <a:off x="3845859" y="4545105"/>
            <a:ext cx="726141" cy="470647"/>
          </a:xfrm>
          <a:prstGeom prst="ellipse">
            <a:avLst/>
          </a:prstGeom>
          <a:noFill/>
          <a:ln w="28575" cap="flat" cmpd="sng" algn="ctr">
            <a:solidFill>
              <a:srgbClr val="236E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o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8" name="Rectangle 307"/>
          <p:cNvSpPr/>
          <p:nvPr/>
        </p:nvSpPr>
        <p:spPr bwMode="auto">
          <a:xfrm>
            <a:off x="7285302" y="3786115"/>
            <a:ext cx="457200" cy="45720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09" name="Rectangle 308"/>
          <p:cNvSpPr/>
          <p:nvPr/>
        </p:nvSpPr>
        <p:spPr bwMode="auto">
          <a:xfrm>
            <a:off x="7746984" y="4247801"/>
            <a:ext cx="457200" cy="45720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10" name="Rectangle 309"/>
          <p:cNvSpPr/>
          <p:nvPr/>
        </p:nvSpPr>
        <p:spPr bwMode="auto">
          <a:xfrm>
            <a:off x="6370902" y="3786115"/>
            <a:ext cx="457200" cy="45720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11" name="Rectangle 310"/>
          <p:cNvSpPr/>
          <p:nvPr/>
        </p:nvSpPr>
        <p:spPr bwMode="auto">
          <a:xfrm>
            <a:off x="6832585" y="5162197"/>
            <a:ext cx="457200" cy="45720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12" name="Rectangle 311"/>
          <p:cNvSpPr/>
          <p:nvPr/>
        </p:nvSpPr>
        <p:spPr bwMode="auto">
          <a:xfrm>
            <a:off x="5922667" y="4252280"/>
            <a:ext cx="457200" cy="45720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13" name="Rectangle 312"/>
          <p:cNvSpPr/>
          <p:nvPr/>
        </p:nvSpPr>
        <p:spPr bwMode="auto">
          <a:xfrm>
            <a:off x="5913702" y="5144268"/>
            <a:ext cx="457200" cy="45720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14" name="Rectangle 313"/>
          <p:cNvSpPr/>
          <p:nvPr/>
        </p:nvSpPr>
        <p:spPr bwMode="auto">
          <a:xfrm>
            <a:off x="7751467" y="5166680"/>
            <a:ext cx="457200" cy="45720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315" name="Straight Arrow Connector 314"/>
          <p:cNvCxnSpPr/>
          <p:nvPr/>
        </p:nvCxnSpPr>
        <p:spPr bwMode="auto">
          <a:xfrm rot="16200000" flipH="1">
            <a:off x="7991732" y="4618021"/>
            <a:ext cx="18288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</p:spPr>
      </p:cxnSp>
      <p:cxnSp>
        <p:nvCxnSpPr>
          <p:cNvPr id="316" name="Straight Arrow Connector 315"/>
          <p:cNvCxnSpPr/>
          <p:nvPr/>
        </p:nvCxnSpPr>
        <p:spPr bwMode="auto">
          <a:xfrm rot="5400000" flipH="1" flipV="1">
            <a:off x="8009662" y="5254513"/>
            <a:ext cx="18288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</p:spPr>
      </p:cxnSp>
      <p:cxnSp>
        <p:nvCxnSpPr>
          <p:cNvPr id="318" name="Straight Connector 317"/>
          <p:cNvCxnSpPr/>
          <p:nvPr/>
        </p:nvCxnSpPr>
        <p:spPr bwMode="auto">
          <a:xfrm>
            <a:off x="7749991" y="4710952"/>
            <a:ext cx="54864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9" name="Straight Connector 318"/>
          <p:cNvCxnSpPr/>
          <p:nvPr/>
        </p:nvCxnSpPr>
        <p:spPr bwMode="auto">
          <a:xfrm>
            <a:off x="7767921" y="5145739"/>
            <a:ext cx="54864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1" name="Straight Connector 320"/>
          <p:cNvCxnSpPr>
            <a:stCxn id="305" idx="0"/>
            <a:endCxn id="307" idx="1"/>
          </p:cNvCxnSpPr>
          <p:nvPr/>
        </p:nvCxnSpPr>
        <p:spPr bwMode="auto">
          <a:xfrm rot="5400000" flipH="1" flipV="1">
            <a:off x="5248127" y="3324348"/>
            <a:ext cx="181560" cy="2259954"/>
          </a:xfrm>
          <a:prstGeom prst="line">
            <a:avLst/>
          </a:prstGeom>
          <a:noFill/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3" name="Straight Connector 322"/>
          <p:cNvCxnSpPr>
            <a:stCxn id="305" idx="4"/>
            <a:endCxn id="307" idx="3"/>
          </p:cNvCxnSpPr>
          <p:nvPr/>
        </p:nvCxnSpPr>
        <p:spPr bwMode="auto">
          <a:xfrm rot="16200000" flipH="1">
            <a:off x="5194339" y="4030343"/>
            <a:ext cx="289137" cy="2259954"/>
          </a:xfrm>
          <a:prstGeom prst="line">
            <a:avLst/>
          </a:prstGeom>
          <a:noFill/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7" name="TextBox 326"/>
          <p:cNvSpPr txBox="1"/>
          <p:nvPr/>
        </p:nvSpPr>
        <p:spPr>
          <a:xfrm>
            <a:off x="8302093" y="4589932"/>
            <a:ext cx="777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25um </a:t>
            </a:r>
          </a:p>
          <a:p>
            <a:pPr algn="ctr"/>
            <a:r>
              <a:rPr lang="en-US" dirty="0" smtClean="0">
                <a:latin typeface="Calibri" pitchFamily="34" charset="0"/>
              </a:rPr>
              <a:t>(1mil)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6921527" y="5643285"/>
            <a:ext cx="777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25um </a:t>
            </a:r>
          </a:p>
          <a:p>
            <a:pPr algn="ctr"/>
            <a:r>
              <a:rPr lang="en-US" dirty="0" smtClean="0">
                <a:latin typeface="Calibri" pitchFamily="34" charset="0"/>
              </a:rPr>
              <a:t>(1mil)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329" name="Straight Arrow Connector 328"/>
          <p:cNvCxnSpPr/>
          <p:nvPr/>
        </p:nvCxnSpPr>
        <p:spPr bwMode="auto">
          <a:xfrm flipH="1">
            <a:off x="7525570" y="5563794"/>
            <a:ext cx="18288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</p:spPr>
      </p:cxnSp>
      <p:cxnSp>
        <p:nvCxnSpPr>
          <p:cNvPr id="330" name="Straight Arrow Connector 329"/>
          <p:cNvCxnSpPr/>
          <p:nvPr/>
        </p:nvCxnSpPr>
        <p:spPr bwMode="auto">
          <a:xfrm rot="10800000" flipH="1" flipV="1">
            <a:off x="6871150" y="5568277"/>
            <a:ext cx="18288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</p:spPr>
      </p:cxnSp>
      <p:cxnSp>
        <p:nvCxnSpPr>
          <p:cNvPr id="331" name="Straight Connector 330"/>
          <p:cNvCxnSpPr/>
          <p:nvPr/>
        </p:nvCxnSpPr>
        <p:spPr bwMode="auto">
          <a:xfrm rot="5400000">
            <a:off x="7197768" y="5339376"/>
            <a:ext cx="64008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2" name="Straight Connector 331"/>
          <p:cNvCxnSpPr/>
          <p:nvPr/>
        </p:nvCxnSpPr>
        <p:spPr bwMode="auto">
          <a:xfrm rot="5400000">
            <a:off x="6745053" y="5343859"/>
            <a:ext cx="64008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40" name="Rectangle 239"/>
          <p:cNvSpPr/>
          <p:nvPr/>
        </p:nvSpPr>
        <p:spPr bwMode="auto">
          <a:xfrm>
            <a:off x="5028171" y="1560621"/>
            <a:ext cx="169116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42" name="Rectangle 241"/>
          <p:cNvSpPr/>
          <p:nvPr/>
        </p:nvSpPr>
        <p:spPr bwMode="auto">
          <a:xfrm>
            <a:off x="5199623" y="1374848"/>
            <a:ext cx="173877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44" name="Rectangle 243"/>
          <p:cNvSpPr/>
          <p:nvPr/>
        </p:nvSpPr>
        <p:spPr bwMode="auto">
          <a:xfrm>
            <a:off x="5028155" y="2295188"/>
            <a:ext cx="169116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46" name="Rectangle 245"/>
          <p:cNvSpPr/>
          <p:nvPr/>
        </p:nvSpPr>
        <p:spPr bwMode="auto">
          <a:xfrm>
            <a:off x="5199607" y="2109415"/>
            <a:ext cx="173877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48" name="Rectangle 247"/>
          <p:cNvSpPr/>
          <p:nvPr/>
        </p:nvSpPr>
        <p:spPr bwMode="auto">
          <a:xfrm>
            <a:off x="5028155" y="2666702"/>
            <a:ext cx="169116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50" name="Rectangle 249"/>
          <p:cNvSpPr/>
          <p:nvPr/>
        </p:nvSpPr>
        <p:spPr bwMode="auto">
          <a:xfrm>
            <a:off x="5199607" y="2480929"/>
            <a:ext cx="173877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52" name="Rectangle 251"/>
          <p:cNvSpPr/>
          <p:nvPr/>
        </p:nvSpPr>
        <p:spPr bwMode="auto">
          <a:xfrm>
            <a:off x="5028139" y="3038200"/>
            <a:ext cx="169116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54" name="Rectangle 253"/>
          <p:cNvSpPr/>
          <p:nvPr/>
        </p:nvSpPr>
        <p:spPr bwMode="auto">
          <a:xfrm>
            <a:off x="5199591" y="2852427"/>
            <a:ext cx="173877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56" name="Rectangle 255"/>
          <p:cNvSpPr/>
          <p:nvPr/>
        </p:nvSpPr>
        <p:spPr bwMode="auto">
          <a:xfrm>
            <a:off x="5028172" y="3404850"/>
            <a:ext cx="169116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58" name="Rectangle 257"/>
          <p:cNvSpPr/>
          <p:nvPr/>
        </p:nvSpPr>
        <p:spPr bwMode="auto">
          <a:xfrm>
            <a:off x="5199624" y="3219077"/>
            <a:ext cx="173877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59" name="Rectangle 258"/>
          <p:cNvSpPr/>
          <p:nvPr/>
        </p:nvSpPr>
        <p:spPr bwMode="auto">
          <a:xfrm>
            <a:off x="5028156" y="3776348"/>
            <a:ext cx="169116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60" name="Rectangle 259"/>
          <p:cNvSpPr/>
          <p:nvPr/>
        </p:nvSpPr>
        <p:spPr bwMode="auto">
          <a:xfrm>
            <a:off x="5199608" y="3590575"/>
            <a:ext cx="173877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61" name="Rectangle 260"/>
          <p:cNvSpPr/>
          <p:nvPr/>
        </p:nvSpPr>
        <p:spPr bwMode="auto">
          <a:xfrm>
            <a:off x="5028156" y="4147862"/>
            <a:ext cx="169116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62" name="Rectangle 261"/>
          <p:cNvSpPr/>
          <p:nvPr/>
        </p:nvSpPr>
        <p:spPr bwMode="auto">
          <a:xfrm>
            <a:off x="5199608" y="3962089"/>
            <a:ext cx="173877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63" name="Rectangle 262"/>
          <p:cNvSpPr/>
          <p:nvPr/>
        </p:nvSpPr>
        <p:spPr bwMode="auto">
          <a:xfrm>
            <a:off x="5028140" y="4519360"/>
            <a:ext cx="169116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64" name="Rectangle 263"/>
          <p:cNvSpPr/>
          <p:nvPr/>
        </p:nvSpPr>
        <p:spPr bwMode="auto">
          <a:xfrm>
            <a:off x="5199592" y="4333587"/>
            <a:ext cx="173877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65" name="Rectangle 264"/>
          <p:cNvSpPr/>
          <p:nvPr/>
        </p:nvSpPr>
        <p:spPr bwMode="auto">
          <a:xfrm>
            <a:off x="5028156" y="4890772"/>
            <a:ext cx="169116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66" name="Rectangle 265"/>
          <p:cNvSpPr/>
          <p:nvPr/>
        </p:nvSpPr>
        <p:spPr bwMode="auto">
          <a:xfrm>
            <a:off x="5199608" y="4704999"/>
            <a:ext cx="173877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67" name="Rectangle 266"/>
          <p:cNvSpPr/>
          <p:nvPr/>
        </p:nvSpPr>
        <p:spPr bwMode="auto">
          <a:xfrm>
            <a:off x="5199608" y="5076513"/>
            <a:ext cx="173877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69" name="Rectangle 268"/>
          <p:cNvSpPr/>
          <p:nvPr/>
        </p:nvSpPr>
        <p:spPr bwMode="auto">
          <a:xfrm>
            <a:off x="1558270" y="1724490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70" name="Rectangle 269"/>
          <p:cNvSpPr/>
          <p:nvPr/>
        </p:nvSpPr>
        <p:spPr bwMode="auto">
          <a:xfrm>
            <a:off x="1744011" y="1910231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71" name="Rectangle 270"/>
          <p:cNvSpPr/>
          <p:nvPr/>
        </p:nvSpPr>
        <p:spPr bwMode="auto">
          <a:xfrm>
            <a:off x="1927505" y="1723928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72" name="Rectangle 271"/>
          <p:cNvSpPr/>
          <p:nvPr/>
        </p:nvSpPr>
        <p:spPr bwMode="auto">
          <a:xfrm>
            <a:off x="2110720" y="1910247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73" name="Rectangle 272"/>
          <p:cNvSpPr/>
          <p:nvPr/>
        </p:nvSpPr>
        <p:spPr bwMode="auto">
          <a:xfrm>
            <a:off x="2296461" y="1724474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74" name="Rectangle 273"/>
          <p:cNvSpPr/>
          <p:nvPr/>
        </p:nvSpPr>
        <p:spPr bwMode="auto">
          <a:xfrm>
            <a:off x="2479956" y="1909681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75" name="Rectangle 274"/>
          <p:cNvSpPr/>
          <p:nvPr/>
        </p:nvSpPr>
        <p:spPr bwMode="auto">
          <a:xfrm>
            <a:off x="2663171" y="1724486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76" name="Rectangle 275"/>
          <p:cNvSpPr/>
          <p:nvPr/>
        </p:nvSpPr>
        <p:spPr bwMode="auto">
          <a:xfrm>
            <a:off x="2848912" y="1910227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77" name="Rectangle 276"/>
          <p:cNvSpPr/>
          <p:nvPr/>
        </p:nvSpPr>
        <p:spPr bwMode="auto">
          <a:xfrm>
            <a:off x="3032406" y="1723924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78" name="Rectangle 277"/>
          <p:cNvSpPr/>
          <p:nvPr/>
        </p:nvSpPr>
        <p:spPr bwMode="auto">
          <a:xfrm>
            <a:off x="3215621" y="1910243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79" name="Rectangle 278"/>
          <p:cNvSpPr/>
          <p:nvPr/>
        </p:nvSpPr>
        <p:spPr bwMode="auto">
          <a:xfrm>
            <a:off x="3401362" y="1724470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80" name="Rectangle 279"/>
          <p:cNvSpPr/>
          <p:nvPr/>
        </p:nvSpPr>
        <p:spPr bwMode="auto">
          <a:xfrm>
            <a:off x="3584856" y="1909681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81" name="Rectangle 280"/>
          <p:cNvSpPr/>
          <p:nvPr/>
        </p:nvSpPr>
        <p:spPr bwMode="auto">
          <a:xfrm>
            <a:off x="3768071" y="1724486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82" name="Rectangle 281"/>
          <p:cNvSpPr/>
          <p:nvPr/>
        </p:nvSpPr>
        <p:spPr bwMode="auto">
          <a:xfrm>
            <a:off x="3953812" y="1910227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83" name="Rectangle 282"/>
          <p:cNvSpPr/>
          <p:nvPr/>
        </p:nvSpPr>
        <p:spPr bwMode="auto">
          <a:xfrm>
            <a:off x="4137306" y="1723924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84" name="Rectangle 283"/>
          <p:cNvSpPr/>
          <p:nvPr/>
        </p:nvSpPr>
        <p:spPr bwMode="auto">
          <a:xfrm>
            <a:off x="4320521" y="1910243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86" name="Rectangle 285"/>
          <p:cNvSpPr/>
          <p:nvPr/>
        </p:nvSpPr>
        <p:spPr bwMode="auto">
          <a:xfrm>
            <a:off x="4506262" y="1724470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87" name="Rectangle 286"/>
          <p:cNvSpPr/>
          <p:nvPr/>
        </p:nvSpPr>
        <p:spPr bwMode="auto">
          <a:xfrm>
            <a:off x="4691996" y="1910243"/>
            <a:ext cx="169116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88" name="Rectangle 287"/>
          <p:cNvSpPr/>
          <p:nvPr/>
        </p:nvSpPr>
        <p:spPr bwMode="auto">
          <a:xfrm>
            <a:off x="4863448" y="1724470"/>
            <a:ext cx="173877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89" name="Rectangle 288"/>
          <p:cNvSpPr/>
          <p:nvPr/>
        </p:nvSpPr>
        <p:spPr bwMode="auto">
          <a:xfrm>
            <a:off x="5032654" y="1914726"/>
            <a:ext cx="169116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90" name="Rectangle 289"/>
          <p:cNvSpPr/>
          <p:nvPr/>
        </p:nvSpPr>
        <p:spPr bwMode="auto">
          <a:xfrm>
            <a:off x="5204106" y="1728953"/>
            <a:ext cx="173877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Metal Cover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81957" y="967365"/>
            <a:ext cx="2938272" cy="2286000"/>
          </a:xfrm>
          <a:prstGeom prst="rect">
            <a:avLst/>
          </a:prstGeom>
        </p:spPr>
      </p:pic>
      <p:pic>
        <p:nvPicPr>
          <p:cNvPr id="37" name="Picture 36" descr="Ceramic Cover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73579" y="980092"/>
            <a:ext cx="2749907" cy="2286000"/>
          </a:xfrm>
          <a:prstGeom prst="rect">
            <a:avLst/>
          </a:prstGeom>
        </p:spPr>
      </p:pic>
      <p:pic>
        <p:nvPicPr>
          <p:cNvPr id="26" name="Picture 25" descr="4x4mm QFN.t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1610" y="979113"/>
            <a:ext cx="2325725" cy="2286000"/>
          </a:xfrm>
          <a:prstGeom prst="rect">
            <a:avLst/>
          </a:prstGeom>
        </p:spPr>
      </p:pic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533400" y="4329953"/>
            <a:ext cx="8382000" cy="1918446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	Laser system capable of creating readable marks on the three most widely available semiconductor packaging materials.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Marking Examples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936376" y="2343563"/>
            <a:ext cx="575002" cy="601343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o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6443" y="3309869"/>
            <a:ext cx="1268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1800" b="1" dirty="0" smtClean="0">
                <a:latin typeface="Calibri" pitchFamily="34" charset="0"/>
              </a:rPr>
              <a:t>Plastic</a:t>
            </a:r>
          </a:p>
          <a:p>
            <a:pPr algn="ctr">
              <a:buNone/>
            </a:pPr>
            <a:r>
              <a:rPr lang="en-US" sz="1400" dirty="0" smtClean="0">
                <a:latin typeface="Calibri" pitchFamily="34" charset="0"/>
              </a:rPr>
              <a:t>20 x 20 Matrix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015746" y="1100121"/>
            <a:ext cx="629753" cy="65197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o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44265" y="3344211"/>
            <a:ext cx="1231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1800" b="1" dirty="0" smtClean="0">
                <a:latin typeface="Calibri" pitchFamily="34" charset="0"/>
              </a:rPr>
              <a:t>Metal</a:t>
            </a:r>
          </a:p>
          <a:p>
            <a:pPr algn="ctr">
              <a:buNone/>
            </a:pPr>
            <a:r>
              <a:rPr lang="en-US" sz="1400" dirty="0" smtClean="0">
                <a:latin typeface="Calibri" pitchFamily="34" charset="0"/>
              </a:rPr>
              <a:t>20 x 20 Matrix</a:t>
            </a:r>
            <a:endParaRPr lang="en-US" sz="2400" dirty="0" smtClean="0">
              <a:latin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65326" y="3320600"/>
            <a:ext cx="1231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1800" b="1" dirty="0" smtClean="0">
                <a:latin typeface="Calibri" pitchFamily="34" charset="0"/>
              </a:rPr>
              <a:t>Ceramic</a:t>
            </a:r>
          </a:p>
          <a:p>
            <a:pPr algn="ctr">
              <a:buNone/>
            </a:pPr>
            <a:r>
              <a:rPr lang="en-US" sz="1400" dirty="0" smtClean="0">
                <a:latin typeface="Calibri" pitchFamily="34" charset="0"/>
              </a:rPr>
              <a:t>20 x 20 Matrix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84877" y="2331073"/>
            <a:ext cx="723275" cy="319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</a:rPr>
              <a:t>1 mm</a:t>
            </a:r>
            <a:endParaRPr lang="en-US" sz="1800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 rot="16200000" flipH="1">
            <a:off x="5229895" y="2729246"/>
            <a:ext cx="75126" cy="0"/>
          </a:xfrm>
          <a:prstGeom prst="line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rot="16200000" flipH="1">
            <a:off x="4570918" y="2727098"/>
            <a:ext cx="75126" cy="0"/>
          </a:xfrm>
          <a:prstGeom prst="line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4429498" y="1441865"/>
            <a:ext cx="619021" cy="618185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o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4621368" y="2728174"/>
            <a:ext cx="649224" cy="0"/>
          </a:xfrm>
          <a:prstGeom prst="line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6063814" y="2225893"/>
            <a:ext cx="723275" cy="319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</a:rPr>
              <a:t>1 mm</a:t>
            </a:r>
            <a:endParaRPr lang="en-US" sz="1800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rot="16200000" flipH="1">
            <a:off x="6708832" y="2624066"/>
            <a:ext cx="75126" cy="0"/>
          </a:xfrm>
          <a:prstGeom prst="line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rot="16200000" flipH="1">
            <a:off x="6049855" y="2621918"/>
            <a:ext cx="75126" cy="0"/>
          </a:xfrm>
          <a:prstGeom prst="line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6100305" y="2622994"/>
            <a:ext cx="649224" cy="0"/>
          </a:xfrm>
          <a:prstGeom prst="line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08612" y="3669704"/>
            <a:ext cx="1351839" cy="5909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Laser Marker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 cstate="print"/>
          <a:srcRect l="17904" t="29240" r="45563" b="27935"/>
          <a:stretch>
            <a:fillRect/>
          </a:stretch>
        </p:blipFill>
        <p:spPr bwMode="auto">
          <a:xfrm>
            <a:off x="570077" y="1221237"/>
            <a:ext cx="3383361" cy="300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3" cstate="print"/>
          <a:srcRect l="58614" t="32218" r="9314" b="33145"/>
          <a:stretch>
            <a:fillRect/>
          </a:stretch>
        </p:blipFill>
        <p:spPr bwMode="auto">
          <a:xfrm>
            <a:off x="4975410" y="1196789"/>
            <a:ext cx="3566160" cy="301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270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Content Placeholder 18"/>
          <p:cNvSpPr txBox="1">
            <a:spLocks/>
          </p:cNvSpPr>
          <p:nvPr/>
        </p:nvSpPr>
        <p:spPr>
          <a:xfrm>
            <a:off x="739587" y="4666127"/>
            <a:ext cx="7732059" cy="185121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6E08"/>
              </a:buClr>
              <a:buSzPct val="80000"/>
              <a:defRPr/>
            </a:pPr>
            <a:r>
              <a:rPr lang="en-US" sz="2800" b="1" kern="0" dirty="0" smtClean="0">
                <a:latin typeface="+mj-lt"/>
              </a:rPr>
              <a:t>Photo taken on a production semiconductor manufacturing handler system (Ismeca NX16) yielded excellent reading results.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222376" y="2514598"/>
            <a:ext cx="564777" cy="457200"/>
          </a:xfrm>
          <a:prstGeom prst="rightArrow">
            <a:avLst/>
          </a:prstGeom>
          <a:solidFill>
            <a:srgbClr val="006600"/>
          </a:solidFill>
          <a:ln w="38100" cap="flat" cmpd="sng" algn="ctr">
            <a:solidFill>
              <a:srgbClr val="236E08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morning" dir="t"/>
          </a:scene3d>
          <a:sp3d prstMaterial="matte"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o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879973" y="2003611"/>
            <a:ext cx="564777" cy="2514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o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Triune Systems is proposing a slight but impactful revision to the MH10.8.12 standard, allowing for smaller marks for smaller items.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Thank you for your time and consideration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Micro Mark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236E08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469900" marR="0" indent="-469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itchFamily="2" charset="2"/>
          <a:buChar char="o"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69900" marR="0" indent="-469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itchFamily="2" charset="2"/>
          <a:buChar char="o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1806</TotalTime>
  <Words>326</Words>
  <Application>Microsoft Office PowerPoint</Application>
  <PresentationFormat>On-screen Show (4:3)</PresentationFormat>
  <Paragraphs>98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Quadrant</vt:lpstr>
      <vt:lpstr>Question</vt:lpstr>
      <vt:lpstr>Micro Mark</vt:lpstr>
      <vt:lpstr>Slide 3</vt:lpstr>
      <vt:lpstr>2D Mark Position Specifications</vt:lpstr>
      <vt:lpstr>2D Mark Specifications</vt:lpstr>
      <vt:lpstr>Marking Examples</vt:lpstr>
      <vt:lpstr>Reading Example</vt:lpstr>
      <vt:lpstr>Micro Mark</vt:lpstr>
    </vt:vector>
  </TitlesOfParts>
  <Company>Triune Systems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Krick</dc:creator>
  <cp:lastModifiedBy>John Krick</cp:lastModifiedBy>
  <cp:revision>197</cp:revision>
  <dcterms:created xsi:type="dcterms:W3CDTF">2010-12-07T20:57:16Z</dcterms:created>
  <dcterms:modified xsi:type="dcterms:W3CDTF">2011-07-22T21:41:09Z</dcterms:modified>
</cp:coreProperties>
</file>