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8" r:id="rId3"/>
    <p:sldId id="279" r:id="rId4"/>
    <p:sldId id="283" r:id="rId5"/>
    <p:sldId id="259" r:id="rId6"/>
    <p:sldId id="260" r:id="rId7"/>
    <p:sldId id="282" r:id="rId8"/>
    <p:sldId id="280" r:id="rId9"/>
    <p:sldId id="262" r:id="rId10"/>
    <p:sldId id="263" r:id="rId11"/>
    <p:sldId id="264" r:id="rId12"/>
    <p:sldId id="266" r:id="rId13"/>
    <p:sldId id="265" r:id="rId14"/>
    <p:sldId id="267" r:id="rId15"/>
    <p:sldId id="268" r:id="rId16"/>
    <p:sldId id="269" r:id="rId17"/>
    <p:sldId id="270" r:id="rId18"/>
    <p:sldId id="271" r:id="rId19"/>
    <p:sldId id="272" r:id="rId20"/>
    <p:sldId id="273" r:id="rId21"/>
    <p:sldId id="274" r:id="rId22"/>
    <p:sldId id="275" r:id="rId23"/>
    <p:sldId id="284" r:id="rId24"/>
    <p:sldId id="276" r:id="rId25"/>
    <p:sldId id="281" r:id="rId26"/>
    <p:sldId id="285" r:id="rId27"/>
    <p:sldId id="278"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1"/>
    <p:restoredTop sz="89263"/>
  </p:normalViewPr>
  <p:slideViewPr>
    <p:cSldViewPr snapToGrid="0" snapToObjects="1">
      <p:cViewPr varScale="1">
        <p:scale>
          <a:sx n="64" d="100"/>
          <a:sy n="64" d="100"/>
        </p:scale>
        <p:origin x="192"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34"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AC21ED-D5D3-A84E-9DE3-B3724D79161F}"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kumimoji="1" lang="ja-JP" altLang="en-US"/>
        </a:p>
      </dgm:t>
    </dgm:pt>
    <dgm:pt modelId="{AFAE075A-A2DD-7047-961E-B46A2AF7A6DE}">
      <dgm:prSet phldrT="[テキスト]" custT="1"/>
      <dgm:spPr/>
      <dgm:t>
        <a:bodyPr/>
        <a:lstStyle/>
        <a:p>
          <a:pPr algn="l"/>
          <a:r>
            <a:rPr kumimoji="1" lang="ja-JP" altLang="en-US" sz="2800" dirty="0">
              <a:latin typeface="MS PGothic" charset="-128"/>
              <a:ea typeface="MS PGothic" charset="-128"/>
              <a:cs typeface="MS PGothic" charset="-128"/>
            </a:rPr>
            <a:t>手がかり表現</a:t>
          </a:r>
        </a:p>
      </dgm:t>
    </dgm:pt>
    <dgm:pt modelId="{A2EAE86A-0198-C349-AE83-0C7DDF23B704}" type="parTrans" cxnId="{5BBB2848-2F88-2F41-A813-E7E14A368676}">
      <dgm:prSet/>
      <dgm:spPr/>
      <dgm:t>
        <a:bodyPr/>
        <a:lstStyle/>
        <a:p>
          <a:endParaRPr kumimoji="1" lang="ja-JP" altLang="en-US"/>
        </a:p>
      </dgm:t>
    </dgm:pt>
    <dgm:pt modelId="{41132B39-1309-D94C-B54D-34C4082A9B8F}" type="sibTrans" cxnId="{5BBB2848-2F88-2F41-A813-E7E14A368676}">
      <dgm:prSet/>
      <dgm:spPr/>
      <dgm:t>
        <a:bodyPr/>
        <a:lstStyle/>
        <a:p>
          <a:endParaRPr kumimoji="1" lang="ja-JP" altLang="en-US"/>
        </a:p>
      </dgm:t>
    </dgm:pt>
    <dgm:pt modelId="{50FFFDE3-FE28-6949-B6B6-995CDD018883}">
      <dgm:prSet phldrT="[テキスト]" custT="1"/>
      <dgm:spPr/>
      <dgm:t>
        <a:bodyPr/>
        <a:lstStyle/>
        <a:p>
          <a:r>
            <a:rPr kumimoji="1" lang="en-US" altLang="ja-JP" sz="2400" dirty="0">
              <a:solidFill>
                <a:schemeClr val="tx1"/>
              </a:solidFill>
              <a:latin typeface="MS PGothic" charset="-128"/>
              <a:ea typeface="MS PGothic" charset="-128"/>
              <a:cs typeface="MS PGothic" charset="-128"/>
            </a:rPr>
            <a:t> </a:t>
          </a:r>
          <a:r>
            <a:rPr kumimoji="1" lang="ja-JP" altLang="en-US" sz="2400" dirty="0">
              <a:solidFill>
                <a:srgbClr val="FFC000"/>
              </a:solidFill>
              <a:latin typeface="MS PGothic" charset="-128"/>
              <a:ea typeface="MS PGothic" charset="-128"/>
              <a:cs typeface="MS PGothic" charset="-128"/>
            </a:rPr>
            <a:t>特定の表現を手がかり</a:t>
          </a:r>
          <a:r>
            <a:rPr kumimoji="1" lang="ja-JP" altLang="en-US" sz="2400" dirty="0">
              <a:latin typeface="MS PGothic" charset="-128"/>
              <a:ea typeface="MS PGothic" charset="-128"/>
              <a:cs typeface="MS PGothic" charset="-128"/>
            </a:rPr>
            <a:t>としてその付近から意見抽出を行う</a:t>
          </a:r>
        </a:p>
      </dgm:t>
    </dgm:pt>
    <dgm:pt modelId="{A44AF32A-6A33-D245-813B-C328974CEB2E}" type="parTrans" cxnId="{6CCD938E-815E-9D47-9444-5DB922F76019}">
      <dgm:prSet/>
      <dgm:spPr/>
      <dgm:t>
        <a:bodyPr/>
        <a:lstStyle/>
        <a:p>
          <a:endParaRPr kumimoji="1" lang="ja-JP" altLang="en-US"/>
        </a:p>
      </dgm:t>
    </dgm:pt>
    <dgm:pt modelId="{AA4F137B-3E63-7C4F-BBAA-CC38A3180D5A}" type="sibTrans" cxnId="{6CCD938E-815E-9D47-9444-5DB922F76019}">
      <dgm:prSet/>
      <dgm:spPr/>
      <dgm:t>
        <a:bodyPr/>
        <a:lstStyle/>
        <a:p>
          <a:endParaRPr kumimoji="1" lang="ja-JP" altLang="en-US"/>
        </a:p>
      </dgm:t>
    </dgm:pt>
    <dgm:pt modelId="{067E2231-3B32-874A-8ED0-310001C151C5}">
      <dgm:prSet phldrT="[テキスト]" custT="1"/>
      <dgm:spPr/>
      <dgm:t>
        <a:bodyPr/>
        <a:lstStyle/>
        <a:p>
          <a:pPr algn="l"/>
          <a:r>
            <a:rPr kumimoji="1" lang="ja-JP" altLang="en-US" sz="2800" b="0" dirty="0">
              <a:latin typeface="MS PGothic" charset="-128"/>
              <a:ea typeface="MS PGothic" charset="-128"/>
              <a:cs typeface="MS PGothic" charset="-128"/>
            </a:rPr>
            <a:t>頻出表現</a:t>
          </a:r>
        </a:p>
      </dgm:t>
    </dgm:pt>
    <dgm:pt modelId="{C5970B12-3520-8845-A86B-3CCE22CC9FAB}" type="parTrans" cxnId="{44E9D9E0-8CF1-924C-816F-D75F03DAB099}">
      <dgm:prSet/>
      <dgm:spPr/>
      <dgm:t>
        <a:bodyPr/>
        <a:lstStyle/>
        <a:p>
          <a:endParaRPr kumimoji="1" lang="ja-JP" altLang="en-US"/>
        </a:p>
      </dgm:t>
    </dgm:pt>
    <dgm:pt modelId="{FAF85773-7B8E-C34C-8136-82DFA5EC5758}" type="sibTrans" cxnId="{44E9D9E0-8CF1-924C-816F-D75F03DAB099}">
      <dgm:prSet/>
      <dgm:spPr/>
      <dgm:t>
        <a:bodyPr/>
        <a:lstStyle/>
        <a:p>
          <a:endParaRPr kumimoji="1" lang="ja-JP" altLang="en-US"/>
        </a:p>
      </dgm:t>
    </dgm:pt>
    <dgm:pt modelId="{5EEDB986-05C8-2243-BEAE-660432719EAB}">
      <dgm:prSet phldrT="[テキスト]" custT="1"/>
      <dgm:spPr/>
      <dgm:t>
        <a:bodyPr/>
        <a:lstStyle/>
        <a:p>
          <a:r>
            <a:rPr kumimoji="1" lang="ja-JP" altLang="en-US" sz="2400" dirty="0">
              <a:latin typeface="MS PGothic" charset="-128"/>
              <a:ea typeface="MS PGothic" charset="-128"/>
              <a:cs typeface="MS PGothic" charset="-128"/>
            </a:rPr>
            <a:t>先行文脈数を</a:t>
          </a:r>
          <a:r>
            <a:rPr kumimoji="1" lang="ja-JP" altLang="en-US" sz="2400" b="1" dirty="0">
              <a:solidFill>
                <a:srgbClr val="FF0000"/>
              </a:solidFill>
              <a:latin typeface="MS PGothic" charset="-128"/>
              <a:ea typeface="MS PGothic" charset="-128"/>
              <a:cs typeface="MS PGothic" charset="-128"/>
            </a:rPr>
            <a:t>閾値</a:t>
          </a:r>
          <a:r>
            <a:rPr kumimoji="1" lang="ja-JP" altLang="en-US" sz="2400" dirty="0">
              <a:latin typeface="MS PGothic" charset="-128"/>
              <a:ea typeface="MS PGothic" charset="-128"/>
              <a:cs typeface="MS PGothic" charset="-128"/>
            </a:rPr>
            <a:t>として設定</a:t>
          </a:r>
        </a:p>
      </dgm:t>
    </dgm:pt>
    <dgm:pt modelId="{75D2C54D-965B-324E-BC00-E35D7F5305E0}" type="parTrans" cxnId="{8114A4FF-3AE5-F849-836D-5D18E5227D75}">
      <dgm:prSet/>
      <dgm:spPr/>
      <dgm:t>
        <a:bodyPr/>
        <a:lstStyle/>
        <a:p>
          <a:endParaRPr kumimoji="1" lang="ja-JP" altLang="en-US"/>
        </a:p>
      </dgm:t>
    </dgm:pt>
    <dgm:pt modelId="{BBBE874E-030B-924C-9F55-E88C7A8D7D0E}" type="sibTrans" cxnId="{8114A4FF-3AE5-F849-836D-5D18E5227D75}">
      <dgm:prSet/>
      <dgm:spPr/>
      <dgm:t>
        <a:bodyPr/>
        <a:lstStyle/>
        <a:p>
          <a:endParaRPr kumimoji="1" lang="ja-JP" altLang="en-US"/>
        </a:p>
      </dgm:t>
    </dgm:pt>
    <dgm:pt modelId="{9B47693D-1A9E-CA45-9B7D-42DC9C07D014}">
      <dgm:prSet custT="1"/>
      <dgm:spPr/>
      <dgm:t>
        <a:bodyPr/>
        <a:lstStyle/>
        <a:p>
          <a:pPr algn="l"/>
          <a:r>
            <a:rPr kumimoji="1" lang="ja-JP" altLang="en-US" sz="2800" dirty="0">
              <a:latin typeface="MS Gothic" charset="-128"/>
              <a:ea typeface="MS Gothic" charset="-128"/>
              <a:cs typeface="MS Gothic" charset="-128"/>
            </a:rPr>
            <a:t>先行文脈中の新近性</a:t>
          </a:r>
        </a:p>
      </dgm:t>
    </dgm:pt>
    <dgm:pt modelId="{66BBD149-A827-5C45-ACB2-877386AD77E9}" type="parTrans" cxnId="{94D21E48-D942-9C48-873D-349BCE7FB932}">
      <dgm:prSet/>
      <dgm:spPr/>
      <dgm:t>
        <a:bodyPr/>
        <a:lstStyle/>
        <a:p>
          <a:endParaRPr kumimoji="1" lang="ja-JP" altLang="en-US"/>
        </a:p>
      </dgm:t>
    </dgm:pt>
    <dgm:pt modelId="{875C9409-AD88-FD47-9B94-6D5208028C24}" type="sibTrans" cxnId="{94D21E48-D942-9C48-873D-349BCE7FB932}">
      <dgm:prSet/>
      <dgm:spPr/>
      <dgm:t>
        <a:bodyPr/>
        <a:lstStyle/>
        <a:p>
          <a:endParaRPr kumimoji="1" lang="ja-JP" altLang="en-US"/>
        </a:p>
      </dgm:t>
    </dgm:pt>
    <dgm:pt modelId="{A412B6E8-BE91-FC46-8639-ADCCAFDB42BC}">
      <dgm:prSet custT="1"/>
      <dgm:spPr/>
      <dgm:t>
        <a:bodyPr/>
        <a:lstStyle/>
        <a:p>
          <a:r>
            <a:rPr kumimoji="1" lang="ja-JP" altLang="en-US" sz="2400" dirty="0">
              <a:latin typeface="MS PGothic" charset="-128"/>
              <a:ea typeface="MS PGothic" charset="-128"/>
              <a:cs typeface="MS PGothic" charset="-128"/>
            </a:rPr>
            <a:t>直前の発言から意見抽出</a:t>
          </a:r>
        </a:p>
      </dgm:t>
    </dgm:pt>
    <dgm:pt modelId="{763BB970-94B2-2341-9569-04E53601B72D}" type="parTrans" cxnId="{B94933B2-B702-6A45-A604-BC91B9171E9E}">
      <dgm:prSet/>
      <dgm:spPr/>
      <dgm:t>
        <a:bodyPr/>
        <a:lstStyle/>
        <a:p>
          <a:endParaRPr kumimoji="1" lang="ja-JP" altLang="en-US"/>
        </a:p>
      </dgm:t>
    </dgm:pt>
    <dgm:pt modelId="{8086BC4C-5E45-B94E-AD85-E2C29BBA6332}" type="sibTrans" cxnId="{B94933B2-B702-6A45-A604-BC91B9171E9E}">
      <dgm:prSet/>
      <dgm:spPr/>
      <dgm:t>
        <a:bodyPr/>
        <a:lstStyle/>
        <a:p>
          <a:endParaRPr kumimoji="1" lang="ja-JP" altLang="en-US"/>
        </a:p>
      </dgm:t>
    </dgm:pt>
    <dgm:pt modelId="{CB5D6C02-282C-1848-8BD7-644E3BEF17BB}">
      <dgm:prSet phldrT="[テキスト]" custT="1"/>
      <dgm:spPr/>
      <dgm:t>
        <a:bodyPr/>
        <a:lstStyle/>
        <a:p>
          <a:r>
            <a:rPr kumimoji="1" lang="en-US" altLang="ja-JP" sz="2400" b="1" dirty="0">
              <a:solidFill>
                <a:schemeClr val="tx1"/>
              </a:solidFill>
              <a:latin typeface="MS PGothic" charset="-128"/>
              <a:ea typeface="MS PGothic" charset="-128"/>
              <a:cs typeface="MS PGothic" charset="-128"/>
            </a:rPr>
            <a:t> </a:t>
          </a:r>
          <a:r>
            <a:rPr kumimoji="1" lang="ja-JP" altLang="en-US" sz="2400" b="1" dirty="0">
              <a:solidFill>
                <a:srgbClr val="FF0000"/>
              </a:solidFill>
              <a:latin typeface="MS PGothic" charset="-128"/>
              <a:ea typeface="MS PGothic" charset="-128"/>
              <a:cs typeface="MS PGothic" charset="-128"/>
            </a:rPr>
            <a:t>閾値</a:t>
          </a:r>
          <a:r>
            <a:rPr kumimoji="1" lang="ja-JP" altLang="en-US" sz="2400" dirty="0">
              <a:latin typeface="MS PGothic" charset="-128"/>
              <a:ea typeface="MS PGothic" charset="-128"/>
              <a:cs typeface="MS PGothic" charset="-128"/>
            </a:rPr>
            <a:t>以上のフレーズ</a:t>
          </a:r>
          <a:r>
            <a:rPr kumimoji="1" lang="en-US" altLang="ja-JP" sz="2400" dirty="0">
              <a:latin typeface="MS PGothic" charset="-128"/>
              <a:ea typeface="MS PGothic" charset="-128"/>
              <a:cs typeface="MS PGothic" charset="-128"/>
            </a:rPr>
            <a:t>(</a:t>
          </a:r>
          <a:r>
            <a:rPr kumimoji="1" lang="ja-JP" altLang="en-US" sz="2400" dirty="0">
              <a:latin typeface="MS PGothic" charset="-128"/>
              <a:ea typeface="MS PGothic" charset="-128"/>
              <a:cs typeface="MS PGothic" charset="-128"/>
            </a:rPr>
            <a:t>名詞句</a:t>
          </a:r>
          <a:r>
            <a:rPr kumimoji="1" lang="en-US" altLang="ja-JP" sz="2400" dirty="0">
              <a:latin typeface="MS PGothic" charset="-128"/>
              <a:ea typeface="MS PGothic" charset="-128"/>
              <a:cs typeface="MS PGothic" charset="-128"/>
            </a:rPr>
            <a:t>)</a:t>
          </a:r>
          <a:r>
            <a:rPr kumimoji="1" lang="ja-JP" altLang="en-US" sz="2400" dirty="0" err="1">
              <a:latin typeface="MS PGothic" charset="-128"/>
              <a:ea typeface="MS PGothic" charset="-128"/>
              <a:cs typeface="MS PGothic" charset="-128"/>
            </a:rPr>
            <a:t>を抽</a:t>
          </a:r>
          <a:r>
            <a:rPr kumimoji="1" lang="ja-JP" altLang="en-US" sz="2400" dirty="0">
              <a:latin typeface="MS PGothic" charset="-128"/>
              <a:ea typeface="MS PGothic" charset="-128"/>
              <a:cs typeface="MS PGothic" charset="-128"/>
            </a:rPr>
            <a:t>出</a:t>
          </a:r>
        </a:p>
      </dgm:t>
    </dgm:pt>
    <dgm:pt modelId="{A5EF91DF-CF86-634D-8003-C17F9699D205}" type="parTrans" cxnId="{1E14441F-B9CE-CE41-892D-21D908105468}">
      <dgm:prSet/>
      <dgm:spPr/>
      <dgm:t>
        <a:bodyPr/>
        <a:lstStyle/>
        <a:p>
          <a:endParaRPr kumimoji="1" lang="ja-JP" altLang="en-US"/>
        </a:p>
      </dgm:t>
    </dgm:pt>
    <dgm:pt modelId="{108CE3AE-13E1-B847-96AC-858140A57104}" type="sibTrans" cxnId="{1E14441F-B9CE-CE41-892D-21D908105468}">
      <dgm:prSet/>
      <dgm:spPr/>
      <dgm:t>
        <a:bodyPr/>
        <a:lstStyle/>
        <a:p>
          <a:endParaRPr kumimoji="1" lang="ja-JP" altLang="en-US"/>
        </a:p>
      </dgm:t>
    </dgm:pt>
    <dgm:pt modelId="{E79D3BAA-2DC1-C24E-9A54-6B59E9DDABCF}">
      <dgm:prSet custT="1"/>
      <dgm:spPr/>
      <dgm:t>
        <a:bodyPr/>
        <a:lstStyle/>
        <a:p>
          <a:r>
            <a:rPr kumimoji="1" lang="ja-JP" altLang="en-US" sz="2400" dirty="0">
              <a:latin typeface="MS PGothic" charset="-128"/>
              <a:ea typeface="MS PGothic" charset="-128"/>
              <a:cs typeface="MS PGothic" charset="-128"/>
            </a:rPr>
            <a:t>格構造を使用</a:t>
          </a:r>
        </a:p>
      </dgm:t>
    </dgm:pt>
    <dgm:pt modelId="{315203B0-CE85-1A49-B30F-8C4C2DB4F9C8}" type="parTrans" cxnId="{01DE2C07-E506-BD4D-9F9A-C8603B30DAD4}">
      <dgm:prSet/>
      <dgm:spPr/>
      <dgm:t>
        <a:bodyPr/>
        <a:lstStyle/>
        <a:p>
          <a:endParaRPr kumimoji="1" lang="ja-JP" altLang="en-US"/>
        </a:p>
      </dgm:t>
    </dgm:pt>
    <dgm:pt modelId="{C1213A4D-7ABB-1243-B9B6-8A82D2D266ED}" type="sibTrans" cxnId="{01DE2C07-E506-BD4D-9F9A-C8603B30DAD4}">
      <dgm:prSet/>
      <dgm:spPr/>
      <dgm:t>
        <a:bodyPr/>
        <a:lstStyle/>
        <a:p>
          <a:endParaRPr kumimoji="1" lang="ja-JP" altLang="en-US"/>
        </a:p>
      </dgm:t>
    </dgm:pt>
    <dgm:pt modelId="{BB4637BA-4C0E-F745-91C8-07902E4D8307}">
      <dgm:prSet phldrT="[テキスト]" custT="1"/>
      <dgm:spPr/>
      <dgm:t>
        <a:bodyPr/>
        <a:lstStyle/>
        <a:p>
          <a:r>
            <a:rPr kumimoji="1" lang="ja-JP" altLang="en-US" sz="2400" dirty="0">
              <a:latin typeface="MS PGothic" charset="-128"/>
              <a:ea typeface="MS PGothic" charset="-128"/>
              <a:cs typeface="MS PGothic" charset="-128"/>
            </a:rPr>
            <a:t>形態素</a:t>
          </a:r>
          <a:r>
            <a:rPr kumimoji="1" lang="en-US" altLang="ja-JP" sz="2400" dirty="0">
              <a:latin typeface="MS PGothic" charset="-128"/>
              <a:ea typeface="MS PGothic" charset="-128"/>
              <a:cs typeface="MS PGothic" charset="-128"/>
            </a:rPr>
            <a:t>N-gram(N=2,3,4,5)(</a:t>
          </a:r>
          <a:r>
            <a:rPr kumimoji="1" lang="ja-JP" altLang="en-US" sz="2400" dirty="0">
              <a:latin typeface="MS PGothic" charset="-128"/>
              <a:ea typeface="MS PGothic" charset="-128"/>
              <a:cs typeface="MS PGothic" charset="-128"/>
            </a:rPr>
            <a:t>名詞で終わるもの</a:t>
          </a:r>
          <a:r>
            <a:rPr kumimoji="1" lang="en-US" altLang="ja-JP" sz="2400" dirty="0">
              <a:latin typeface="MS PGothic" charset="-128"/>
              <a:ea typeface="MS PGothic" charset="-128"/>
              <a:cs typeface="MS PGothic" charset="-128"/>
            </a:rPr>
            <a:t>)</a:t>
          </a:r>
          <a:endParaRPr kumimoji="1" lang="ja-JP" altLang="en-US" sz="2400" dirty="0">
            <a:latin typeface="MS PGothic" charset="-128"/>
            <a:ea typeface="MS PGothic" charset="-128"/>
            <a:cs typeface="MS PGothic" charset="-128"/>
          </a:endParaRPr>
        </a:p>
      </dgm:t>
    </dgm:pt>
    <dgm:pt modelId="{005FFEE8-7C01-F54B-B77A-90EA884F1F26}" type="parTrans" cxnId="{07153A1D-09E7-BB42-9A1B-A0D9EE1F009E}">
      <dgm:prSet/>
      <dgm:spPr/>
      <dgm:t>
        <a:bodyPr/>
        <a:lstStyle/>
        <a:p>
          <a:endParaRPr kumimoji="1" lang="ja-JP" altLang="en-US"/>
        </a:p>
      </dgm:t>
    </dgm:pt>
    <dgm:pt modelId="{15AA7DCF-8390-1F45-941D-AB3C65EFAA1E}" type="sibTrans" cxnId="{07153A1D-09E7-BB42-9A1B-A0D9EE1F009E}">
      <dgm:prSet/>
      <dgm:spPr/>
      <dgm:t>
        <a:bodyPr/>
        <a:lstStyle/>
        <a:p>
          <a:endParaRPr kumimoji="1" lang="ja-JP" altLang="en-US"/>
        </a:p>
      </dgm:t>
    </dgm:pt>
    <dgm:pt modelId="{7F98572D-9F28-0D41-9DEB-491371980DE4}" type="pres">
      <dgm:prSet presAssocID="{D7AC21ED-D5D3-A84E-9DE3-B3724D79161F}" presName="linear" presStyleCnt="0">
        <dgm:presLayoutVars>
          <dgm:animLvl val="lvl"/>
          <dgm:resizeHandles val="exact"/>
        </dgm:presLayoutVars>
      </dgm:prSet>
      <dgm:spPr/>
      <dgm:t>
        <a:bodyPr/>
        <a:lstStyle/>
        <a:p>
          <a:endParaRPr kumimoji="1" lang="ja-JP" altLang="en-US"/>
        </a:p>
      </dgm:t>
    </dgm:pt>
    <dgm:pt modelId="{EF57A47E-7658-514D-91E2-C3CF280C9805}" type="pres">
      <dgm:prSet presAssocID="{067E2231-3B32-874A-8ED0-310001C151C5}" presName="parentText" presStyleLbl="node1" presStyleIdx="0" presStyleCnt="3">
        <dgm:presLayoutVars>
          <dgm:chMax val="0"/>
          <dgm:bulletEnabled val="1"/>
        </dgm:presLayoutVars>
      </dgm:prSet>
      <dgm:spPr/>
      <dgm:t>
        <a:bodyPr/>
        <a:lstStyle/>
        <a:p>
          <a:endParaRPr kumimoji="1" lang="ja-JP" altLang="en-US"/>
        </a:p>
      </dgm:t>
    </dgm:pt>
    <dgm:pt modelId="{D8F078F7-9F19-0C49-BD2C-499271D9E376}" type="pres">
      <dgm:prSet presAssocID="{067E2231-3B32-874A-8ED0-310001C151C5}" presName="childText" presStyleLbl="revTx" presStyleIdx="0" presStyleCnt="3">
        <dgm:presLayoutVars>
          <dgm:bulletEnabled val="1"/>
        </dgm:presLayoutVars>
      </dgm:prSet>
      <dgm:spPr/>
      <dgm:t>
        <a:bodyPr/>
        <a:lstStyle/>
        <a:p>
          <a:endParaRPr kumimoji="1" lang="ja-JP" altLang="en-US"/>
        </a:p>
      </dgm:t>
    </dgm:pt>
    <dgm:pt modelId="{09F59EA6-78DF-AB49-A541-11ACBB0621AF}" type="pres">
      <dgm:prSet presAssocID="{AFAE075A-A2DD-7047-961E-B46A2AF7A6DE}" presName="parentText" presStyleLbl="node1" presStyleIdx="1" presStyleCnt="3" custLinFactNeighborX="414" custLinFactNeighborY="-5755">
        <dgm:presLayoutVars>
          <dgm:chMax val="0"/>
          <dgm:bulletEnabled val="1"/>
        </dgm:presLayoutVars>
      </dgm:prSet>
      <dgm:spPr/>
      <dgm:t>
        <a:bodyPr/>
        <a:lstStyle/>
        <a:p>
          <a:endParaRPr kumimoji="1" lang="ja-JP" altLang="en-US"/>
        </a:p>
      </dgm:t>
    </dgm:pt>
    <dgm:pt modelId="{06167D3A-BE41-C442-BA4C-8D23F40C927C}" type="pres">
      <dgm:prSet presAssocID="{AFAE075A-A2DD-7047-961E-B46A2AF7A6DE}" presName="childText" presStyleLbl="revTx" presStyleIdx="1" presStyleCnt="3">
        <dgm:presLayoutVars>
          <dgm:bulletEnabled val="1"/>
        </dgm:presLayoutVars>
      </dgm:prSet>
      <dgm:spPr/>
      <dgm:t>
        <a:bodyPr/>
        <a:lstStyle/>
        <a:p>
          <a:endParaRPr kumimoji="1" lang="ja-JP" altLang="en-US"/>
        </a:p>
      </dgm:t>
    </dgm:pt>
    <dgm:pt modelId="{ED68C8C4-DAC4-4D42-85F4-4B221025F241}" type="pres">
      <dgm:prSet presAssocID="{9B47693D-1A9E-CA45-9B7D-42DC9C07D014}" presName="parentText" presStyleLbl="node1" presStyleIdx="2" presStyleCnt="3">
        <dgm:presLayoutVars>
          <dgm:chMax val="0"/>
          <dgm:bulletEnabled val="1"/>
        </dgm:presLayoutVars>
      </dgm:prSet>
      <dgm:spPr/>
      <dgm:t>
        <a:bodyPr/>
        <a:lstStyle/>
        <a:p>
          <a:endParaRPr kumimoji="1" lang="ja-JP" altLang="en-US"/>
        </a:p>
      </dgm:t>
    </dgm:pt>
    <dgm:pt modelId="{B6D95A04-8FAE-0C47-97CD-09CDA268D266}" type="pres">
      <dgm:prSet presAssocID="{9B47693D-1A9E-CA45-9B7D-42DC9C07D014}" presName="childText" presStyleLbl="revTx" presStyleIdx="2" presStyleCnt="3">
        <dgm:presLayoutVars>
          <dgm:bulletEnabled val="1"/>
        </dgm:presLayoutVars>
      </dgm:prSet>
      <dgm:spPr/>
      <dgm:t>
        <a:bodyPr/>
        <a:lstStyle/>
        <a:p>
          <a:endParaRPr kumimoji="1" lang="ja-JP" altLang="en-US"/>
        </a:p>
      </dgm:t>
    </dgm:pt>
  </dgm:ptLst>
  <dgm:cxnLst>
    <dgm:cxn modelId="{44E9D9E0-8CF1-924C-816F-D75F03DAB099}" srcId="{D7AC21ED-D5D3-A84E-9DE3-B3724D79161F}" destId="{067E2231-3B32-874A-8ED0-310001C151C5}" srcOrd="0" destOrd="0" parTransId="{C5970B12-3520-8845-A86B-3CCE22CC9FAB}" sibTransId="{FAF85773-7B8E-C34C-8136-82DFA5EC5758}"/>
    <dgm:cxn modelId="{B94933B2-B702-6A45-A604-BC91B9171E9E}" srcId="{9B47693D-1A9E-CA45-9B7D-42DC9C07D014}" destId="{A412B6E8-BE91-FC46-8639-ADCCAFDB42BC}" srcOrd="0" destOrd="0" parTransId="{763BB970-94B2-2341-9569-04E53601B72D}" sibTransId="{8086BC4C-5E45-B94E-AD85-E2C29BBA6332}"/>
    <dgm:cxn modelId="{8114A4FF-3AE5-F849-836D-5D18E5227D75}" srcId="{067E2231-3B32-874A-8ED0-310001C151C5}" destId="{5EEDB986-05C8-2243-BEAE-660432719EAB}" srcOrd="1" destOrd="0" parTransId="{75D2C54D-965B-324E-BC00-E35D7F5305E0}" sibTransId="{BBBE874E-030B-924C-9F55-E88C7A8D7D0E}"/>
    <dgm:cxn modelId="{4F3C5895-A063-D046-AB8E-4BE0E694E8EA}" type="presOf" srcId="{A412B6E8-BE91-FC46-8639-ADCCAFDB42BC}" destId="{B6D95A04-8FAE-0C47-97CD-09CDA268D266}" srcOrd="0" destOrd="0" presId="urn:microsoft.com/office/officeart/2005/8/layout/vList2"/>
    <dgm:cxn modelId="{94D21E48-D942-9C48-873D-349BCE7FB932}" srcId="{D7AC21ED-D5D3-A84E-9DE3-B3724D79161F}" destId="{9B47693D-1A9E-CA45-9B7D-42DC9C07D014}" srcOrd="2" destOrd="0" parTransId="{66BBD149-A827-5C45-ACB2-877386AD77E9}" sibTransId="{875C9409-AD88-FD47-9B94-6D5208028C24}"/>
    <dgm:cxn modelId="{5BBB2848-2F88-2F41-A813-E7E14A368676}" srcId="{D7AC21ED-D5D3-A84E-9DE3-B3724D79161F}" destId="{AFAE075A-A2DD-7047-961E-B46A2AF7A6DE}" srcOrd="1" destOrd="0" parTransId="{A2EAE86A-0198-C349-AE83-0C7DDF23B704}" sibTransId="{41132B39-1309-D94C-B54D-34C4082A9B8F}"/>
    <dgm:cxn modelId="{5559A745-B9E5-C44B-AF77-6F65EECE8D9D}" type="presOf" srcId="{E79D3BAA-2DC1-C24E-9A54-6B59E9DDABCF}" destId="{B6D95A04-8FAE-0C47-97CD-09CDA268D266}" srcOrd="0" destOrd="1" presId="urn:microsoft.com/office/officeart/2005/8/layout/vList2"/>
    <dgm:cxn modelId="{6CCD938E-815E-9D47-9444-5DB922F76019}" srcId="{AFAE075A-A2DD-7047-961E-B46A2AF7A6DE}" destId="{50FFFDE3-FE28-6949-B6B6-995CDD018883}" srcOrd="0" destOrd="0" parTransId="{A44AF32A-6A33-D245-813B-C328974CEB2E}" sibTransId="{AA4F137B-3E63-7C4F-BBAA-CC38A3180D5A}"/>
    <dgm:cxn modelId="{F1F3EC1D-AF40-5447-9925-02317A68B94C}" type="presOf" srcId="{BB4637BA-4C0E-F745-91C8-07902E4D8307}" destId="{D8F078F7-9F19-0C49-BD2C-499271D9E376}" srcOrd="0" destOrd="0" presId="urn:microsoft.com/office/officeart/2005/8/layout/vList2"/>
    <dgm:cxn modelId="{ACA7407E-6541-1640-AD3A-C9360521DBA5}" type="presOf" srcId="{AFAE075A-A2DD-7047-961E-B46A2AF7A6DE}" destId="{09F59EA6-78DF-AB49-A541-11ACBB0621AF}" srcOrd="0" destOrd="0" presId="urn:microsoft.com/office/officeart/2005/8/layout/vList2"/>
    <dgm:cxn modelId="{C546EEA0-C5FC-5044-841D-5C06272FB42F}" type="presOf" srcId="{067E2231-3B32-874A-8ED0-310001C151C5}" destId="{EF57A47E-7658-514D-91E2-C3CF280C9805}" srcOrd="0" destOrd="0" presId="urn:microsoft.com/office/officeart/2005/8/layout/vList2"/>
    <dgm:cxn modelId="{7D5EC4DE-5F4F-0B40-ACF7-492326DAB168}" type="presOf" srcId="{CB5D6C02-282C-1848-8BD7-644E3BEF17BB}" destId="{D8F078F7-9F19-0C49-BD2C-499271D9E376}" srcOrd="0" destOrd="2" presId="urn:microsoft.com/office/officeart/2005/8/layout/vList2"/>
    <dgm:cxn modelId="{1D8AFF81-C9E6-2740-8C4A-B10AFFD62511}" type="presOf" srcId="{9B47693D-1A9E-CA45-9B7D-42DC9C07D014}" destId="{ED68C8C4-DAC4-4D42-85F4-4B221025F241}" srcOrd="0" destOrd="0" presId="urn:microsoft.com/office/officeart/2005/8/layout/vList2"/>
    <dgm:cxn modelId="{01DE2C07-E506-BD4D-9F9A-C8603B30DAD4}" srcId="{9B47693D-1A9E-CA45-9B7D-42DC9C07D014}" destId="{E79D3BAA-2DC1-C24E-9A54-6B59E9DDABCF}" srcOrd="1" destOrd="0" parTransId="{315203B0-CE85-1A49-B30F-8C4C2DB4F9C8}" sibTransId="{C1213A4D-7ABB-1243-B9B6-8A82D2D266ED}"/>
    <dgm:cxn modelId="{07153A1D-09E7-BB42-9A1B-A0D9EE1F009E}" srcId="{067E2231-3B32-874A-8ED0-310001C151C5}" destId="{BB4637BA-4C0E-F745-91C8-07902E4D8307}" srcOrd="0" destOrd="0" parTransId="{005FFEE8-7C01-F54B-B77A-90EA884F1F26}" sibTransId="{15AA7DCF-8390-1F45-941D-AB3C65EFAA1E}"/>
    <dgm:cxn modelId="{AA5A7136-6CA3-1643-99BF-A7700D03776F}" type="presOf" srcId="{D7AC21ED-D5D3-A84E-9DE3-B3724D79161F}" destId="{7F98572D-9F28-0D41-9DEB-491371980DE4}" srcOrd="0" destOrd="0" presId="urn:microsoft.com/office/officeart/2005/8/layout/vList2"/>
    <dgm:cxn modelId="{03FD9FB6-4F13-1E44-8845-2D4AFC864726}" type="presOf" srcId="{50FFFDE3-FE28-6949-B6B6-995CDD018883}" destId="{06167D3A-BE41-C442-BA4C-8D23F40C927C}" srcOrd="0" destOrd="0" presId="urn:microsoft.com/office/officeart/2005/8/layout/vList2"/>
    <dgm:cxn modelId="{1E14441F-B9CE-CE41-892D-21D908105468}" srcId="{067E2231-3B32-874A-8ED0-310001C151C5}" destId="{CB5D6C02-282C-1848-8BD7-644E3BEF17BB}" srcOrd="2" destOrd="0" parTransId="{A5EF91DF-CF86-634D-8003-C17F9699D205}" sibTransId="{108CE3AE-13E1-B847-96AC-858140A57104}"/>
    <dgm:cxn modelId="{6B28048D-1C8A-5046-9FBE-96B837763C1B}" type="presOf" srcId="{5EEDB986-05C8-2243-BEAE-660432719EAB}" destId="{D8F078F7-9F19-0C49-BD2C-499271D9E376}" srcOrd="0" destOrd="1" presId="urn:microsoft.com/office/officeart/2005/8/layout/vList2"/>
    <dgm:cxn modelId="{49082B47-4404-0549-88FD-4CA66607D49B}" type="presParOf" srcId="{7F98572D-9F28-0D41-9DEB-491371980DE4}" destId="{EF57A47E-7658-514D-91E2-C3CF280C9805}" srcOrd="0" destOrd="0" presId="urn:microsoft.com/office/officeart/2005/8/layout/vList2"/>
    <dgm:cxn modelId="{3FCA2877-119C-264E-926D-B7A00185EEB8}" type="presParOf" srcId="{7F98572D-9F28-0D41-9DEB-491371980DE4}" destId="{D8F078F7-9F19-0C49-BD2C-499271D9E376}" srcOrd="1" destOrd="0" presId="urn:microsoft.com/office/officeart/2005/8/layout/vList2"/>
    <dgm:cxn modelId="{722F568A-1CA6-2640-AF5A-CB55059CE1E8}" type="presParOf" srcId="{7F98572D-9F28-0D41-9DEB-491371980DE4}" destId="{09F59EA6-78DF-AB49-A541-11ACBB0621AF}" srcOrd="2" destOrd="0" presId="urn:microsoft.com/office/officeart/2005/8/layout/vList2"/>
    <dgm:cxn modelId="{7EABB0D9-CB9D-E94F-8212-E9D9937D0FC4}" type="presParOf" srcId="{7F98572D-9F28-0D41-9DEB-491371980DE4}" destId="{06167D3A-BE41-C442-BA4C-8D23F40C927C}" srcOrd="3" destOrd="0" presId="urn:microsoft.com/office/officeart/2005/8/layout/vList2"/>
    <dgm:cxn modelId="{C4BCEB5F-DE68-1649-80C9-BD39B525FC9F}" type="presParOf" srcId="{7F98572D-9F28-0D41-9DEB-491371980DE4}" destId="{ED68C8C4-DAC4-4D42-85F4-4B221025F241}" srcOrd="4" destOrd="0" presId="urn:microsoft.com/office/officeart/2005/8/layout/vList2"/>
    <dgm:cxn modelId="{78DC7F55-408E-A14C-AFC1-EC416EDF41FF}" type="presParOf" srcId="{7F98572D-9F28-0D41-9DEB-491371980DE4}" destId="{B6D95A04-8FAE-0C47-97CD-09CDA268D266}"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7A47E-7658-514D-91E2-C3CF280C9805}">
      <dsp:nvSpPr>
        <dsp:cNvPr id="0" name=""/>
        <dsp:cNvSpPr/>
      </dsp:nvSpPr>
      <dsp:spPr>
        <a:xfrm>
          <a:off x="0" y="22630"/>
          <a:ext cx="7103993" cy="8049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kumimoji="1" lang="ja-JP" altLang="en-US" sz="2800" b="0" kern="1200" dirty="0">
              <a:latin typeface="MS PGothic" charset="-128"/>
              <a:ea typeface="MS PGothic" charset="-128"/>
              <a:cs typeface="MS PGothic" charset="-128"/>
            </a:rPr>
            <a:t>頻出表現</a:t>
          </a:r>
        </a:p>
      </dsp:txBody>
      <dsp:txXfrm>
        <a:off x="39295" y="61925"/>
        <a:ext cx="7025403" cy="726370"/>
      </dsp:txXfrm>
    </dsp:sp>
    <dsp:sp modelId="{D8F078F7-9F19-0C49-BD2C-499271D9E376}">
      <dsp:nvSpPr>
        <dsp:cNvPr id="0" name=""/>
        <dsp:cNvSpPr/>
      </dsp:nvSpPr>
      <dsp:spPr>
        <a:xfrm>
          <a:off x="0" y="827590"/>
          <a:ext cx="7103993" cy="1290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5552" tIns="30480" rIns="170688" bIns="30480" numCol="1" spcCol="1270" anchor="t" anchorCtr="0">
          <a:noAutofit/>
        </a:bodyPr>
        <a:lstStyle/>
        <a:p>
          <a:pPr marL="228600" lvl="1" indent="-228600" algn="l" defTabSz="1066800">
            <a:lnSpc>
              <a:spcPct val="90000"/>
            </a:lnSpc>
            <a:spcBef>
              <a:spcPct val="0"/>
            </a:spcBef>
            <a:spcAft>
              <a:spcPct val="20000"/>
            </a:spcAft>
            <a:buChar char="•"/>
          </a:pPr>
          <a:r>
            <a:rPr kumimoji="1" lang="ja-JP" altLang="en-US" sz="2400" kern="1200" dirty="0">
              <a:latin typeface="MS PGothic" charset="-128"/>
              <a:ea typeface="MS PGothic" charset="-128"/>
              <a:cs typeface="MS PGothic" charset="-128"/>
            </a:rPr>
            <a:t>形態素</a:t>
          </a:r>
          <a:r>
            <a:rPr kumimoji="1" lang="en-US" altLang="ja-JP" sz="2400" kern="1200" dirty="0">
              <a:latin typeface="MS PGothic" charset="-128"/>
              <a:ea typeface="MS PGothic" charset="-128"/>
              <a:cs typeface="MS PGothic" charset="-128"/>
            </a:rPr>
            <a:t>N-gram(N=2,3,4,5)(</a:t>
          </a:r>
          <a:r>
            <a:rPr kumimoji="1" lang="ja-JP" altLang="en-US" sz="2400" kern="1200" dirty="0">
              <a:latin typeface="MS PGothic" charset="-128"/>
              <a:ea typeface="MS PGothic" charset="-128"/>
              <a:cs typeface="MS PGothic" charset="-128"/>
            </a:rPr>
            <a:t>名詞で終わるもの</a:t>
          </a:r>
          <a:r>
            <a:rPr kumimoji="1" lang="en-US" altLang="ja-JP" sz="2400" kern="1200" dirty="0">
              <a:latin typeface="MS PGothic" charset="-128"/>
              <a:ea typeface="MS PGothic" charset="-128"/>
              <a:cs typeface="MS PGothic" charset="-128"/>
            </a:rPr>
            <a:t>)</a:t>
          </a:r>
          <a:endParaRPr kumimoji="1" lang="ja-JP" altLang="en-US" sz="2400" kern="1200" dirty="0">
            <a:latin typeface="MS PGothic" charset="-128"/>
            <a:ea typeface="MS PGothic" charset="-128"/>
            <a:cs typeface="MS PGothic" charset="-128"/>
          </a:endParaRPr>
        </a:p>
        <a:p>
          <a:pPr marL="228600" lvl="1" indent="-228600" algn="l" defTabSz="1066800">
            <a:lnSpc>
              <a:spcPct val="90000"/>
            </a:lnSpc>
            <a:spcBef>
              <a:spcPct val="0"/>
            </a:spcBef>
            <a:spcAft>
              <a:spcPct val="20000"/>
            </a:spcAft>
            <a:buChar char="•"/>
          </a:pPr>
          <a:r>
            <a:rPr kumimoji="1" lang="ja-JP" altLang="en-US" sz="2400" kern="1200" dirty="0">
              <a:latin typeface="MS PGothic" charset="-128"/>
              <a:ea typeface="MS PGothic" charset="-128"/>
              <a:cs typeface="MS PGothic" charset="-128"/>
            </a:rPr>
            <a:t>先行文脈数を</a:t>
          </a:r>
          <a:r>
            <a:rPr kumimoji="1" lang="ja-JP" altLang="en-US" sz="2400" b="1" kern="1200" dirty="0">
              <a:solidFill>
                <a:srgbClr val="FF0000"/>
              </a:solidFill>
              <a:latin typeface="MS PGothic" charset="-128"/>
              <a:ea typeface="MS PGothic" charset="-128"/>
              <a:cs typeface="MS PGothic" charset="-128"/>
            </a:rPr>
            <a:t>閾値</a:t>
          </a:r>
          <a:r>
            <a:rPr kumimoji="1" lang="ja-JP" altLang="en-US" sz="2400" kern="1200" dirty="0">
              <a:latin typeface="MS PGothic" charset="-128"/>
              <a:ea typeface="MS PGothic" charset="-128"/>
              <a:cs typeface="MS PGothic" charset="-128"/>
            </a:rPr>
            <a:t>として設定</a:t>
          </a:r>
        </a:p>
        <a:p>
          <a:pPr marL="228600" lvl="1" indent="-228600" algn="l" defTabSz="1066800">
            <a:lnSpc>
              <a:spcPct val="90000"/>
            </a:lnSpc>
            <a:spcBef>
              <a:spcPct val="0"/>
            </a:spcBef>
            <a:spcAft>
              <a:spcPct val="20000"/>
            </a:spcAft>
            <a:buChar char="•"/>
          </a:pPr>
          <a:r>
            <a:rPr kumimoji="1" lang="en-US" altLang="ja-JP" sz="2400" b="1" kern="1200" dirty="0">
              <a:solidFill>
                <a:schemeClr val="tx1"/>
              </a:solidFill>
              <a:latin typeface="MS PGothic" charset="-128"/>
              <a:ea typeface="MS PGothic" charset="-128"/>
              <a:cs typeface="MS PGothic" charset="-128"/>
            </a:rPr>
            <a:t> </a:t>
          </a:r>
          <a:r>
            <a:rPr kumimoji="1" lang="ja-JP" altLang="en-US" sz="2400" b="1" kern="1200" dirty="0">
              <a:solidFill>
                <a:srgbClr val="FF0000"/>
              </a:solidFill>
              <a:latin typeface="MS PGothic" charset="-128"/>
              <a:ea typeface="MS PGothic" charset="-128"/>
              <a:cs typeface="MS PGothic" charset="-128"/>
            </a:rPr>
            <a:t>閾値</a:t>
          </a:r>
          <a:r>
            <a:rPr kumimoji="1" lang="ja-JP" altLang="en-US" sz="2400" kern="1200" dirty="0">
              <a:latin typeface="MS PGothic" charset="-128"/>
              <a:ea typeface="MS PGothic" charset="-128"/>
              <a:cs typeface="MS PGothic" charset="-128"/>
            </a:rPr>
            <a:t>以上のフレーズ</a:t>
          </a:r>
          <a:r>
            <a:rPr kumimoji="1" lang="en-US" altLang="ja-JP" sz="2400" kern="1200" dirty="0">
              <a:latin typeface="MS PGothic" charset="-128"/>
              <a:ea typeface="MS PGothic" charset="-128"/>
              <a:cs typeface="MS PGothic" charset="-128"/>
            </a:rPr>
            <a:t>(</a:t>
          </a:r>
          <a:r>
            <a:rPr kumimoji="1" lang="ja-JP" altLang="en-US" sz="2400" kern="1200" dirty="0">
              <a:latin typeface="MS PGothic" charset="-128"/>
              <a:ea typeface="MS PGothic" charset="-128"/>
              <a:cs typeface="MS PGothic" charset="-128"/>
            </a:rPr>
            <a:t>名詞句</a:t>
          </a:r>
          <a:r>
            <a:rPr kumimoji="1" lang="en-US" altLang="ja-JP" sz="2400" kern="1200" dirty="0">
              <a:latin typeface="MS PGothic" charset="-128"/>
              <a:ea typeface="MS PGothic" charset="-128"/>
              <a:cs typeface="MS PGothic" charset="-128"/>
            </a:rPr>
            <a:t>)</a:t>
          </a:r>
          <a:r>
            <a:rPr kumimoji="1" lang="ja-JP" altLang="en-US" sz="2400" kern="1200" dirty="0" err="1">
              <a:latin typeface="MS PGothic" charset="-128"/>
              <a:ea typeface="MS PGothic" charset="-128"/>
              <a:cs typeface="MS PGothic" charset="-128"/>
            </a:rPr>
            <a:t>を抽</a:t>
          </a:r>
          <a:r>
            <a:rPr kumimoji="1" lang="ja-JP" altLang="en-US" sz="2400" kern="1200" dirty="0">
              <a:latin typeface="MS PGothic" charset="-128"/>
              <a:ea typeface="MS PGothic" charset="-128"/>
              <a:cs typeface="MS PGothic" charset="-128"/>
            </a:rPr>
            <a:t>出</a:t>
          </a:r>
        </a:p>
      </dsp:txBody>
      <dsp:txXfrm>
        <a:off x="0" y="827590"/>
        <a:ext cx="7103993" cy="1290645"/>
      </dsp:txXfrm>
    </dsp:sp>
    <dsp:sp modelId="{09F59EA6-78DF-AB49-A541-11ACBB0621AF}">
      <dsp:nvSpPr>
        <dsp:cNvPr id="0" name=""/>
        <dsp:cNvSpPr/>
      </dsp:nvSpPr>
      <dsp:spPr>
        <a:xfrm>
          <a:off x="0" y="2073413"/>
          <a:ext cx="7103993" cy="8049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kumimoji="1" lang="ja-JP" altLang="en-US" sz="2800" kern="1200" dirty="0">
              <a:latin typeface="MS PGothic" charset="-128"/>
              <a:ea typeface="MS PGothic" charset="-128"/>
              <a:cs typeface="MS PGothic" charset="-128"/>
            </a:rPr>
            <a:t>手がかり表現</a:t>
          </a:r>
        </a:p>
      </dsp:txBody>
      <dsp:txXfrm>
        <a:off x="39295" y="2112708"/>
        <a:ext cx="7025403" cy="726370"/>
      </dsp:txXfrm>
    </dsp:sp>
    <dsp:sp modelId="{06167D3A-BE41-C442-BA4C-8D23F40C927C}">
      <dsp:nvSpPr>
        <dsp:cNvPr id="0" name=""/>
        <dsp:cNvSpPr/>
      </dsp:nvSpPr>
      <dsp:spPr>
        <a:xfrm>
          <a:off x="0" y="2923196"/>
          <a:ext cx="7103993" cy="77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5552" tIns="30480" rIns="170688" bIns="30480" numCol="1" spcCol="1270" anchor="t" anchorCtr="0">
          <a:noAutofit/>
        </a:bodyPr>
        <a:lstStyle/>
        <a:p>
          <a:pPr marL="228600" lvl="1" indent="-228600" algn="l" defTabSz="1066800">
            <a:lnSpc>
              <a:spcPct val="90000"/>
            </a:lnSpc>
            <a:spcBef>
              <a:spcPct val="0"/>
            </a:spcBef>
            <a:spcAft>
              <a:spcPct val="20000"/>
            </a:spcAft>
            <a:buChar char="•"/>
          </a:pPr>
          <a:r>
            <a:rPr kumimoji="1" lang="en-US" altLang="ja-JP" sz="2400" kern="1200" dirty="0">
              <a:solidFill>
                <a:schemeClr val="tx1"/>
              </a:solidFill>
              <a:latin typeface="MS PGothic" charset="-128"/>
              <a:ea typeface="MS PGothic" charset="-128"/>
              <a:cs typeface="MS PGothic" charset="-128"/>
            </a:rPr>
            <a:t> </a:t>
          </a:r>
          <a:r>
            <a:rPr kumimoji="1" lang="ja-JP" altLang="en-US" sz="2400" kern="1200" dirty="0">
              <a:solidFill>
                <a:srgbClr val="FFC000"/>
              </a:solidFill>
              <a:latin typeface="MS PGothic" charset="-128"/>
              <a:ea typeface="MS PGothic" charset="-128"/>
              <a:cs typeface="MS PGothic" charset="-128"/>
            </a:rPr>
            <a:t>特定の表現を手がかり</a:t>
          </a:r>
          <a:r>
            <a:rPr kumimoji="1" lang="ja-JP" altLang="en-US" sz="2400" kern="1200" dirty="0">
              <a:latin typeface="MS PGothic" charset="-128"/>
              <a:ea typeface="MS PGothic" charset="-128"/>
              <a:cs typeface="MS PGothic" charset="-128"/>
            </a:rPr>
            <a:t>としてその付近から意見抽出を行う</a:t>
          </a:r>
        </a:p>
      </dsp:txBody>
      <dsp:txXfrm>
        <a:off x="0" y="2923196"/>
        <a:ext cx="7103993" cy="778837"/>
      </dsp:txXfrm>
    </dsp:sp>
    <dsp:sp modelId="{ED68C8C4-DAC4-4D42-85F4-4B221025F241}">
      <dsp:nvSpPr>
        <dsp:cNvPr id="0" name=""/>
        <dsp:cNvSpPr/>
      </dsp:nvSpPr>
      <dsp:spPr>
        <a:xfrm>
          <a:off x="0" y="3702033"/>
          <a:ext cx="7103993" cy="8049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kumimoji="1" lang="ja-JP" altLang="en-US" sz="2800" kern="1200" dirty="0">
              <a:latin typeface="MS Gothic" charset="-128"/>
              <a:ea typeface="MS Gothic" charset="-128"/>
              <a:cs typeface="MS Gothic" charset="-128"/>
            </a:rPr>
            <a:t>先行文脈中の新近性</a:t>
          </a:r>
        </a:p>
      </dsp:txBody>
      <dsp:txXfrm>
        <a:off x="39295" y="3741328"/>
        <a:ext cx="7025403" cy="726370"/>
      </dsp:txXfrm>
    </dsp:sp>
    <dsp:sp modelId="{B6D95A04-8FAE-0C47-97CD-09CDA268D266}">
      <dsp:nvSpPr>
        <dsp:cNvPr id="0" name=""/>
        <dsp:cNvSpPr/>
      </dsp:nvSpPr>
      <dsp:spPr>
        <a:xfrm>
          <a:off x="0" y="4506993"/>
          <a:ext cx="7103993" cy="867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5552" tIns="30480" rIns="170688" bIns="30480" numCol="1" spcCol="1270" anchor="t" anchorCtr="0">
          <a:noAutofit/>
        </a:bodyPr>
        <a:lstStyle/>
        <a:p>
          <a:pPr marL="228600" lvl="1" indent="-228600" algn="l" defTabSz="1066800">
            <a:lnSpc>
              <a:spcPct val="90000"/>
            </a:lnSpc>
            <a:spcBef>
              <a:spcPct val="0"/>
            </a:spcBef>
            <a:spcAft>
              <a:spcPct val="20000"/>
            </a:spcAft>
            <a:buChar char="•"/>
          </a:pPr>
          <a:r>
            <a:rPr kumimoji="1" lang="ja-JP" altLang="en-US" sz="2400" kern="1200" dirty="0">
              <a:latin typeface="MS PGothic" charset="-128"/>
              <a:ea typeface="MS PGothic" charset="-128"/>
              <a:cs typeface="MS PGothic" charset="-128"/>
            </a:rPr>
            <a:t>直前の発言から意見抽出</a:t>
          </a:r>
        </a:p>
        <a:p>
          <a:pPr marL="228600" lvl="1" indent="-228600" algn="l" defTabSz="1066800">
            <a:lnSpc>
              <a:spcPct val="90000"/>
            </a:lnSpc>
            <a:spcBef>
              <a:spcPct val="0"/>
            </a:spcBef>
            <a:spcAft>
              <a:spcPct val="20000"/>
            </a:spcAft>
            <a:buChar char="•"/>
          </a:pPr>
          <a:r>
            <a:rPr kumimoji="1" lang="ja-JP" altLang="en-US" sz="2400" kern="1200" dirty="0">
              <a:latin typeface="MS PGothic" charset="-128"/>
              <a:ea typeface="MS PGothic" charset="-128"/>
              <a:cs typeface="MS PGothic" charset="-128"/>
            </a:rPr>
            <a:t>格構造を使用</a:t>
          </a:r>
        </a:p>
      </dsp:txBody>
      <dsp:txXfrm>
        <a:off x="0" y="4506993"/>
        <a:ext cx="7103993" cy="86784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011904-3259-E445-B409-0285F753EB71}" type="datetimeFigureOut">
              <a:rPr kumimoji="1" lang="ja-JP" altLang="en-US" smtClean="0"/>
              <a:t>2017/9/18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222E5A-56A5-8440-8353-D0368D8C0555}" type="slidenum">
              <a:rPr kumimoji="1" lang="ja-JP" altLang="en-US" smtClean="0"/>
              <a:t>‹#›</a:t>
            </a:fld>
            <a:endParaRPr kumimoji="1" lang="ja-JP" altLang="en-US"/>
          </a:p>
        </p:txBody>
      </p:sp>
    </p:spTree>
    <p:extLst>
      <p:ext uri="{BB962C8B-B14F-4D97-AF65-F5344CB8AC3E}">
        <p14:creationId xmlns:p14="http://schemas.microsoft.com/office/powerpoint/2010/main" val="35533105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2222E5A-56A5-8440-8353-D0368D8C0555}" type="slidenum">
              <a:rPr kumimoji="1" lang="ja-JP" altLang="en-US" smtClean="0"/>
              <a:t>1</a:t>
            </a:fld>
            <a:endParaRPr kumimoji="1" lang="ja-JP" altLang="en-US"/>
          </a:p>
        </p:txBody>
      </p:sp>
    </p:spTree>
    <p:extLst>
      <p:ext uri="{BB962C8B-B14F-4D97-AF65-F5344CB8AC3E}">
        <p14:creationId xmlns:p14="http://schemas.microsoft.com/office/powerpoint/2010/main" val="242591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親近性</a:t>
            </a:r>
            <a:endParaRPr kumimoji="1" lang="en-US" altLang="ja-JP" dirty="0"/>
          </a:p>
          <a:p>
            <a:r>
              <a:rPr kumimoji="1" lang="ja-JP" altLang="en-US" dirty="0"/>
              <a:t>直前の発言ほど最新の意見であり今後その発言について議論が展開されていくであろうと考えられる</a:t>
            </a:r>
            <a:endParaRPr kumimoji="1" lang="en-US" altLang="ja-JP" dirty="0"/>
          </a:p>
          <a:p>
            <a:endParaRPr kumimoji="1" lang="en-US" altLang="ja-JP" dirty="0"/>
          </a:p>
          <a:p>
            <a:r>
              <a:rPr kumimoji="1" lang="en-US" altLang="ja-JP" dirty="0"/>
              <a:t>13,14</a:t>
            </a:r>
            <a:r>
              <a:rPr kumimoji="1" lang="ja-JP" altLang="en-US" dirty="0"/>
              <a:t>が逆</a:t>
            </a:r>
            <a:endParaRPr kumimoji="1" lang="en-US" altLang="ja-JP" dirty="0"/>
          </a:p>
          <a:p>
            <a:r>
              <a:rPr kumimoji="1" lang="ja-JP" altLang="en-US" dirty="0"/>
              <a:t>部分→意見</a:t>
            </a:r>
            <a:endParaRPr kumimoji="1" lang="en-US" altLang="ja-JP" dirty="0"/>
          </a:p>
          <a:p>
            <a:r>
              <a:rPr kumimoji="1" lang="ja-JP" altLang="en-US" dirty="0"/>
              <a:t>フレージ→意見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E6240F56-C4A1-F143-8C85-88B3B074C178}" type="slidenum">
              <a:rPr kumimoji="1" lang="ja-JP" altLang="en-US" smtClean="0"/>
              <a:t>12</a:t>
            </a:fld>
            <a:endParaRPr kumimoji="1" lang="ja-JP" altLang="en-US"/>
          </a:p>
        </p:txBody>
      </p:sp>
    </p:spTree>
    <p:extLst>
      <p:ext uri="{BB962C8B-B14F-4D97-AF65-F5344CB8AC3E}">
        <p14:creationId xmlns:p14="http://schemas.microsoft.com/office/powerpoint/2010/main" val="850924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2222E5A-56A5-8440-8353-D0368D8C0555}" type="slidenum">
              <a:rPr kumimoji="1" lang="ja-JP" altLang="en-US" smtClean="0"/>
              <a:t>13</a:t>
            </a:fld>
            <a:endParaRPr kumimoji="1" lang="ja-JP" altLang="en-US"/>
          </a:p>
        </p:txBody>
      </p:sp>
    </p:spTree>
    <p:extLst>
      <p:ext uri="{BB962C8B-B14F-4D97-AF65-F5344CB8AC3E}">
        <p14:creationId xmlns:p14="http://schemas.microsoft.com/office/powerpoint/2010/main" val="521979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こちらの図を使って説明すると</a:t>
            </a:r>
            <a:endParaRPr kumimoji="1" lang="en-US" altLang="ja-JP" dirty="0"/>
          </a:p>
          <a:p>
            <a:r>
              <a:rPr kumimoji="1" lang="ja-JP" altLang="en-US" dirty="0"/>
              <a:t>まず先行文脈中から手がかり表現を探し、その文中に現れているフレーズをピックアップ</a:t>
            </a:r>
            <a:endParaRPr kumimoji="1" lang="en-US" altLang="ja-JP" dirty="0"/>
          </a:p>
          <a:p>
            <a:r>
              <a:rPr kumimoji="1" lang="ja-JP" altLang="en-US" dirty="0"/>
              <a:t>そしてそれが直後のファシリテータ発言に現れているか</a:t>
            </a:r>
          </a:p>
        </p:txBody>
      </p:sp>
      <p:sp>
        <p:nvSpPr>
          <p:cNvPr id="4" name="スライド番号プレースホルダー 3"/>
          <p:cNvSpPr>
            <a:spLocks noGrp="1"/>
          </p:cNvSpPr>
          <p:nvPr>
            <p:ph type="sldNum" sz="quarter" idx="10"/>
          </p:nvPr>
        </p:nvSpPr>
        <p:spPr/>
        <p:txBody>
          <a:bodyPr/>
          <a:lstStyle/>
          <a:p>
            <a:fld id="{E6240F56-C4A1-F143-8C85-88B3B074C178}" type="slidenum">
              <a:rPr kumimoji="1" lang="ja-JP" altLang="en-US" smtClean="0"/>
              <a:t>14</a:t>
            </a:fld>
            <a:endParaRPr kumimoji="1" lang="ja-JP" altLang="en-US"/>
          </a:p>
        </p:txBody>
      </p:sp>
    </p:spTree>
    <p:extLst>
      <p:ext uri="{BB962C8B-B14F-4D97-AF65-F5344CB8AC3E}">
        <p14:creationId xmlns:p14="http://schemas.microsoft.com/office/powerpoint/2010/main" val="840448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ツッコミ</a:t>
            </a:r>
            <a:r>
              <a:rPr kumimoji="1" lang="en-US" altLang="ja-JP" dirty="0" err="1"/>
              <a:t>ari</a:t>
            </a:r>
            <a:endParaRPr kumimoji="1" lang="ja-JP" altLang="en-US" dirty="0"/>
          </a:p>
        </p:txBody>
      </p:sp>
      <p:sp>
        <p:nvSpPr>
          <p:cNvPr id="4" name="スライド番号プレースホルダー 3"/>
          <p:cNvSpPr>
            <a:spLocks noGrp="1"/>
          </p:cNvSpPr>
          <p:nvPr>
            <p:ph type="sldNum" sz="quarter" idx="10"/>
          </p:nvPr>
        </p:nvSpPr>
        <p:spPr/>
        <p:txBody>
          <a:bodyPr/>
          <a:lstStyle/>
          <a:p>
            <a:fld id="{E6240F56-C4A1-F143-8C85-88B3B074C178}" type="slidenum">
              <a:rPr kumimoji="1" lang="ja-JP" altLang="en-US" smtClean="0"/>
              <a:t>15</a:t>
            </a:fld>
            <a:endParaRPr kumimoji="1" lang="ja-JP" altLang="en-US"/>
          </a:p>
        </p:txBody>
      </p:sp>
    </p:spTree>
    <p:extLst>
      <p:ext uri="{BB962C8B-B14F-4D97-AF65-F5344CB8AC3E}">
        <p14:creationId xmlns:p14="http://schemas.microsoft.com/office/powerpoint/2010/main" val="472255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仮定して、左の助詞の組み合わせから右のように質問を生成しています</a:t>
            </a:r>
            <a:endParaRPr kumimoji="1" lang="en-US" altLang="ja-JP" dirty="0"/>
          </a:p>
          <a:p>
            <a:r>
              <a:rPr kumimoji="1" lang="ja-JP" altLang="en-US" dirty="0"/>
              <a:t>左の助詞のパータンについて説明すると</a:t>
            </a:r>
            <a:endParaRPr kumimoji="1" lang="en-US" altLang="ja-JP" dirty="0"/>
          </a:p>
          <a:p>
            <a:r>
              <a:rPr kumimoji="1" lang="en-US" altLang="ja-JP" dirty="0"/>
              <a:t>+</a:t>
            </a:r>
            <a:r>
              <a:rPr kumimoji="1" lang="ja-JP" altLang="en-US" dirty="0"/>
              <a:t>は前後の助詞が同時に現れる場合</a:t>
            </a:r>
            <a:endParaRPr kumimoji="1" lang="en-US" altLang="ja-JP" dirty="0"/>
          </a:p>
          <a:p>
            <a:r>
              <a:rPr kumimoji="1" lang="en-US" altLang="ja-JP" dirty="0"/>
              <a:t>Or</a:t>
            </a:r>
            <a:r>
              <a:rPr kumimoji="1" lang="ja-JP" altLang="en-US" dirty="0"/>
              <a:t>は前後の助詞のどちらかが現れている場合</a:t>
            </a:r>
            <a:endParaRPr kumimoji="1" lang="en-US" altLang="ja-JP" dirty="0"/>
          </a:p>
          <a:p>
            <a:endParaRPr kumimoji="1" lang="en-US" altLang="ja-JP" dirty="0"/>
          </a:p>
          <a:p>
            <a:r>
              <a:rPr kumimoji="1" lang="ja-JP" altLang="en-US" dirty="0"/>
              <a:t>英語</a:t>
            </a:r>
            <a:endParaRPr kumimoji="1" lang="en-US" altLang="ja-JP" dirty="0"/>
          </a:p>
          <a:p>
            <a:r>
              <a:rPr kumimoji="1" lang="ja-JP" altLang="en-US" dirty="0"/>
              <a:t>ローマ字表記</a:t>
            </a:r>
            <a:endParaRPr kumimoji="1" lang="en-US" altLang="ja-JP" dirty="0"/>
          </a:p>
          <a:p>
            <a:endParaRPr kumimoji="1" lang="en-US" altLang="ja-JP" dirty="0"/>
          </a:p>
          <a:p>
            <a:r>
              <a:rPr kumimoji="1" lang="ja-JP" altLang="en-US" dirty="0"/>
              <a:t>述語は名詞にならない</a:t>
            </a:r>
          </a:p>
        </p:txBody>
      </p:sp>
      <p:sp>
        <p:nvSpPr>
          <p:cNvPr id="4" name="スライド番号プレースホルダー 3"/>
          <p:cNvSpPr>
            <a:spLocks noGrp="1"/>
          </p:cNvSpPr>
          <p:nvPr>
            <p:ph type="sldNum" sz="quarter" idx="10"/>
          </p:nvPr>
        </p:nvSpPr>
        <p:spPr/>
        <p:txBody>
          <a:bodyPr/>
          <a:lstStyle/>
          <a:p>
            <a:fld id="{E6240F56-C4A1-F143-8C85-88B3B074C178}" type="slidenum">
              <a:rPr kumimoji="1" lang="ja-JP" altLang="en-US" smtClean="0"/>
              <a:t>16</a:t>
            </a:fld>
            <a:endParaRPr kumimoji="1" lang="ja-JP" altLang="en-US"/>
          </a:p>
        </p:txBody>
      </p:sp>
    </p:spTree>
    <p:extLst>
      <p:ext uri="{BB962C8B-B14F-4D97-AF65-F5344CB8AC3E}">
        <p14:creationId xmlns:p14="http://schemas.microsoft.com/office/powerpoint/2010/main" val="905678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質問モデルを見て助詞のパータンにマッチする質問形式を決定します</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E6240F56-C4A1-F143-8C85-88B3B074C178}" type="slidenum">
              <a:rPr kumimoji="1" lang="ja-JP" altLang="en-US" smtClean="0"/>
              <a:t>17</a:t>
            </a:fld>
            <a:endParaRPr kumimoji="1" lang="ja-JP" altLang="en-US"/>
          </a:p>
        </p:txBody>
      </p:sp>
    </p:spTree>
    <p:extLst>
      <p:ext uri="{BB962C8B-B14F-4D97-AF65-F5344CB8AC3E}">
        <p14:creationId xmlns:p14="http://schemas.microsoft.com/office/powerpoint/2010/main" val="499465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発表の流れはこのようになっています</a:t>
            </a:r>
            <a:endParaRPr kumimoji="1" lang="en-US" altLang="ja-JP" dirty="0"/>
          </a:p>
          <a:p>
            <a:r>
              <a:rPr kumimoji="1" lang="ja-JP" altLang="en-US" dirty="0"/>
              <a:t>では、最初に</a:t>
            </a:r>
            <a:r>
              <a:rPr kumimoji="1" lang="en-US" altLang="ja-JP" dirty="0"/>
              <a:t>1,</a:t>
            </a:r>
            <a:r>
              <a:rPr kumimoji="1" lang="ja-JP" altLang="en-US" dirty="0"/>
              <a:t>について説明します。</a:t>
            </a:r>
            <a:endParaRPr kumimoji="1" lang="en-US" altLang="ja-JP" dirty="0"/>
          </a:p>
          <a:p>
            <a:r>
              <a:rPr kumimoji="1" lang="ja-JP" altLang="en-US" dirty="0"/>
              <a:t>ファシリテータの意図の説明</a:t>
            </a:r>
            <a:endParaRPr kumimoji="1" lang="en-US" altLang="ja-JP" dirty="0"/>
          </a:p>
          <a:p>
            <a:r>
              <a:rPr kumimoji="1" lang="ja-JP" altLang="en-US" dirty="0"/>
              <a:t>質問生成の話</a:t>
            </a:r>
            <a:endParaRPr kumimoji="1" lang="en-US" altLang="ja-JP" dirty="0"/>
          </a:p>
          <a:p>
            <a:r>
              <a:rPr kumimoji="1" lang="ja-JP" altLang="en-US" dirty="0"/>
              <a:t>最後にまとめ</a:t>
            </a:r>
            <a:endParaRPr kumimoji="1" lang="en-US" altLang="ja-JP" dirty="0"/>
          </a:p>
        </p:txBody>
      </p:sp>
      <p:sp>
        <p:nvSpPr>
          <p:cNvPr id="4" name="スライド番号プレースホルダー 3"/>
          <p:cNvSpPr>
            <a:spLocks noGrp="1"/>
          </p:cNvSpPr>
          <p:nvPr>
            <p:ph type="sldNum" sz="quarter" idx="10"/>
          </p:nvPr>
        </p:nvSpPr>
        <p:spPr/>
        <p:txBody>
          <a:bodyPr/>
          <a:lstStyle/>
          <a:p>
            <a:fld id="{E6240F56-C4A1-F143-8C85-88B3B074C178}" type="slidenum">
              <a:rPr kumimoji="1" lang="ja-JP" altLang="en-US" smtClean="0"/>
              <a:t>18</a:t>
            </a:fld>
            <a:endParaRPr kumimoji="1" lang="ja-JP" altLang="en-US"/>
          </a:p>
        </p:txBody>
      </p:sp>
    </p:spTree>
    <p:extLst>
      <p:ext uri="{BB962C8B-B14F-4D97-AF65-F5344CB8AC3E}">
        <p14:creationId xmlns:p14="http://schemas.microsoft.com/office/powerpoint/2010/main" val="633826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数字が大きいほど評価が高い</a:t>
            </a:r>
            <a:endParaRPr kumimoji="1" lang="en-US" altLang="ja-JP" dirty="0"/>
          </a:p>
        </p:txBody>
      </p:sp>
      <p:sp>
        <p:nvSpPr>
          <p:cNvPr id="4" name="スライド番号プレースホルダー 3"/>
          <p:cNvSpPr>
            <a:spLocks noGrp="1"/>
          </p:cNvSpPr>
          <p:nvPr>
            <p:ph type="sldNum" sz="quarter" idx="10"/>
          </p:nvPr>
        </p:nvSpPr>
        <p:spPr/>
        <p:txBody>
          <a:bodyPr/>
          <a:lstStyle/>
          <a:p>
            <a:fld id="{E6240F56-C4A1-F143-8C85-88B3B074C178}" type="slidenum">
              <a:rPr kumimoji="1" lang="ja-JP" altLang="en-US" smtClean="0"/>
              <a:t>19</a:t>
            </a:fld>
            <a:endParaRPr kumimoji="1" lang="ja-JP" altLang="en-US"/>
          </a:p>
        </p:txBody>
      </p:sp>
    </p:spTree>
    <p:extLst>
      <p:ext uri="{BB962C8B-B14F-4D97-AF65-F5344CB8AC3E}">
        <p14:creationId xmlns:p14="http://schemas.microsoft.com/office/powerpoint/2010/main" val="50901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左の表</a:t>
            </a:r>
            <a:r>
              <a:rPr kumimoji="1" lang="en-US" altLang="ja-JP" dirty="0"/>
              <a:t>: </a:t>
            </a:r>
            <a:r>
              <a:rPr kumimoji="1" lang="ja-JP" altLang="en-US" dirty="0"/>
              <a:t>前のスライドの二つのスコアを採用した場合の評価の平均をグラフにしたもの</a:t>
            </a:r>
            <a:endParaRPr kumimoji="1" lang="en-US" altLang="ja-JP" dirty="0"/>
          </a:p>
          <a:p>
            <a:endParaRPr kumimoji="1" lang="en-US" altLang="ja-JP" dirty="0"/>
          </a:p>
          <a:p>
            <a:r>
              <a:rPr kumimoji="1" lang="ja-JP" altLang="en-US" dirty="0"/>
              <a:t>評価が</a:t>
            </a:r>
            <a:r>
              <a:rPr kumimoji="1" lang="en-US" altLang="ja-JP" dirty="0"/>
              <a:t>4</a:t>
            </a:r>
            <a:r>
              <a:rPr kumimoji="1" lang="ja-JP" altLang="en-US" dirty="0"/>
              <a:t>以上となったのはどれも</a:t>
            </a:r>
            <a:r>
              <a:rPr kumimoji="1" lang="en-US" altLang="ja-JP" dirty="0"/>
              <a:t>6</a:t>
            </a:r>
            <a:r>
              <a:rPr kumimoji="1" lang="ja-JP" altLang="en-US" dirty="0"/>
              <a:t>割を超えた</a:t>
            </a:r>
            <a:endParaRPr kumimoji="1" lang="en-US" altLang="ja-JP" dirty="0"/>
          </a:p>
        </p:txBody>
      </p:sp>
      <p:sp>
        <p:nvSpPr>
          <p:cNvPr id="4" name="スライド番号プレースホルダー 3"/>
          <p:cNvSpPr>
            <a:spLocks noGrp="1"/>
          </p:cNvSpPr>
          <p:nvPr>
            <p:ph type="sldNum" sz="quarter" idx="10"/>
          </p:nvPr>
        </p:nvSpPr>
        <p:spPr/>
        <p:txBody>
          <a:bodyPr/>
          <a:lstStyle/>
          <a:p>
            <a:fld id="{E6240F56-C4A1-F143-8C85-88B3B074C178}" type="slidenum">
              <a:rPr kumimoji="1" lang="ja-JP" altLang="en-US" smtClean="0"/>
              <a:t>20</a:t>
            </a:fld>
            <a:endParaRPr kumimoji="1" lang="ja-JP" altLang="en-US"/>
          </a:p>
        </p:txBody>
      </p:sp>
    </p:spTree>
    <p:extLst>
      <p:ext uri="{BB962C8B-B14F-4D97-AF65-F5344CB8AC3E}">
        <p14:creationId xmlns:p14="http://schemas.microsoft.com/office/powerpoint/2010/main" val="28299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分割</a:t>
            </a:r>
            <a:endParaRPr kumimoji="1" lang="en-US" altLang="ja-JP" dirty="0"/>
          </a:p>
          <a:p>
            <a:r>
              <a:rPr kumimoji="1" lang="ja-JP" altLang="en-US" dirty="0"/>
              <a:t>軸の説明</a:t>
            </a:r>
            <a:endParaRPr kumimoji="1" lang="en-US" altLang="ja-JP" dirty="0"/>
          </a:p>
          <a:p>
            <a:endParaRPr kumimoji="1" lang="en-US" altLang="ja-JP" dirty="0"/>
          </a:p>
          <a:p>
            <a:r>
              <a:rPr kumimoji="1" lang="ja-JP" altLang="en-US" dirty="0"/>
              <a:t>相関係数の表の字を大きくする</a:t>
            </a:r>
            <a:endParaRPr kumimoji="1" lang="en-US" altLang="ja-JP" dirty="0"/>
          </a:p>
          <a:p>
            <a:endParaRPr kumimoji="1" lang="en-US" altLang="ja-JP" dirty="0"/>
          </a:p>
          <a:p>
            <a:r>
              <a:rPr kumimoji="1" lang="ja-JP" altLang="en-US" dirty="0"/>
              <a:t>けた</a:t>
            </a:r>
            <a:r>
              <a:rPr kumimoji="1" lang="en-US" altLang="ja-JP" dirty="0"/>
              <a:t>3</a:t>
            </a:r>
            <a:r>
              <a:rPr kumimoji="1" lang="ja-JP" altLang="en-US" dirty="0"/>
              <a:t>桁まで</a:t>
            </a:r>
          </a:p>
        </p:txBody>
      </p:sp>
      <p:sp>
        <p:nvSpPr>
          <p:cNvPr id="4" name="スライド番号プレースホルダー 3"/>
          <p:cNvSpPr>
            <a:spLocks noGrp="1"/>
          </p:cNvSpPr>
          <p:nvPr>
            <p:ph type="sldNum" sz="quarter" idx="10"/>
          </p:nvPr>
        </p:nvSpPr>
        <p:spPr/>
        <p:txBody>
          <a:bodyPr/>
          <a:lstStyle/>
          <a:p>
            <a:fld id="{E6240F56-C4A1-F143-8C85-88B3B074C178}" type="slidenum">
              <a:rPr kumimoji="1" lang="ja-JP" altLang="en-US" smtClean="0"/>
              <a:t>21</a:t>
            </a:fld>
            <a:endParaRPr kumimoji="1" lang="ja-JP" altLang="en-US"/>
          </a:p>
        </p:txBody>
      </p:sp>
    </p:spTree>
    <p:extLst>
      <p:ext uri="{BB962C8B-B14F-4D97-AF65-F5344CB8AC3E}">
        <p14:creationId xmlns:p14="http://schemas.microsoft.com/office/powerpoint/2010/main" val="1562615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背景説明</a:t>
            </a:r>
            <a:endParaRPr kumimoji="1" lang="en-US" altLang="ja-JP" dirty="0"/>
          </a:p>
          <a:p>
            <a:r>
              <a:rPr kumimoji="1" lang="ja-JP" altLang="en-US" dirty="0"/>
              <a:t>これらのことから</a:t>
            </a:r>
            <a:endParaRPr kumimoji="1" lang="en-US" altLang="ja-JP" dirty="0"/>
          </a:p>
          <a:p>
            <a:r>
              <a:rPr kumimoji="1" lang="ja-JP" altLang="en-US" dirty="0"/>
              <a:t>本研究の目的としましては</a:t>
            </a:r>
            <a:endParaRPr kumimoji="1" lang="en-US" altLang="ja-JP" dirty="0"/>
          </a:p>
          <a:p>
            <a:r>
              <a:rPr kumimoji="1" lang="ja-JP" altLang="en-US" dirty="0"/>
              <a:t>使用したデータ</a:t>
            </a:r>
            <a:endParaRPr kumimoji="1" lang="en-US" altLang="ja-JP" dirty="0"/>
          </a:p>
          <a:p>
            <a:r>
              <a:rPr kumimoji="1" lang="ja-JP" altLang="en-US" dirty="0"/>
              <a:t>先行研究</a:t>
            </a:r>
            <a:r>
              <a:rPr kumimoji="1" lang="en-US" altLang="ja-JP" dirty="0"/>
              <a:t>-&gt;</a:t>
            </a:r>
            <a:r>
              <a:rPr kumimoji="1" lang="ja-JP" altLang="en-US" dirty="0"/>
              <a:t>情報利得を用いて</a:t>
            </a:r>
            <a:endParaRPr kumimoji="1" lang="en-US" altLang="ja-JP" dirty="0"/>
          </a:p>
          <a:p>
            <a:endParaRPr kumimoji="1" lang="en-US" altLang="ja-JP" dirty="0"/>
          </a:p>
          <a:p>
            <a:r>
              <a:rPr kumimoji="1" lang="en-US" altLang="ja-JP" dirty="0"/>
              <a:t>COLLAGREE</a:t>
            </a:r>
            <a:r>
              <a:rPr kumimoji="1" lang="ja-JP" altLang="en-US" dirty="0"/>
              <a:t>の</a:t>
            </a:r>
            <a:endParaRPr kumimoji="1" lang="en-US" altLang="ja-JP" dirty="0"/>
          </a:p>
        </p:txBody>
      </p:sp>
      <p:sp>
        <p:nvSpPr>
          <p:cNvPr id="4" name="スライド番号プレースホルダー 3"/>
          <p:cNvSpPr>
            <a:spLocks noGrp="1"/>
          </p:cNvSpPr>
          <p:nvPr>
            <p:ph type="sldNum" sz="quarter" idx="10"/>
          </p:nvPr>
        </p:nvSpPr>
        <p:spPr/>
        <p:txBody>
          <a:bodyPr/>
          <a:lstStyle/>
          <a:p>
            <a:fld id="{E6240F56-C4A1-F143-8C85-88B3B074C178}" type="slidenum">
              <a:rPr kumimoji="1" lang="ja-JP" altLang="en-US" smtClean="0"/>
              <a:t>2</a:t>
            </a:fld>
            <a:endParaRPr kumimoji="1" lang="ja-JP" altLang="en-US"/>
          </a:p>
        </p:txBody>
      </p:sp>
    </p:spTree>
    <p:extLst>
      <p:ext uri="{BB962C8B-B14F-4D97-AF65-F5344CB8AC3E}">
        <p14:creationId xmlns:p14="http://schemas.microsoft.com/office/powerpoint/2010/main" val="2044569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指示表現は抽出部分より前の内容を含むものとなっておりそれ単体では何を意味してるかわかりづらい</a:t>
            </a:r>
            <a:endParaRPr kumimoji="1" lang="en-US" altLang="ja-JP" dirty="0"/>
          </a:p>
          <a:p>
            <a:endParaRPr kumimoji="1" lang="en-US" altLang="ja-JP" dirty="0"/>
          </a:p>
          <a:p>
            <a:r>
              <a:rPr kumimoji="1" lang="en-US" altLang="ja-JP" dirty="0"/>
              <a:t>1.2.3</a:t>
            </a:r>
            <a:r>
              <a:rPr kumimoji="1" lang="ja-JP" altLang="en-US" dirty="0"/>
              <a:t>の評価が高く</a:t>
            </a:r>
            <a:r>
              <a:rPr kumimoji="1" lang="en-US" altLang="ja-JP" dirty="0"/>
              <a:t>,4</a:t>
            </a:r>
            <a:r>
              <a:rPr kumimoji="1" lang="ja-JP" altLang="en-US" dirty="0"/>
              <a:t>の評価が低い質問をみて新たに考察に追加</a:t>
            </a:r>
            <a:endParaRPr kumimoji="1" lang="en-US" altLang="ja-JP" dirty="0"/>
          </a:p>
        </p:txBody>
      </p:sp>
      <p:sp>
        <p:nvSpPr>
          <p:cNvPr id="4" name="スライド番号プレースホルダー 3"/>
          <p:cNvSpPr>
            <a:spLocks noGrp="1"/>
          </p:cNvSpPr>
          <p:nvPr>
            <p:ph type="sldNum" sz="quarter" idx="10"/>
          </p:nvPr>
        </p:nvSpPr>
        <p:spPr/>
        <p:txBody>
          <a:bodyPr/>
          <a:lstStyle/>
          <a:p>
            <a:fld id="{E6240F56-C4A1-F143-8C85-88B3B074C178}" type="slidenum">
              <a:rPr kumimoji="1" lang="ja-JP" altLang="en-US" smtClean="0"/>
              <a:t>22</a:t>
            </a:fld>
            <a:endParaRPr kumimoji="1" lang="ja-JP" altLang="en-US"/>
          </a:p>
        </p:txBody>
      </p:sp>
    </p:spTree>
    <p:extLst>
      <p:ext uri="{BB962C8B-B14F-4D97-AF65-F5344CB8AC3E}">
        <p14:creationId xmlns:p14="http://schemas.microsoft.com/office/powerpoint/2010/main" val="378837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生成された発言は先行文脈の下線部の部分から使用している</a:t>
            </a:r>
            <a:endParaRPr kumimoji="1" lang="en-US" altLang="ja-JP" dirty="0"/>
          </a:p>
          <a:p>
            <a:r>
              <a:rPr kumimoji="1" lang="ja-JP" altLang="en-US" dirty="0"/>
              <a:t>下線部と実際のファシリテータ発言を比べるとどちらも災害に対する見方や理解についての内容となっている</a:t>
            </a:r>
            <a:endParaRPr kumimoji="1" lang="en-US" altLang="ja-JP" dirty="0"/>
          </a:p>
          <a:p>
            <a:r>
              <a:rPr kumimoji="1" lang="ja-JP" altLang="en-US" dirty="0"/>
              <a:t>これらは意図が同じであるといえるため</a:t>
            </a:r>
            <a:endParaRPr kumimoji="1" lang="en-US" altLang="ja-JP" dirty="0"/>
          </a:p>
          <a:p>
            <a:r>
              <a:rPr kumimoji="1" lang="ja-JP" altLang="en-US" dirty="0"/>
              <a:t>実際のファシリテータ発言とは形は違えど評価が高くなっていると考えることができる</a:t>
            </a:r>
          </a:p>
        </p:txBody>
      </p:sp>
      <p:sp>
        <p:nvSpPr>
          <p:cNvPr id="4" name="スライド番号プレースホルダー 3"/>
          <p:cNvSpPr>
            <a:spLocks noGrp="1"/>
          </p:cNvSpPr>
          <p:nvPr>
            <p:ph type="sldNum" sz="quarter" idx="10"/>
          </p:nvPr>
        </p:nvSpPr>
        <p:spPr/>
        <p:txBody>
          <a:bodyPr/>
          <a:lstStyle/>
          <a:p>
            <a:fld id="{D2222E5A-56A5-8440-8353-D0368D8C0555}" type="slidenum">
              <a:rPr kumimoji="1" lang="ja-JP" altLang="en-US" smtClean="0"/>
              <a:t>23</a:t>
            </a:fld>
            <a:endParaRPr kumimoji="1" lang="ja-JP" altLang="en-US"/>
          </a:p>
        </p:txBody>
      </p:sp>
    </p:spTree>
    <p:extLst>
      <p:ext uri="{BB962C8B-B14F-4D97-AF65-F5344CB8AC3E}">
        <p14:creationId xmlns:p14="http://schemas.microsoft.com/office/powerpoint/2010/main" val="1517069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質疑応答について</a:t>
            </a:r>
            <a:endParaRPr kumimoji="1" lang="en-US" altLang="ja-JP" dirty="0"/>
          </a:p>
          <a:p>
            <a:r>
              <a:rPr kumimoji="1" lang="ja-JP" altLang="en-US" dirty="0"/>
              <a:t>ポジティブで終わるようにする</a:t>
            </a:r>
            <a:endParaRPr kumimoji="1" lang="en-US" altLang="ja-JP" dirty="0"/>
          </a:p>
          <a:p>
            <a:r>
              <a:rPr kumimoji="1" lang="ja-JP" altLang="en-US" dirty="0"/>
              <a:t>他の部分も今後やるのか　</a:t>
            </a:r>
            <a:r>
              <a:rPr kumimoji="1" lang="en-US" altLang="ja-JP" dirty="0"/>
              <a:t>-&gt;</a:t>
            </a:r>
            <a:r>
              <a:rPr kumimoji="1" lang="ja-JP" altLang="en-US" dirty="0"/>
              <a:t>手法が異なる</a:t>
            </a:r>
            <a:endParaRPr kumimoji="1" lang="en-US" altLang="ja-JP" dirty="0"/>
          </a:p>
          <a:p>
            <a:r>
              <a:rPr kumimoji="1" lang="ja-JP" altLang="en-US" dirty="0"/>
              <a:t>このシステムを導入することで議論がどう変化するか</a:t>
            </a:r>
            <a:r>
              <a:rPr kumimoji="1" lang="en-US" altLang="ja-JP" dirty="0"/>
              <a:t> =&gt;</a:t>
            </a:r>
            <a:r>
              <a:rPr kumimoji="1" lang="ja-JP" altLang="en-US" dirty="0"/>
              <a:t>参加者間の知識の差　</a:t>
            </a:r>
            <a:r>
              <a:rPr kumimoji="1" lang="en-US" altLang="ja-JP" dirty="0"/>
              <a:t>or web</a:t>
            </a:r>
            <a:r>
              <a:rPr kumimoji="1" lang="ja-JP" altLang="en-US" dirty="0"/>
              <a:t>議論の困難さ</a:t>
            </a:r>
            <a:endParaRPr kumimoji="1" lang="en-US" altLang="ja-JP" dirty="0"/>
          </a:p>
          <a:p>
            <a:r>
              <a:rPr kumimoji="1" lang="ja-JP" altLang="en-US" dirty="0"/>
              <a:t>評価実験</a:t>
            </a:r>
            <a:r>
              <a:rPr kumimoji="1" lang="en-US" altLang="ja-JP" dirty="0"/>
              <a:t>-&gt;</a:t>
            </a:r>
            <a:r>
              <a:rPr kumimoji="1" lang="ja-JP" altLang="en-US" dirty="0"/>
              <a:t>じかんがなかった　</a:t>
            </a:r>
            <a:endParaRPr kumimoji="1" lang="en-US" altLang="ja-JP" dirty="0"/>
          </a:p>
          <a:p>
            <a:r>
              <a:rPr kumimoji="1" lang="ja-JP" altLang="en-US" dirty="0"/>
              <a:t>スコア他にどんなのがありそう</a:t>
            </a:r>
            <a:r>
              <a:rPr kumimoji="1" lang="en-US" altLang="ja-JP" dirty="0"/>
              <a:t>-&gt; </a:t>
            </a:r>
          </a:p>
          <a:p>
            <a:r>
              <a:rPr kumimoji="1" lang="ja-JP" altLang="en-US" dirty="0"/>
              <a:t>手がかり表現</a:t>
            </a:r>
            <a:r>
              <a:rPr kumimoji="1" lang="en-US" altLang="ja-JP" dirty="0"/>
              <a:t> -&gt; </a:t>
            </a:r>
            <a:r>
              <a:rPr kumimoji="1" lang="ja-JP" altLang="en-US" dirty="0"/>
              <a:t>先行研究から情報利得を用いて決定</a:t>
            </a:r>
            <a:endParaRPr kumimoji="1" lang="en-US" altLang="ja-JP" dirty="0"/>
          </a:p>
          <a:p>
            <a:r>
              <a:rPr kumimoji="1" lang="ja-JP" altLang="en-US" dirty="0"/>
              <a:t>質問モデルどう決定したか</a:t>
            </a:r>
            <a:r>
              <a:rPr kumimoji="1" lang="en-US" altLang="ja-JP" dirty="0"/>
              <a:t> -&gt; </a:t>
            </a:r>
            <a:r>
              <a:rPr kumimoji="1" lang="ja-JP" altLang="en-US" dirty="0"/>
              <a:t>使用データ内の実例から作成したもの</a:t>
            </a:r>
            <a:r>
              <a:rPr kumimoji="1" lang="en-US" altLang="ja-JP" dirty="0"/>
              <a:t>(</a:t>
            </a:r>
            <a:r>
              <a:rPr kumimoji="1" lang="ja-JP" altLang="en-US" dirty="0"/>
              <a:t>より膨大なデータでやると異なる結果になるかも</a:t>
            </a:r>
            <a:r>
              <a:rPr kumimoji="1" lang="en-US" altLang="ja-JP" dirty="0"/>
              <a:t>)</a:t>
            </a:r>
          </a:p>
          <a:p>
            <a:r>
              <a:rPr kumimoji="1" lang="ja-JP" altLang="en-US" dirty="0"/>
              <a:t>意味内容を考慮するの</a:t>
            </a:r>
            <a:r>
              <a:rPr kumimoji="1" lang="en-US" altLang="ja-JP" dirty="0"/>
              <a:t>j</a:t>
            </a:r>
            <a:r>
              <a:rPr kumimoji="1" lang="ja-JP" altLang="en-US" dirty="0"/>
              <a:t>はどうするか？</a:t>
            </a:r>
            <a:r>
              <a:rPr kumimoji="1" lang="en-US" altLang="ja-JP" dirty="0"/>
              <a:t> -&gt; </a:t>
            </a:r>
            <a:r>
              <a:rPr kumimoji="1" lang="ja-JP" altLang="en-US" dirty="0"/>
              <a:t>？？？？</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E6240F56-C4A1-F143-8C85-88B3B074C178}" type="slidenum">
              <a:rPr kumimoji="1" lang="ja-JP" altLang="en-US" smtClean="0"/>
              <a:t>24</a:t>
            </a:fld>
            <a:endParaRPr kumimoji="1" lang="ja-JP" altLang="en-US"/>
          </a:p>
        </p:txBody>
      </p:sp>
    </p:spTree>
    <p:extLst>
      <p:ext uri="{BB962C8B-B14F-4D97-AF65-F5344CB8AC3E}">
        <p14:creationId xmlns:p14="http://schemas.microsoft.com/office/powerpoint/2010/main" val="1203517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根拠の有無で掘り下げを行うか判定する</a:t>
            </a:r>
            <a:endParaRPr kumimoji="1" lang="en-US" altLang="ja-JP" dirty="0"/>
          </a:p>
          <a:p>
            <a:r>
              <a:rPr kumimoji="1" lang="ja-JP" altLang="en-US" dirty="0"/>
              <a:t>ないときに質問を生成する</a:t>
            </a:r>
            <a:endParaRPr kumimoji="1" lang="en-US" altLang="ja-JP" dirty="0"/>
          </a:p>
          <a:p>
            <a:r>
              <a:rPr kumimoji="1" lang="ja-JP" altLang="en-US" dirty="0"/>
              <a:t>参加者がどの部分を重要視しているかなどを測定</a:t>
            </a:r>
          </a:p>
        </p:txBody>
      </p:sp>
      <p:sp>
        <p:nvSpPr>
          <p:cNvPr id="4" name="スライド番号プレースホルダー 3"/>
          <p:cNvSpPr>
            <a:spLocks noGrp="1"/>
          </p:cNvSpPr>
          <p:nvPr>
            <p:ph type="sldNum" sz="quarter" idx="10"/>
          </p:nvPr>
        </p:nvSpPr>
        <p:spPr/>
        <p:txBody>
          <a:bodyPr/>
          <a:lstStyle/>
          <a:p>
            <a:fld id="{D2222E5A-56A5-8440-8353-D0368D8C0555}" type="slidenum">
              <a:rPr kumimoji="1" lang="ja-JP" altLang="en-US" smtClean="0"/>
              <a:t>25</a:t>
            </a:fld>
            <a:endParaRPr kumimoji="1" lang="ja-JP" altLang="en-US"/>
          </a:p>
        </p:txBody>
      </p:sp>
    </p:spTree>
    <p:extLst>
      <p:ext uri="{BB962C8B-B14F-4D97-AF65-F5344CB8AC3E}">
        <p14:creationId xmlns:p14="http://schemas.microsoft.com/office/powerpoint/2010/main" val="1773211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COLLAGREE</a:t>
            </a:r>
            <a:r>
              <a:rPr kumimoji="1" lang="en-US" altLang="ja-JP" baseline="0" dirty="0"/>
              <a:t> </a:t>
            </a:r>
          </a:p>
          <a:p>
            <a:r>
              <a:rPr kumimoji="1" lang="ja-JP" altLang="en-US" baseline="0" dirty="0"/>
              <a:t>なんのテーマか</a:t>
            </a:r>
            <a:r>
              <a:rPr kumimoji="1" lang="en-US" altLang="ja-JP" baseline="0" dirty="0"/>
              <a:t>,</a:t>
            </a:r>
            <a:r>
              <a:rPr kumimoji="1" lang="ja-JP" altLang="en-US" baseline="0" dirty="0"/>
              <a:t>人数</a:t>
            </a:r>
            <a:r>
              <a:rPr kumimoji="1" lang="en-US" altLang="ja-JP" baseline="0" dirty="0"/>
              <a:t>,</a:t>
            </a:r>
            <a:r>
              <a:rPr kumimoji="1" lang="ja-JP" altLang="en-US" baseline="0" dirty="0"/>
              <a:t>発言数</a:t>
            </a:r>
            <a:endParaRPr kumimoji="1" lang="ja-JP" altLang="en-US" dirty="0"/>
          </a:p>
        </p:txBody>
      </p:sp>
      <p:sp>
        <p:nvSpPr>
          <p:cNvPr id="4" name="スライド番号プレースホルダー 3"/>
          <p:cNvSpPr>
            <a:spLocks noGrp="1"/>
          </p:cNvSpPr>
          <p:nvPr>
            <p:ph type="sldNum" sz="quarter" idx="10"/>
          </p:nvPr>
        </p:nvSpPr>
        <p:spPr/>
        <p:txBody>
          <a:bodyPr/>
          <a:lstStyle/>
          <a:p>
            <a:fld id="{D2222E5A-56A5-8440-8353-D0368D8C0555}" type="slidenum">
              <a:rPr kumimoji="1" lang="ja-JP" altLang="en-US" smtClean="0"/>
              <a:t>3</a:t>
            </a:fld>
            <a:endParaRPr kumimoji="1" lang="ja-JP" altLang="en-US"/>
          </a:p>
        </p:txBody>
      </p:sp>
    </p:spTree>
    <p:extLst>
      <p:ext uri="{BB962C8B-B14F-4D97-AF65-F5344CB8AC3E}">
        <p14:creationId xmlns:p14="http://schemas.microsoft.com/office/powerpoint/2010/main" val="938337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発表の流れはこのようになっています</a:t>
            </a:r>
            <a:endParaRPr kumimoji="1" lang="en-US" altLang="ja-JP" dirty="0"/>
          </a:p>
          <a:p>
            <a:r>
              <a:rPr kumimoji="1" lang="ja-JP" altLang="en-US" dirty="0"/>
              <a:t>全て説明</a:t>
            </a:r>
            <a:r>
              <a:rPr kumimoji="1" lang="en-US" altLang="ja-JP" dirty="0"/>
              <a:t>(</a:t>
            </a:r>
            <a:r>
              <a:rPr kumimoji="1" lang="ja-JP" altLang="en-US" dirty="0"/>
              <a:t>本題となる</a:t>
            </a:r>
            <a:r>
              <a:rPr kumimoji="1" lang="en-US" altLang="ja-JP" dirty="0"/>
              <a:t>2)</a:t>
            </a:r>
          </a:p>
          <a:p>
            <a:r>
              <a:rPr kumimoji="1" lang="en-US" altLang="ja-JP" dirty="0"/>
              <a:t>1.</a:t>
            </a:r>
            <a:r>
              <a:rPr kumimoji="1" lang="ja-JP" altLang="en-US" dirty="0"/>
              <a:t>これはファシリテータにおける質問の重要性を再確認するものとなってます</a:t>
            </a:r>
            <a:endParaRPr kumimoji="1" lang="en-US" altLang="ja-JP" dirty="0"/>
          </a:p>
          <a:p>
            <a:r>
              <a:rPr kumimoji="1" lang="en-US" altLang="ja-JP" dirty="0"/>
              <a:t>2.</a:t>
            </a:r>
          </a:p>
          <a:p>
            <a:r>
              <a:rPr kumimoji="1" lang="en-US" altLang="ja-JP" dirty="0"/>
              <a:t>3.</a:t>
            </a:r>
            <a:r>
              <a:rPr kumimoji="1" lang="ja-JP" altLang="en-US" dirty="0"/>
              <a:t>最後にまとめとなっています</a:t>
            </a:r>
            <a:endParaRPr kumimoji="1" lang="en-US" altLang="ja-JP" dirty="0"/>
          </a:p>
        </p:txBody>
      </p:sp>
      <p:sp>
        <p:nvSpPr>
          <p:cNvPr id="4" name="スライド番号プレースホルダー 3"/>
          <p:cNvSpPr>
            <a:spLocks noGrp="1"/>
          </p:cNvSpPr>
          <p:nvPr>
            <p:ph type="sldNum" sz="quarter" idx="10"/>
          </p:nvPr>
        </p:nvSpPr>
        <p:spPr/>
        <p:txBody>
          <a:bodyPr/>
          <a:lstStyle/>
          <a:p>
            <a:fld id="{E6240F56-C4A1-F143-8C85-88B3B074C178}" type="slidenum">
              <a:rPr kumimoji="1" lang="ja-JP" altLang="en-US" smtClean="0"/>
              <a:t>5</a:t>
            </a:fld>
            <a:endParaRPr kumimoji="1" lang="ja-JP" altLang="en-US"/>
          </a:p>
        </p:txBody>
      </p:sp>
    </p:spTree>
    <p:extLst>
      <p:ext uri="{BB962C8B-B14F-4D97-AF65-F5344CB8AC3E}">
        <p14:creationId xmlns:p14="http://schemas.microsoft.com/office/powerpoint/2010/main" val="690625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さらっとながす</a:t>
            </a:r>
          </a:p>
        </p:txBody>
      </p:sp>
      <p:sp>
        <p:nvSpPr>
          <p:cNvPr id="4" name="スライド番号プレースホルダー 3"/>
          <p:cNvSpPr>
            <a:spLocks noGrp="1"/>
          </p:cNvSpPr>
          <p:nvPr>
            <p:ph type="sldNum" sz="quarter" idx="10"/>
          </p:nvPr>
        </p:nvSpPr>
        <p:spPr/>
        <p:txBody>
          <a:bodyPr/>
          <a:lstStyle/>
          <a:p>
            <a:fld id="{E6240F56-C4A1-F143-8C85-88B3B074C178}" type="slidenum">
              <a:rPr kumimoji="1" lang="ja-JP" altLang="en-US" smtClean="0"/>
              <a:t>6</a:t>
            </a:fld>
            <a:endParaRPr kumimoji="1" lang="ja-JP" altLang="en-US"/>
          </a:p>
        </p:txBody>
      </p:sp>
    </p:spTree>
    <p:extLst>
      <p:ext uri="{BB962C8B-B14F-4D97-AF65-F5344CB8AC3E}">
        <p14:creationId xmlns:p14="http://schemas.microsoft.com/office/powerpoint/2010/main" val="1439180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MS PGothic" charset="-128"/>
                <a:ea typeface="MS PGothic" charset="-128"/>
                <a:cs typeface="MS PGothic" charset="-128"/>
              </a:rPr>
              <a:t>顔が見えないためファシリテータが発言することによって盛り上げることが困難</a:t>
            </a:r>
            <a:endParaRPr lang="en-US" altLang="ja-JP" dirty="0">
              <a:latin typeface="MS PGothic" charset="-128"/>
              <a:ea typeface="MS PGothic" charset="-128"/>
              <a:cs typeface="MS PGothic" charset="-128"/>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MS PGothic" charset="-128"/>
                <a:ea typeface="MS PGothic" charset="-128"/>
                <a:cs typeface="MS PGothic" charset="-128"/>
              </a:rPr>
              <a:t>使用したデータの性質によるもの</a:t>
            </a:r>
            <a:endParaRPr lang="en-US" altLang="ja-JP" sz="1200" dirty="0">
              <a:latin typeface="MS PGothic" charset="-128"/>
              <a:ea typeface="MS PGothic" charset="-128"/>
              <a:cs typeface="MS PGothic" charset="-128"/>
            </a:endParaRPr>
          </a:p>
          <a:p>
            <a:pPr marL="457200" lvl="1" indent="0">
              <a:buNone/>
            </a:pPr>
            <a:endParaRPr lang="en-US" altLang="ja-JP" dirty="0">
              <a:latin typeface="MS PGothic" charset="-128"/>
              <a:ea typeface="MS PGothic" charset="-128"/>
              <a:cs typeface="MS PGothic" charset="-128"/>
            </a:endParaRPr>
          </a:p>
        </p:txBody>
      </p:sp>
      <p:sp>
        <p:nvSpPr>
          <p:cNvPr id="4" name="スライド番号プレースホルダー 3"/>
          <p:cNvSpPr>
            <a:spLocks noGrp="1"/>
          </p:cNvSpPr>
          <p:nvPr>
            <p:ph type="sldNum" sz="quarter" idx="10"/>
          </p:nvPr>
        </p:nvSpPr>
        <p:spPr/>
        <p:txBody>
          <a:bodyPr/>
          <a:lstStyle/>
          <a:p>
            <a:fld id="{D2222E5A-56A5-8440-8353-D0368D8C0555}" type="slidenum">
              <a:rPr kumimoji="1" lang="ja-JP" altLang="en-US" smtClean="0"/>
              <a:t>8</a:t>
            </a:fld>
            <a:endParaRPr kumimoji="1" lang="ja-JP" altLang="en-US"/>
          </a:p>
        </p:txBody>
      </p:sp>
    </p:spTree>
    <p:extLst>
      <p:ext uri="{BB962C8B-B14F-4D97-AF65-F5344CB8AC3E}">
        <p14:creationId xmlns:p14="http://schemas.microsoft.com/office/powerpoint/2010/main" val="1100362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発表の流れはこのようになっています</a:t>
            </a:r>
            <a:endParaRPr kumimoji="1" lang="en-US" altLang="ja-JP" dirty="0"/>
          </a:p>
          <a:p>
            <a:r>
              <a:rPr kumimoji="1" lang="ja-JP" altLang="en-US" dirty="0"/>
              <a:t>では、最初に</a:t>
            </a:r>
            <a:r>
              <a:rPr kumimoji="1" lang="en-US" altLang="ja-JP" dirty="0"/>
              <a:t>1,</a:t>
            </a:r>
            <a:r>
              <a:rPr kumimoji="1" lang="ja-JP" altLang="en-US" dirty="0"/>
              <a:t>について説明します。</a:t>
            </a:r>
            <a:endParaRPr kumimoji="1" lang="en-US" altLang="ja-JP" dirty="0"/>
          </a:p>
          <a:p>
            <a:r>
              <a:rPr kumimoji="1" lang="ja-JP" altLang="en-US" dirty="0"/>
              <a:t>ファシリテータの意図の説明</a:t>
            </a:r>
            <a:endParaRPr kumimoji="1" lang="en-US" altLang="ja-JP" dirty="0"/>
          </a:p>
          <a:p>
            <a:r>
              <a:rPr kumimoji="1" lang="ja-JP" altLang="en-US" dirty="0"/>
              <a:t>質問生成の話</a:t>
            </a:r>
            <a:endParaRPr kumimoji="1" lang="en-US" altLang="ja-JP" dirty="0"/>
          </a:p>
          <a:p>
            <a:r>
              <a:rPr kumimoji="1" lang="ja-JP" altLang="en-US" dirty="0"/>
              <a:t>最後にまとめ</a:t>
            </a:r>
            <a:endParaRPr kumimoji="1" lang="en-US" altLang="ja-JP" dirty="0"/>
          </a:p>
        </p:txBody>
      </p:sp>
      <p:sp>
        <p:nvSpPr>
          <p:cNvPr id="4" name="スライド番号プレースホルダー 3"/>
          <p:cNvSpPr>
            <a:spLocks noGrp="1"/>
          </p:cNvSpPr>
          <p:nvPr>
            <p:ph type="sldNum" sz="quarter" idx="10"/>
          </p:nvPr>
        </p:nvSpPr>
        <p:spPr/>
        <p:txBody>
          <a:bodyPr/>
          <a:lstStyle/>
          <a:p>
            <a:fld id="{E6240F56-C4A1-F143-8C85-88B3B074C178}" type="slidenum">
              <a:rPr kumimoji="1" lang="ja-JP" altLang="en-US" smtClean="0"/>
              <a:t>9</a:t>
            </a:fld>
            <a:endParaRPr kumimoji="1" lang="ja-JP" altLang="en-US"/>
          </a:p>
        </p:txBody>
      </p:sp>
    </p:spTree>
    <p:extLst>
      <p:ext uri="{BB962C8B-B14F-4D97-AF65-F5344CB8AC3E}">
        <p14:creationId xmlns:p14="http://schemas.microsoft.com/office/powerpoint/2010/main" val="1637574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話し方</a:t>
            </a:r>
            <a:r>
              <a:rPr kumimoji="1" lang="en-US" altLang="ja-JP" dirty="0"/>
              <a:t>:0</a:t>
            </a:r>
            <a:r>
              <a:rPr kumimoji="1" lang="ja-JP" altLang="en-US" dirty="0"/>
              <a:t>という目的</a:t>
            </a:r>
            <a:r>
              <a:rPr kumimoji="1" lang="en-US" altLang="ja-JP" dirty="0"/>
              <a:t>--</a:t>
            </a:r>
            <a:r>
              <a:rPr kumimoji="1" lang="ja-JP" altLang="en-US" dirty="0"/>
              <a:t>という意図</a:t>
            </a:r>
            <a:endParaRPr kumimoji="1" lang="en-US" altLang="ja-JP" dirty="0"/>
          </a:p>
          <a:p>
            <a:r>
              <a:rPr kumimoji="1" lang="ja-JP" altLang="en-US" dirty="0"/>
              <a:t>話題ふり</a:t>
            </a:r>
            <a:endParaRPr kumimoji="1" lang="en-US" altLang="ja-JP" dirty="0"/>
          </a:p>
          <a:p>
            <a:r>
              <a:rPr kumimoji="1" lang="ja-JP" altLang="en-US" dirty="0"/>
              <a:t>できるだけ多くの参加者に発言してもらいたいという意図</a:t>
            </a:r>
            <a:endParaRPr kumimoji="1" lang="en-US" altLang="ja-JP" dirty="0"/>
          </a:p>
          <a:p>
            <a:endParaRPr kumimoji="1" lang="en-US" altLang="ja-JP" dirty="0"/>
          </a:p>
          <a:p>
            <a:r>
              <a:rPr kumimoji="1" lang="ja-JP" altLang="en-US" dirty="0"/>
              <a:t>具体例掘り下げ</a:t>
            </a:r>
            <a:endParaRPr kumimoji="1" lang="en-US" altLang="ja-JP" dirty="0"/>
          </a:p>
          <a:p>
            <a:r>
              <a:rPr kumimoji="1" lang="ja-JP" altLang="en-US" dirty="0"/>
              <a:t>具体的な例を示すよう促すことで全ての参加者にトピックのより深く理解してもらうことで</a:t>
            </a:r>
            <a:endParaRPr kumimoji="1" lang="en-US" altLang="ja-JP" dirty="0"/>
          </a:p>
          <a:p>
            <a:endParaRPr kumimoji="1" lang="en-US" altLang="ja-JP" dirty="0"/>
          </a:p>
          <a:p>
            <a:r>
              <a:rPr kumimoji="1" lang="ja-JP" altLang="en-US" dirty="0"/>
              <a:t>確認</a:t>
            </a:r>
            <a:endParaRPr kumimoji="1" lang="en-US" altLang="ja-JP" dirty="0"/>
          </a:p>
          <a:p>
            <a:r>
              <a:rPr kumimoji="1" lang="en-US" altLang="ja-JP" dirty="0"/>
              <a:t>web</a:t>
            </a:r>
            <a:r>
              <a:rPr kumimoji="1" lang="ja-JP" altLang="en-US" dirty="0"/>
              <a:t>議論では参加者は常に議論に参加しているわけではないため</a:t>
            </a:r>
            <a:endParaRPr kumimoji="1" lang="en-US" altLang="ja-JP" dirty="0"/>
          </a:p>
          <a:p>
            <a:r>
              <a:rPr kumimoji="1" lang="ja-JP" altLang="en-US" dirty="0"/>
              <a:t>いない間に議論が進むと現在の話の内容が理解できなくなる</a:t>
            </a:r>
            <a:endParaRPr kumimoji="1" lang="en-US" altLang="ja-JP" dirty="0"/>
          </a:p>
          <a:p>
            <a:endParaRPr kumimoji="1" lang="en-US" altLang="ja-JP" dirty="0"/>
          </a:p>
          <a:p>
            <a:r>
              <a:rPr kumimoji="1" lang="ja-JP" altLang="en-US" dirty="0"/>
              <a:t>コメントで糸を閉めさう</a:t>
            </a:r>
          </a:p>
        </p:txBody>
      </p:sp>
      <p:sp>
        <p:nvSpPr>
          <p:cNvPr id="4" name="スライド番号プレースホルダー 3"/>
          <p:cNvSpPr>
            <a:spLocks noGrp="1"/>
          </p:cNvSpPr>
          <p:nvPr>
            <p:ph type="sldNum" sz="quarter" idx="10"/>
          </p:nvPr>
        </p:nvSpPr>
        <p:spPr/>
        <p:txBody>
          <a:bodyPr/>
          <a:lstStyle/>
          <a:p>
            <a:fld id="{E6240F56-C4A1-F143-8C85-88B3B074C178}" type="slidenum">
              <a:rPr kumimoji="1" lang="ja-JP" altLang="en-US" smtClean="0"/>
              <a:t>10</a:t>
            </a:fld>
            <a:endParaRPr kumimoji="1" lang="ja-JP" altLang="en-US"/>
          </a:p>
        </p:txBody>
      </p:sp>
    </p:spTree>
    <p:extLst>
      <p:ext uri="{BB962C8B-B14F-4D97-AF65-F5344CB8AC3E}">
        <p14:creationId xmlns:p14="http://schemas.microsoft.com/office/powerpoint/2010/main" val="1190631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発表の流れはこのようになっています</a:t>
            </a:r>
            <a:endParaRPr kumimoji="1" lang="en-US" altLang="ja-JP" dirty="0"/>
          </a:p>
          <a:p>
            <a:r>
              <a:rPr kumimoji="1" lang="ja-JP" altLang="en-US" dirty="0"/>
              <a:t>では、最初に</a:t>
            </a:r>
            <a:r>
              <a:rPr kumimoji="1" lang="en-US" altLang="ja-JP" dirty="0"/>
              <a:t>1,</a:t>
            </a:r>
            <a:r>
              <a:rPr kumimoji="1" lang="ja-JP" altLang="en-US" dirty="0"/>
              <a:t>について説明します。</a:t>
            </a:r>
            <a:endParaRPr kumimoji="1" lang="en-US" altLang="ja-JP" dirty="0"/>
          </a:p>
          <a:p>
            <a:r>
              <a:rPr kumimoji="1" lang="ja-JP" altLang="en-US" dirty="0"/>
              <a:t>ファシリテータの意図の説明</a:t>
            </a:r>
            <a:endParaRPr kumimoji="1" lang="en-US" altLang="ja-JP" dirty="0"/>
          </a:p>
          <a:p>
            <a:r>
              <a:rPr kumimoji="1" lang="ja-JP" altLang="en-US" dirty="0"/>
              <a:t>質問生成の話</a:t>
            </a:r>
            <a:endParaRPr kumimoji="1" lang="en-US" altLang="ja-JP" dirty="0"/>
          </a:p>
          <a:p>
            <a:r>
              <a:rPr kumimoji="1" lang="ja-JP" altLang="en-US" dirty="0"/>
              <a:t>最後にまとめ</a:t>
            </a:r>
            <a:endParaRPr kumimoji="1" lang="en-US" altLang="ja-JP" dirty="0"/>
          </a:p>
        </p:txBody>
      </p:sp>
      <p:sp>
        <p:nvSpPr>
          <p:cNvPr id="4" name="スライド番号プレースホルダー 3"/>
          <p:cNvSpPr>
            <a:spLocks noGrp="1"/>
          </p:cNvSpPr>
          <p:nvPr>
            <p:ph type="sldNum" sz="quarter" idx="10"/>
          </p:nvPr>
        </p:nvSpPr>
        <p:spPr/>
        <p:txBody>
          <a:bodyPr/>
          <a:lstStyle/>
          <a:p>
            <a:fld id="{E6240F56-C4A1-F143-8C85-88B3B074C178}" type="slidenum">
              <a:rPr kumimoji="1" lang="ja-JP" altLang="en-US" smtClean="0"/>
              <a:t>11</a:t>
            </a:fld>
            <a:endParaRPr kumimoji="1" lang="ja-JP" altLang="en-US"/>
          </a:p>
        </p:txBody>
      </p:sp>
    </p:spTree>
    <p:extLst>
      <p:ext uri="{BB962C8B-B14F-4D97-AF65-F5344CB8AC3E}">
        <p14:creationId xmlns:p14="http://schemas.microsoft.com/office/powerpoint/2010/main" val="1178634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DE6FEA29-499D-A84B-81AC-BC199A6B5750}" type="datetimeFigureOut">
              <a:rPr kumimoji="1" lang="ja-JP" altLang="en-US" smtClean="0"/>
              <a:t>2017/9/18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3F2BB7-508B-9C42-BF85-F63429D04E80}" type="slidenum">
              <a:rPr kumimoji="1" lang="ja-JP" altLang="en-US" smtClean="0"/>
              <a:t>‹#›</a:t>
            </a:fld>
            <a:endParaRPr kumimoji="1" lang="ja-JP" altLang="en-US"/>
          </a:p>
        </p:txBody>
      </p:sp>
    </p:spTree>
    <p:extLst>
      <p:ext uri="{BB962C8B-B14F-4D97-AF65-F5344CB8AC3E}">
        <p14:creationId xmlns:p14="http://schemas.microsoft.com/office/powerpoint/2010/main" val="1638247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E6FEA29-499D-A84B-81AC-BC199A6B5750}" type="datetimeFigureOut">
              <a:rPr kumimoji="1" lang="ja-JP" altLang="en-US" smtClean="0"/>
              <a:t>2017/9/18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3F2BB7-508B-9C42-BF85-F63429D04E80}" type="slidenum">
              <a:rPr kumimoji="1" lang="ja-JP" altLang="en-US" smtClean="0"/>
              <a:t>‹#›</a:t>
            </a:fld>
            <a:endParaRPr kumimoji="1" lang="ja-JP" altLang="en-US"/>
          </a:p>
        </p:txBody>
      </p:sp>
    </p:spTree>
    <p:extLst>
      <p:ext uri="{BB962C8B-B14F-4D97-AF65-F5344CB8AC3E}">
        <p14:creationId xmlns:p14="http://schemas.microsoft.com/office/powerpoint/2010/main" val="1830070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E6FEA29-499D-A84B-81AC-BC199A6B5750}" type="datetimeFigureOut">
              <a:rPr kumimoji="1" lang="ja-JP" altLang="en-US" smtClean="0"/>
              <a:t>2017/9/18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3F2BB7-508B-9C42-BF85-F63429D04E80}" type="slidenum">
              <a:rPr kumimoji="1" lang="ja-JP" altLang="en-US" smtClean="0"/>
              <a:t>‹#›</a:t>
            </a:fld>
            <a:endParaRPr kumimoji="1" lang="ja-JP" altLang="en-US"/>
          </a:p>
        </p:txBody>
      </p:sp>
    </p:spTree>
    <p:extLst>
      <p:ext uri="{BB962C8B-B14F-4D97-AF65-F5344CB8AC3E}">
        <p14:creationId xmlns:p14="http://schemas.microsoft.com/office/powerpoint/2010/main" val="1731630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E6FEA29-499D-A84B-81AC-BC199A6B5750}" type="datetimeFigureOut">
              <a:rPr kumimoji="1" lang="ja-JP" altLang="en-US" smtClean="0"/>
              <a:t>2017/9/18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3F2BB7-508B-9C42-BF85-F63429D04E80}" type="slidenum">
              <a:rPr kumimoji="1" lang="ja-JP" altLang="en-US" smtClean="0"/>
              <a:t>‹#›</a:t>
            </a:fld>
            <a:endParaRPr kumimoji="1" lang="ja-JP" altLang="en-US"/>
          </a:p>
        </p:txBody>
      </p:sp>
    </p:spTree>
    <p:extLst>
      <p:ext uri="{BB962C8B-B14F-4D97-AF65-F5344CB8AC3E}">
        <p14:creationId xmlns:p14="http://schemas.microsoft.com/office/powerpoint/2010/main" val="1133322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DE6FEA29-499D-A84B-81AC-BC199A6B5750}" type="datetimeFigureOut">
              <a:rPr kumimoji="1" lang="ja-JP" altLang="en-US" smtClean="0"/>
              <a:t>2017/9/18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3F2BB7-508B-9C42-BF85-F63429D04E80}" type="slidenum">
              <a:rPr kumimoji="1" lang="ja-JP" altLang="en-US" smtClean="0"/>
              <a:t>‹#›</a:t>
            </a:fld>
            <a:endParaRPr kumimoji="1" lang="ja-JP" altLang="en-US"/>
          </a:p>
        </p:txBody>
      </p:sp>
    </p:spTree>
    <p:extLst>
      <p:ext uri="{BB962C8B-B14F-4D97-AF65-F5344CB8AC3E}">
        <p14:creationId xmlns:p14="http://schemas.microsoft.com/office/powerpoint/2010/main" val="1723985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E6FEA29-499D-A84B-81AC-BC199A6B5750}" type="datetimeFigureOut">
              <a:rPr kumimoji="1" lang="ja-JP" altLang="en-US" smtClean="0"/>
              <a:t>2017/9/18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3F2BB7-508B-9C42-BF85-F63429D04E80}" type="slidenum">
              <a:rPr kumimoji="1" lang="ja-JP" altLang="en-US" smtClean="0"/>
              <a:t>‹#›</a:t>
            </a:fld>
            <a:endParaRPr kumimoji="1" lang="ja-JP" altLang="en-US"/>
          </a:p>
        </p:txBody>
      </p:sp>
    </p:spTree>
    <p:extLst>
      <p:ext uri="{BB962C8B-B14F-4D97-AF65-F5344CB8AC3E}">
        <p14:creationId xmlns:p14="http://schemas.microsoft.com/office/powerpoint/2010/main" val="1176950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DE6FEA29-499D-A84B-81AC-BC199A6B5750}" type="datetimeFigureOut">
              <a:rPr kumimoji="1" lang="ja-JP" altLang="en-US" smtClean="0"/>
              <a:t>2017/9/18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3F2BB7-508B-9C42-BF85-F63429D04E80}" type="slidenum">
              <a:rPr kumimoji="1" lang="ja-JP" altLang="en-US" smtClean="0"/>
              <a:t>‹#›</a:t>
            </a:fld>
            <a:endParaRPr kumimoji="1" lang="ja-JP" altLang="en-US"/>
          </a:p>
        </p:txBody>
      </p:sp>
    </p:spTree>
    <p:extLst>
      <p:ext uri="{BB962C8B-B14F-4D97-AF65-F5344CB8AC3E}">
        <p14:creationId xmlns:p14="http://schemas.microsoft.com/office/powerpoint/2010/main" val="527046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DE6FEA29-499D-A84B-81AC-BC199A6B5750}" type="datetimeFigureOut">
              <a:rPr kumimoji="1" lang="ja-JP" altLang="en-US" smtClean="0"/>
              <a:t>2017/9/18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3F2BB7-508B-9C42-BF85-F63429D04E80}" type="slidenum">
              <a:rPr kumimoji="1" lang="ja-JP" altLang="en-US" smtClean="0"/>
              <a:t>‹#›</a:t>
            </a:fld>
            <a:endParaRPr kumimoji="1" lang="ja-JP" altLang="en-US"/>
          </a:p>
        </p:txBody>
      </p:sp>
    </p:spTree>
    <p:extLst>
      <p:ext uri="{BB962C8B-B14F-4D97-AF65-F5344CB8AC3E}">
        <p14:creationId xmlns:p14="http://schemas.microsoft.com/office/powerpoint/2010/main" val="1846200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E6FEA29-499D-A84B-81AC-BC199A6B5750}" type="datetimeFigureOut">
              <a:rPr kumimoji="1" lang="ja-JP" altLang="en-US" smtClean="0"/>
              <a:t>2017/9/18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3F2BB7-508B-9C42-BF85-F63429D04E80}" type="slidenum">
              <a:rPr kumimoji="1" lang="ja-JP" altLang="en-US" smtClean="0"/>
              <a:t>‹#›</a:t>
            </a:fld>
            <a:endParaRPr kumimoji="1" lang="ja-JP" altLang="en-US"/>
          </a:p>
        </p:txBody>
      </p:sp>
    </p:spTree>
    <p:extLst>
      <p:ext uri="{BB962C8B-B14F-4D97-AF65-F5344CB8AC3E}">
        <p14:creationId xmlns:p14="http://schemas.microsoft.com/office/powerpoint/2010/main" val="10120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E6FEA29-499D-A84B-81AC-BC199A6B5750}" type="datetimeFigureOut">
              <a:rPr kumimoji="1" lang="ja-JP" altLang="en-US" smtClean="0"/>
              <a:t>2017/9/18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3F2BB7-508B-9C42-BF85-F63429D04E80}" type="slidenum">
              <a:rPr kumimoji="1" lang="ja-JP" altLang="en-US" smtClean="0"/>
              <a:t>‹#›</a:t>
            </a:fld>
            <a:endParaRPr kumimoji="1" lang="ja-JP" altLang="en-US"/>
          </a:p>
        </p:txBody>
      </p:sp>
    </p:spTree>
    <p:extLst>
      <p:ext uri="{BB962C8B-B14F-4D97-AF65-F5344CB8AC3E}">
        <p14:creationId xmlns:p14="http://schemas.microsoft.com/office/powerpoint/2010/main" val="227001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E6FEA29-499D-A84B-81AC-BC199A6B5750}" type="datetimeFigureOut">
              <a:rPr kumimoji="1" lang="ja-JP" altLang="en-US" smtClean="0"/>
              <a:t>2017/9/18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3F2BB7-508B-9C42-BF85-F63429D04E80}" type="slidenum">
              <a:rPr kumimoji="1" lang="ja-JP" altLang="en-US" smtClean="0"/>
              <a:t>‹#›</a:t>
            </a:fld>
            <a:endParaRPr kumimoji="1" lang="ja-JP" altLang="en-US"/>
          </a:p>
        </p:txBody>
      </p:sp>
    </p:spTree>
    <p:extLst>
      <p:ext uri="{BB962C8B-B14F-4D97-AF65-F5344CB8AC3E}">
        <p14:creationId xmlns:p14="http://schemas.microsoft.com/office/powerpoint/2010/main" val="12810349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6FEA29-499D-A84B-81AC-BC199A6B5750}" type="datetimeFigureOut">
              <a:rPr kumimoji="1" lang="ja-JP" altLang="en-US" smtClean="0"/>
              <a:t>2017/9/18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F2BB7-508B-9C42-BF85-F63429D04E80}" type="slidenum">
              <a:rPr kumimoji="1" lang="ja-JP" altLang="en-US" smtClean="0"/>
              <a:t>‹#›</a:t>
            </a:fld>
            <a:endParaRPr kumimoji="1" lang="ja-JP" altLang="en-US"/>
          </a:p>
        </p:txBody>
      </p:sp>
    </p:spTree>
    <p:extLst>
      <p:ext uri="{BB962C8B-B14F-4D97-AF65-F5344CB8AC3E}">
        <p14:creationId xmlns:p14="http://schemas.microsoft.com/office/powerpoint/2010/main" val="1946082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7.png"/><Relationship Id="rId5"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8.tiff"/><Relationship Id="rId4" Type="http://schemas.openxmlformats.org/officeDocument/2006/relationships/image" Target="../media/image9.tiff"/><Relationship Id="rId5" Type="http://schemas.openxmlformats.org/officeDocument/2006/relationships/image" Target="../media/image10.tiff"/><Relationship Id="rId6" Type="http://schemas.openxmlformats.org/officeDocument/2006/relationships/image" Target="../media/image11.tiff"/><Relationship Id="rId7" Type="http://schemas.openxmlformats.org/officeDocument/2006/relationships/image" Target="../media/image12.tif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017643" y="2164521"/>
            <a:ext cx="8156713" cy="2387600"/>
          </a:xfrm>
        </p:spPr>
        <p:txBody>
          <a:bodyPr>
            <a:normAutofit fontScale="90000"/>
          </a:bodyPr>
          <a:lstStyle/>
          <a:p>
            <a:r>
              <a:rPr kumimoji="1" lang="ja-JP" altLang="en-US" b="1" dirty="0">
                <a:latin typeface="MS PGothic" charset="-128"/>
                <a:ea typeface="MS PGothic" charset="-128"/>
                <a:cs typeface="MS PGothic" charset="-128"/>
              </a:rPr>
              <a:t>ファシリテータの質問生成のための先行文脈からの参加者意見抽出手法</a:t>
            </a:r>
          </a:p>
        </p:txBody>
      </p:sp>
      <p:sp>
        <p:nvSpPr>
          <p:cNvPr id="3" name="サブタイトル 2"/>
          <p:cNvSpPr>
            <a:spLocks noGrp="1"/>
          </p:cNvSpPr>
          <p:nvPr>
            <p:ph type="subTitle" idx="1"/>
          </p:nvPr>
        </p:nvSpPr>
        <p:spPr>
          <a:xfrm>
            <a:off x="1523999" y="5163459"/>
            <a:ext cx="9144000" cy="1133061"/>
          </a:xfrm>
        </p:spPr>
        <p:txBody>
          <a:bodyPr>
            <a:noAutofit/>
          </a:bodyPr>
          <a:lstStyle/>
          <a:p>
            <a:r>
              <a:rPr kumimoji="1" lang="ja-JP" altLang="en-US" sz="2800" i="1" dirty="0"/>
              <a:t>池田雄斗</a:t>
            </a:r>
            <a:r>
              <a:rPr kumimoji="1" lang="en-US" altLang="ja-JP" sz="2800" i="1" dirty="0"/>
              <a:t> </a:t>
            </a:r>
            <a:r>
              <a:rPr kumimoji="1" lang="ja-JP" altLang="en-US" sz="2800" i="1" dirty="0"/>
              <a:t>白松俊</a:t>
            </a:r>
            <a:endParaRPr kumimoji="1" lang="en-US" altLang="ja-JP" sz="2800" i="1" dirty="0"/>
          </a:p>
          <a:p>
            <a:r>
              <a:rPr lang="ja-JP" altLang="en-US" sz="2800" i="1" dirty="0"/>
              <a:t>名古屋工業大学</a:t>
            </a:r>
            <a:r>
              <a:rPr lang="en-US" altLang="ja-JP" sz="2800" i="1" dirty="0"/>
              <a:t> </a:t>
            </a:r>
            <a:r>
              <a:rPr lang="ja-JP" altLang="en-US" sz="2800" i="1" dirty="0"/>
              <a:t>大学院</a:t>
            </a:r>
            <a:endParaRPr kumimoji="1" lang="ja-JP" altLang="en-US" sz="2800" i="1" dirty="0"/>
          </a:p>
        </p:txBody>
      </p:sp>
    </p:spTree>
    <p:extLst>
      <p:ext uri="{BB962C8B-B14F-4D97-AF65-F5344CB8AC3E}">
        <p14:creationId xmlns:p14="http://schemas.microsoft.com/office/powerpoint/2010/main" val="816051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4425384" y="1212133"/>
            <a:ext cx="3404811" cy="5245768"/>
          </a:xfrm>
          <a:prstGeom prst="roundRect">
            <a:avLst/>
          </a:prstGeom>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2" name="タイトル 1"/>
          <p:cNvSpPr>
            <a:spLocks noGrp="1"/>
          </p:cNvSpPr>
          <p:nvPr>
            <p:ph type="title"/>
          </p:nvPr>
        </p:nvSpPr>
        <p:spPr>
          <a:xfrm>
            <a:off x="2188369" y="110442"/>
            <a:ext cx="7886700" cy="873124"/>
          </a:xfrm>
        </p:spPr>
        <p:txBody>
          <a:bodyPr>
            <a:normAutofit/>
          </a:bodyPr>
          <a:lstStyle/>
          <a:p>
            <a:pPr algn="ctr"/>
            <a:r>
              <a:rPr kumimoji="1" lang="ja-JP" altLang="en-US" dirty="0">
                <a:latin typeface="MS PGothic" charset="-128"/>
                <a:ea typeface="MS PGothic" charset="-128"/>
                <a:cs typeface="MS PGothic" charset="-128"/>
              </a:rPr>
              <a:t>質問種類の分類</a:t>
            </a:r>
          </a:p>
        </p:txBody>
      </p:sp>
      <p:sp>
        <p:nvSpPr>
          <p:cNvPr id="4" name="円/楕円 3"/>
          <p:cNvSpPr/>
          <p:nvPr/>
        </p:nvSpPr>
        <p:spPr>
          <a:xfrm>
            <a:off x="1226344" y="1409581"/>
            <a:ext cx="1924050" cy="1850068"/>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話題</a:t>
            </a:r>
            <a:endParaRPr lang="en-US" altLang="ja-JP" sz="2400" b="1" dirty="0"/>
          </a:p>
          <a:p>
            <a:pPr algn="ctr"/>
            <a:r>
              <a:rPr lang="ja-JP" altLang="en-US" sz="2400" b="1" dirty="0"/>
              <a:t>振り</a:t>
            </a:r>
            <a:endParaRPr lang="en-US" altLang="ja-JP" sz="2400" b="1" dirty="0"/>
          </a:p>
        </p:txBody>
      </p:sp>
      <p:sp>
        <p:nvSpPr>
          <p:cNvPr id="7" name="円/楕円 6"/>
          <p:cNvSpPr/>
          <p:nvPr/>
        </p:nvSpPr>
        <p:spPr>
          <a:xfrm>
            <a:off x="5138737" y="1385332"/>
            <a:ext cx="1985963" cy="1853167"/>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具体例</a:t>
            </a:r>
            <a:endParaRPr lang="en-US" altLang="ja-JP" sz="2400" b="1" dirty="0"/>
          </a:p>
          <a:p>
            <a:pPr algn="ctr"/>
            <a:r>
              <a:rPr lang="ja-JP" altLang="en-US" sz="2400" b="1" dirty="0"/>
              <a:t>掘り下げ</a:t>
            </a:r>
          </a:p>
        </p:txBody>
      </p:sp>
      <p:sp>
        <p:nvSpPr>
          <p:cNvPr id="10" name="円/楕円 9"/>
          <p:cNvSpPr/>
          <p:nvPr/>
        </p:nvSpPr>
        <p:spPr>
          <a:xfrm>
            <a:off x="8907695" y="1406483"/>
            <a:ext cx="1943100" cy="1853166"/>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確認</a:t>
            </a:r>
          </a:p>
        </p:txBody>
      </p:sp>
      <p:sp>
        <p:nvSpPr>
          <p:cNvPr id="5" name="テキスト ボックス 4"/>
          <p:cNvSpPr txBox="1"/>
          <p:nvPr/>
        </p:nvSpPr>
        <p:spPr>
          <a:xfrm>
            <a:off x="654095" y="3543419"/>
            <a:ext cx="3226480" cy="2310889"/>
          </a:xfrm>
          <a:prstGeom prst="rect">
            <a:avLst/>
          </a:prstGeom>
          <a:noFill/>
        </p:spPr>
        <p:txBody>
          <a:bodyPr wrap="square" rtlCol="0">
            <a:spAutoFit/>
          </a:bodyPr>
          <a:lstStyle/>
          <a:p>
            <a:pPr marL="342900" indent="-342900">
              <a:spcAft>
                <a:spcPts val="500"/>
              </a:spcAft>
              <a:buFont typeface="Arial" charset="0"/>
              <a:buChar char="•"/>
            </a:pPr>
            <a:r>
              <a:rPr lang="ja-JP" altLang="en-US" sz="2800" dirty="0">
                <a:latin typeface="MS PGothic" charset="-128"/>
                <a:ea typeface="MS PGothic" charset="-128"/>
                <a:cs typeface="MS PGothic" charset="-128"/>
              </a:rPr>
              <a:t>発言者の偏りの防止</a:t>
            </a:r>
            <a:endParaRPr lang="en-US" altLang="ja-JP" sz="2800" dirty="0">
              <a:latin typeface="MS PGothic" charset="-128"/>
              <a:ea typeface="MS PGothic" charset="-128"/>
              <a:cs typeface="MS PGothic" charset="-128"/>
            </a:endParaRPr>
          </a:p>
          <a:p>
            <a:pPr marL="342900" indent="-342900">
              <a:spcAft>
                <a:spcPts val="500"/>
              </a:spcAft>
              <a:buFont typeface="Arial" charset="0"/>
              <a:buChar char="•"/>
            </a:pPr>
            <a:r>
              <a:rPr lang="ja-JP" altLang="en-US" sz="2800" dirty="0">
                <a:latin typeface="MS PGothic" charset="-128"/>
                <a:ea typeface="MS PGothic" charset="-128"/>
                <a:cs typeface="MS PGothic" charset="-128"/>
              </a:rPr>
              <a:t>不特定多数の参加者への発言の促進</a:t>
            </a:r>
            <a:endParaRPr lang="en-US" altLang="ja-JP" sz="2800" dirty="0">
              <a:latin typeface="MS PGothic" charset="-128"/>
              <a:ea typeface="MS PGothic" charset="-128"/>
              <a:cs typeface="MS PGothic" charset="-128"/>
            </a:endParaRPr>
          </a:p>
        </p:txBody>
      </p:sp>
      <p:sp>
        <p:nvSpPr>
          <p:cNvPr id="3" name="テキスト ボックス 2"/>
          <p:cNvSpPr txBox="1"/>
          <p:nvPr/>
        </p:nvSpPr>
        <p:spPr>
          <a:xfrm>
            <a:off x="4457515" y="3548508"/>
            <a:ext cx="3372680" cy="1892826"/>
          </a:xfrm>
          <a:prstGeom prst="rect">
            <a:avLst/>
          </a:prstGeom>
          <a:noFill/>
        </p:spPr>
        <p:txBody>
          <a:bodyPr wrap="square" rtlCol="0">
            <a:spAutoFit/>
          </a:bodyPr>
          <a:lstStyle/>
          <a:p>
            <a:pPr marL="342900" indent="-342900">
              <a:spcAft>
                <a:spcPts val="600"/>
              </a:spcAft>
              <a:buFont typeface="Arial" charset="0"/>
              <a:buChar char="•"/>
            </a:pPr>
            <a:r>
              <a:rPr lang="ja-JP" altLang="en-US" sz="2800" dirty="0">
                <a:latin typeface="MS PGothic" charset="-128"/>
                <a:ea typeface="MS PGothic" charset="-128"/>
                <a:cs typeface="MS PGothic" charset="-128"/>
              </a:rPr>
              <a:t>トピックの掘り下げによる議論の促進</a:t>
            </a:r>
            <a:endParaRPr lang="en-US" altLang="ja-JP" sz="2800" dirty="0">
              <a:latin typeface="MS PGothic" charset="-128"/>
              <a:ea typeface="MS PGothic" charset="-128"/>
              <a:cs typeface="MS PGothic" charset="-128"/>
            </a:endParaRPr>
          </a:p>
          <a:p>
            <a:pPr marL="342900" indent="-342900">
              <a:spcAft>
                <a:spcPts val="600"/>
              </a:spcAft>
              <a:buFont typeface="Arial" charset="0"/>
              <a:buChar char="•"/>
            </a:pPr>
            <a:r>
              <a:rPr lang="ja-JP" altLang="en-US" sz="2800" dirty="0">
                <a:latin typeface="MS PGothic" charset="-128"/>
                <a:ea typeface="MS PGothic" charset="-128"/>
                <a:cs typeface="MS PGothic" charset="-128"/>
              </a:rPr>
              <a:t>参加者間の意見の共有を補助</a:t>
            </a:r>
          </a:p>
        </p:txBody>
      </p:sp>
      <p:sp>
        <p:nvSpPr>
          <p:cNvPr id="8" name="テキスト ボックス 7"/>
          <p:cNvSpPr txBox="1"/>
          <p:nvPr/>
        </p:nvSpPr>
        <p:spPr>
          <a:xfrm>
            <a:off x="8288734" y="3640266"/>
            <a:ext cx="3181023" cy="1461939"/>
          </a:xfrm>
          <a:prstGeom prst="rect">
            <a:avLst/>
          </a:prstGeom>
          <a:noFill/>
        </p:spPr>
        <p:txBody>
          <a:bodyPr wrap="square" rtlCol="0">
            <a:spAutoFit/>
          </a:bodyPr>
          <a:lstStyle/>
          <a:p>
            <a:pPr marL="285750" indent="-285750">
              <a:spcAft>
                <a:spcPts val="600"/>
              </a:spcAft>
              <a:buFont typeface="Arial" charset="0"/>
              <a:buChar char="•"/>
            </a:pPr>
            <a:r>
              <a:rPr lang="ja-JP" altLang="en-US" sz="2800" dirty="0">
                <a:latin typeface="MS PGothic" charset="-128"/>
                <a:ea typeface="MS PGothic" charset="-128"/>
                <a:cs typeface="MS PGothic" charset="-128"/>
              </a:rPr>
              <a:t>議論内容の要約・簡略化</a:t>
            </a:r>
            <a:endParaRPr lang="en-US" altLang="ja-JP" sz="2800" dirty="0">
              <a:latin typeface="MS PGothic" charset="-128"/>
              <a:ea typeface="MS PGothic" charset="-128"/>
              <a:cs typeface="MS PGothic" charset="-128"/>
            </a:endParaRPr>
          </a:p>
          <a:p>
            <a:pPr marL="285750" indent="-285750">
              <a:spcAft>
                <a:spcPts val="600"/>
              </a:spcAft>
              <a:buFont typeface="Arial" charset="0"/>
              <a:buChar char="•"/>
            </a:pPr>
            <a:r>
              <a:rPr lang="ja-JP" altLang="en-US" sz="2800" dirty="0">
                <a:latin typeface="MS PGothic" charset="-128"/>
                <a:ea typeface="MS PGothic" charset="-128"/>
                <a:cs typeface="MS PGothic" charset="-128"/>
              </a:rPr>
              <a:t>内容理解の補助</a:t>
            </a:r>
            <a:endParaRPr lang="ja-JP" altLang="en-US" sz="2000" dirty="0"/>
          </a:p>
        </p:txBody>
      </p:sp>
    </p:spTree>
    <p:extLst>
      <p:ext uri="{BB962C8B-B14F-4D97-AF65-F5344CB8AC3E}">
        <p14:creationId xmlns:p14="http://schemas.microsoft.com/office/powerpoint/2010/main" val="56010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6226" y="305492"/>
            <a:ext cx="7886700" cy="1013969"/>
          </a:xfrm>
        </p:spPr>
        <p:txBody>
          <a:bodyPr/>
          <a:lstStyle/>
          <a:p>
            <a:r>
              <a:rPr kumimoji="1" lang="ja-JP" altLang="en-US" dirty="0">
                <a:latin typeface="MS PGothic" charset="-128"/>
                <a:ea typeface="MS PGothic" charset="-128"/>
                <a:cs typeface="MS PGothic" charset="-128"/>
              </a:rPr>
              <a:t>発表の流れ</a:t>
            </a:r>
          </a:p>
        </p:txBody>
      </p:sp>
      <p:sp>
        <p:nvSpPr>
          <p:cNvPr id="3" name="コンテンツ プレースホルダー 2"/>
          <p:cNvSpPr>
            <a:spLocks noGrp="1"/>
          </p:cNvSpPr>
          <p:nvPr>
            <p:ph idx="1"/>
          </p:nvPr>
        </p:nvSpPr>
        <p:spPr>
          <a:xfrm>
            <a:off x="616226" y="1603949"/>
            <a:ext cx="9423124" cy="4573015"/>
          </a:xfrm>
        </p:spPr>
        <p:txBody>
          <a:bodyPr>
            <a:normAutofit/>
          </a:bodyPr>
          <a:lstStyle/>
          <a:p>
            <a:pPr marL="514350" indent="-514350">
              <a:buFont typeface="+mj-lt"/>
              <a:buAutoNum type="arabicPeriod"/>
            </a:pPr>
            <a:r>
              <a:rPr lang="ja-JP" altLang="en-US" sz="3600" dirty="0">
                <a:latin typeface="MS PGothic" charset="-128"/>
                <a:ea typeface="MS PGothic" charset="-128"/>
                <a:cs typeface="MS PGothic" charset="-128"/>
              </a:rPr>
              <a:t>ファシリテータの意図を仮定した分析</a:t>
            </a:r>
            <a:endParaRPr lang="en-US" altLang="ja-JP" sz="3600" dirty="0">
              <a:latin typeface="MS PGothic" charset="-128"/>
              <a:ea typeface="MS PGothic" charset="-128"/>
              <a:cs typeface="MS PGothic" charset="-128"/>
            </a:endParaRPr>
          </a:p>
          <a:p>
            <a:pPr marL="742950" indent="-742950">
              <a:buFont typeface="+mj-lt"/>
              <a:buAutoNum type="arabicPeriod"/>
            </a:pPr>
            <a:endParaRPr lang="en-US" altLang="ja-JP" sz="1200" dirty="0">
              <a:latin typeface="MS PGothic" charset="-128"/>
              <a:ea typeface="MS PGothic" charset="-128"/>
              <a:cs typeface="MS PGothic" charset="-128"/>
            </a:endParaRPr>
          </a:p>
          <a:p>
            <a:pPr marL="514350" indent="-514350">
              <a:buFont typeface="+mj-lt"/>
              <a:buAutoNum type="arabicPeriod"/>
            </a:pPr>
            <a:r>
              <a:rPr lang="ja-JP" altLang="en-US" sz="3600" dirty="0">
                <a:latin typeface="MS PGothic" charset="-128"/>
                <a:ea typeface="MS PGothic" charset="-128"/>
                <a:cs typeface="MS PGothic" charset="-128"/>
              </a:rPr>
              <a:t>ファシリテータの質問生成</a:t>
            </a:r>
            <a:endParaRPr lang="en-US" altLang="ja-JP" sz="3600" dirty="0">
              <a:latin typeface="MS PGothic" charset="-128"/>
              <a:ea typeface="MS PGothic" charset="-128"/>
              <a:cs typeface="MS PGothic" charset="-128"/>
            </a:endParaRPr>
          </a:p>
          <a:p>
            <a:pPr marL="0" indent="0">
              <a:buNone/>
            </a:pPr>
            <a:r>
              <a:rPr lang="ja-JP" altLang="en-US" sz="2600" dirty="0">
                <a:latin typeface="MS PGothic" charset="-128"/>
                <a:ea typeface="MS PGothic" charset="-128"/>
                <a:cs typeface="MS PGothic" charset="-128"/>
              </a:rPr>
              <a:t>　　</a:t>
            </a:r>
            <a:r>
              <a:rPr lang="en-US" altLang="ja-JP" sz="2600" dirty="0">
                <a:latin typeface="MS PGothic" charset="-128"/>
                <a:ea typeface="MS PGothic" charset="-128"/>
                <a:cs typeface="MS PGothic" charset="-128"/>
              </a:rPr>
              <a:t>2.1 </a:t>
            </a:r>
            <a:r>
              <a:rPr lang="ja-JP" altLang="en-US" sz="2600" dirty="0">
                <a:latin typeface="MS PGothic" charset="-128"/>
                <a:ea typeface="MS PGothic" charset="-128"/>
                <a:cs typeface="MS PGothic" charset="-128"/>
              </a:rPr>
              <a:t>質問種類の分類</a:t>
            </a:r>
            <a:endParaRPr lang="en-US" altLang="ja-JP" sz="2600" dirty="0">
              <a:latin typeface="MS PGothic" charset="-128"/>
              <a:ea typeface="MS PGothic" charset="-128"/>
              <a:cs typeface="MS PGothic" charset="-128"/>
            </a:endParaRPr>
          </a:p>
          <a:p>
            <a:pPr marL="0" indent="0">
              <a:buNone/>
            </a:pPr>
            <a:r>
              <a:rPr lang="ja-JP" altLang="en-US" sz="2600" dirty="0">
                <a:latin typeface="MS PGothic" charset="-128"/>
                <a:ea typeface="MS PGothic" charset="-128"/>
                <a:cs typeface="MS PGothic" charset="-128"/>
              </a:rPr>
              <a:t>　　</a:t>
            </a:r>
            <a:r>
              <a:rPr lang="en-US" altLang="ja-JP" sz="2600" dirty="0">
                <a:latin typeface="MS PGothic" charset="-128"/>
                <a:ea typeface="MS PGothic" charset="-128"/>
                <a:cs typeface="MS PGothic" charset="-128"/>
              </a:rPr>
              <a:t>2.2 </a:t>
            </a:r>
            <a:r>
              <a:rPr lang="ja-JP" altLang="en-US" sz="2600" dirty="0">
                <a:latin typeface="MS PGothic" charset="-128"/>
                <a:ea typeface="MS PGothic" charset="-128"/>
                <a:cs typeface="MS PGothic" charset="-128"/>
              </a:rPr>
              <a:t>質問生成の流れ</a:t>
            </a:r>
            <a:endParaRPr lang="en-US" altLang="ja-JP" sz="2600" dirty="0">
              <a:latin typeface="MS PGothic" charset="-128"/>
              <a:ea typeface="MS PGothic" charset="-128"/>
              <a:cs typeface="MS PGothic" charset="-128"/>
            </a:endParaRPr>
          </a:p>
          <a:p>
            <a:pPr marL="0" indent="0">
              <a:buNone/>
            </a:pPr>
            <a:r>
              <a:rPr lang="ja-JP" altLang="en-US" sz="2600" dirty="0">
                <a:latin typeface="MS PGothic" charset="-128"/>
                <a:ea typeface="MS PGothic" charset="-128"/>
                <a:cs typeface="MS PGothic" charset="-128"/>
              </a:rPr>
              <a:t>　　</a:t>
            </a:r>
            <a:r>
              <a:rPr lang="en-US" altLang="ja-JP" sz="2600" dirty="0">
                <a:latin typeface="MS PGothic" charset="-128"/>
                <a:ea typeface="MS PGothic" charset="-128"/>
                <a:cs typeface="MS PGothic" charset="-128"/>
              </a:rPr>
              <a:t>2.3 </a:t>
            </a:r>
            <a:r>
              <a:rPr lang="ja-JP" altLang="en-US" sz="2600" dirty="0">
                <a:latin typeface="MS PGothic" charset="-128"/>
                <a:ea typeface="MS PGothic" charset="-128"/>
                <a:cs typeface="MS PGothic" charset="-128"/>
              </a:rPr>
              <a:t>評価実験</a:t>
            </a:r>
            <a:endParaRPr lang="en-US" altLang="ja-JP" sz="2600" dirty="0">
              <a:latin typeface="MS PGothic" charset="-128"/>
              <a:ea typeface="MS PGothic" charset="-128"/>
              <a:cs typeface="MS PGothic" charset="-128"/>
            </a:endParaRPr>
          </a:p>
          <a:p>
            <a:pPr marL="0" indent="0">
              <a:buNone/>
            </a:pPr>
            <a:r>
              <a:rPr lang="ja-JP" altLang="en-US" sz="2600" dirty="0">
                <a:latin typeface="MS PGothic" charset="-128"/>
                <a:ea typeface="MS PGothic" charset="-128"/>
                <a:cs typeface="MS PGothic" charset="-128"/>
              </a:rPr>
              <a:t>　　</a:t>
            </a:r>
            <a:r>
              <a:rPr lang="en-US" altLang="ja-JP" sz="2600" dirty="0">
                <a:latin typeface="MS PGothic" charset="-128"/>
                <a:ea typeface="MS PGothic" charset="-128"/>
                <a:cs typeface="MS PGothic" charset="-128"/>
              </a:rPr>
              <a:t>2.4 </a:t>
            </a:r>
            <a:r>
              <a:rPr lang="ja-JP" altLang="en-US" sz="2600" dirty="0">
                <a:latin typeface="MS PGothic" charset="-128"/>
                <a:ea typeface="MS PGothic" charset="-128"/>
                <a:cs typeface="MS PGothic" charset="-128"/>
              </a:rPr>
              <a:t>考察</a:t>
            </a:r>
            <a:endParaRPr lang="en-US" altLang="ja-JP" sz="2600" dirty="0">
              <a:latin typeface="MS PGothic" charset="-128"/>
              <a:ea typeface="MS PGothic" charset="-128"/>
              <a:cs typeface="MS PGothic" charset="-128"/>
            </a:endParaRPr>
          </a:p>
          <a:p>
            <a:pPr marL="0" indent="0">
              <a:buNone/>
            </a:pPr>
            <a:endParaRPr lang="en-US" altLang="ja-JP" sz="1300" dirty="0">
              <a:latin typeface="MS PGothic" charset="-128"/>
              <a:ea typeface="MS PGothic" charset="-128"/>
              <a:cs typeface="MS PGothic" charset="-128"/>
            </a:endParaRPr>
          </a:p>
          <a:p>
            <a:pPr marL="742950" indent="-742950">
              <a:buFont typeface="+mj-lt"/>
              <a:buAutoNum type="arabicPeriod" startAt="3"/>
            </a:pPr>
            <a:r>
              <a:rPr lang="ja-JP" altLang="en-US" sz="3600" dirty="0">
                <a:latin typeface="MS PGothic" charset="-128"/>
                <a:ea typeface="MS PGothic" charset="-128"/>
                <a:cs typeface="MS PGothic" charset="-128"/>
              </a:rPr>
              <a:t>まとめ・今後の課題と展望</a:t>
            </a:r>
            <a:endParaRPr lang="en-US" altLang="ja-JP" sz="3600" dirty="0">
              <a:latin typeface="MS PGothic" charset="-128"/>
              <a:ea typeface="MS PGothic" charset="-128"/>
              <a:cs typeface="MS PGothic" charset="-128"/>
            </a:endParaRPr>
          </a:p>
          <a:p>
            <a:pPr marL="742950" indent="-742950">
              <a:buFont typeface="+mj-lt"/>
              <a:buAutoNum type="arabicPeriod" startAt="3"/>
            </a:pPr>
            <a:endParaRPr lang="en-US" altLang="ja-JP" sz="3600" dirty="0">
              <a:latin typeface="MS PGothic" charset="-128"/>
              <a:ea typeface="MS PGothic" charset="-128"/>
              <a:cs typeface="MS PGothic" charset="-128"/>
            </a:endParaRPr>
          </a:p>
          <a:p>
            <a:pPr marL="514350" indent="-514350">
              <a:buFont typeface="+mj-lt"/>
              <a:buAutoNum type="arabicPeriod" startAt="3"/>
            </a:pPr>
            <a:endParaRPr kumimoji="1" lang="ja-JP" altLang="en-US" dirty="0">
              <a:latin typeface="MS PGothic" charset="-128"/>
              <a:ea typeface="MS PGothic" charset="-128"/>
              <a:cs typeface="MS PGothic" charset="-128"/>
            </a:endParaRPr>
          </a:p>
        </p:txBody>
      </p:sp>
      <p:sp>
        <p:nvSpPr>
          <p:cNvPr id="5" name="角丸四角形 4"/>
          <p:cNvSpPr/>
          <p:nvPr/>
        </p:nvSpPr>
        <p:spPr>
          <a:xfrm>
            <a:off x="1044952" y="3657721"/>
            <a:ext cx="6118991" cy="465470"/>
          </a:xfrm>
          <a:prstGeom prst="round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Tree>
    <p:extLst>
      <p:ext uri="{BB962C8B-B14F-4D97-AF65-F5344CB8AC3E}">
        <p14:creationId xmlns:p14="http://schemas.microsoft.com/office/powerpoint/2010/main" val="69400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35815" y="233295"/>
            <a:ext cx="9118324" cy="873124"/>
          </a:xfrm>
        </p:spPr>
        <p:txBody>
          <a:bodyPr>
            <a:noAutofit/>
          </a:bodyPr>
          <a:lstStyle/>
          <a:p>
            <a:r>
              <a:rPr lang="ja-JP" altLang="en-US" dirty="0">
                <a:latin typeface="MS PGothic" charset="-128"/>
                <a:ea typeface="MS PGothic" charset="-128"/>
                <a:cs typeface="MS PGothic" charset="-128"/>
              </a:rPr>
              <a:t>質問生成に利用する意見の抽出手法</a:t>
            </a:r>
            <a:endParaRPr kumimoji="1" lang="ja-JP" altLang="en-US" dirty="0">
              <a:latin typeface="MS PGothic" charset="-128"/>
              <a:ea typeface="MS PGothic" charset="-128"/>
              <a:cs typeface="MS PGothic" charset="-128"/>
            </a:endParaRPr>
          </a:p>
        </p:txBody>
      </p:sp>
      <p:graphicFrame>
        <p:nvGraphicFramePr>
          <p:cNvPr id="4" name="図表 3"/>
          <p:cNvGraphicFramePr/>
          <p:nvPr>
            <p:extLst>
              <p:ext uri="{D42A27DB-BD31-4B8C-83A1-F6EECF244321}">
                <p14:modId xmlns:p14="http://schemas.microsoft.com/office/powerpoint/2010/main" val="840149678"/>
              </p:ext>
            </p:extLst>
          </p:nvPr>
        </p:nvGraphicFramePr>
        <p:xfrm>
          <a:off x="1411357" y="1292088"/>
          <a:ext cx="7103993" cy="5397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下矢印 4"/>
          <p:cNvSpPr/>
          <p:nvPr/>
        </p:nvSpPr>
        <p:spPr>
          <a:xfrm>
            <a:off x="8782047" y="4711700"/>
            <a:ext cx="990600" cy="1250951"/>
          </a:xfrm>
          <a:prstGeom prst="downArrow">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 name="上矢印 5"/>
          <p:cNvSpPr/>
          <p:nvPr/>
        </p:nvSpPr>
        <p:spPr>
          <a:xfrm>
            <a:off x="8753472" y="1917703"/>
            <a:ext cx="1047750" cy="1346199"/>
          </a:xfrm>
          <a:prstGeom prst="upArrow">
            <a:avLst/>
          </a:prstGeom>
          <a:gradFill>
            <a:gsLst>
              <a:gs pos="0">
                <a:schemeClr val="bg1"/>
              </a:gs>
              <a:gs pos="52000">
                <a:schemeClr val="accent2">
                  <a:lumMod val="95000"/>
                  <a:lumOff val="5000"/>
                </a:schemeClr>
              </a:gs>
              <a:gs pos="100000">
                <a:srgbClr val="FF0000"/>
              </a:gs>
            </a:gsLst>
            <a:path path="circle">
              <a:fillToRect l="50000" t="130000" r="50000" b="-30000"/>
            </a:path>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 ボックス 6"/>
          <p:cNvSpPr txBox="1"/>
          <p:nvPr/>
        </p:nvSpPr>
        <p:spPr>
          <a:xfrm>
            <a:off x="8969572" y="3413129"/>
            <a:ext cx="615553" cy="1244600"/>
          </a:xfrm>
          <a:prstGeom prst="rect">
            <a:avLst/>
          </a:prstGeom>
          <a:noFill/>
        </p:spPr>
        <p:txBody>
          <a:bodyPr vert="eaVert" wrap="square" rtlCol="0">
            <a:spAutoFit/>
          </a:bodyPr>
          <a:lstStyle/>
          <a:p>
            <a:r>
              <a:rPr lang="ja-JP" altLang="en-US" sz="2800">
                <a:latin typeface="MS PGothic" charset="-128"/>
                <a:ea typeface="MS PGothic" charset="-128"/>
                <a:cs typeface="MS PGothic" charset="-128"/>
              </a:rPr>
              <a:t>優先度</a:t>
            </a:r>
            <a:endParaRPr lang="ja-JP" altLang="en-US" sz="2800" dirty="0">
              <a:solidFill>
                <a:srgbClr val="0070C0"/>
              </a:solidFill>
              <a:latin typeface="MS PGothic" charset="-128"/>
              <a:ea typeface="MS PGothic" charset="-128"/>
              <a:cs typeface="MS PGothic" charset="-128"/>
            </a:endParaRPr>
          </a:p>
        </p:txBody>
      </p:sp>
      <p:sp>
        <p:nvSpPr>
          <p:cNvPr id="8" name="テキスト ボックス 7"/>
          <p:cNvSpPr txBox="1"/>
          <p:nvPr/>
        </p:nvSpPr>
        <p:spPr>
          <a:xfrm>
            <a:off x="9047258" y="1456038"/>
            <a:ext cx="460179" cy="461665"/>
          </a:xfrm>
          <a:prstGeom prst="rect">
            <a:avLst/>
          </a:prstGeom>
          <a:noFill/>
        </p:spPr>
        <p:txBody>
          <a:bodyPr wrap="square" rtlCol="0">
            <a:spAutoFit/>
          </a:bodyPr>
          <a:lstStyle/>
          <a:p>
            <a:r>
              <a:rPr lang="ja-JP" altLang="en-US" sz="2400" dirty="0">
                <a:solidFill>
                  <a:srgbClr val="FF0000"/>
                </a:solidFill>
                <a:latin typeface="MS PGothic" charset="-128"/>
                <a:ea typeface="MS PGothic" charset="-128"/>
                <a:cs typeface="MS PGothic" charset="-128"/>
              </a:rPr>
              <a:t>高</a:t>
            </a:r>
          </a:p>
        </p:txBody>
      </p:sp>
      <p:sp>
        <p:nvSpPr>
          <p:cNvPr id="9" name="テキスト ボックス 8"/>
          <p:cNvSpPr txBox="1"/>
          <p:nvPr/>
        </p:nvSpPr>
        <p:spPr>
          <a:xfrm>
            <a:off x="9047258" y="6057899"/>
            <a:ext cx="537867" cy="461665"/>
          </a:xfrm>
          <a:prstGeom prst="rect">
            <a:avLst/>
          </a:prstGeom>
          <a:noFill/>
        </p:spPr>
        <p:txBody>
          <a:bodyPr wrap="square" rtlCol="0">
            <a:spAutoFit/>
          </a:bodyPr>
          <a:lstStyle/>
          <a:p>
            <a:r>
              <a:rPr lang="ja-JP" altLang="en-US" sz="2400" dirty="0">
                <a:solidFill>
                  <a:srgbClr val="0070C0"/>
                </a:solidFill>
                <a:latin typeface="MS PGothic" charset="-128"/>
                <a:ea typeface="MS PGothic" charset="-128"/>
                <a:cs typeface="MS PGothic" charset="-128"/>
              </a:rPr>
              <a:t>低</a:t>
            </a:r>
          </a:p>
        </p:txBody>
      </p:sp>
      <p:sp>
        <p:nvSpPr>
          <p:cNvPr id="3" name="フローチャート: 代替処理 2"/>
          <p:cNvSpPr/>
          <p:nvPr/>
        </p:nvSpPr>
        <p:spPr>
          <a:xfrm>
            <a:off x="1411356" y="3338709"/>
            <a:ext cx="7103993" cy="1601731"/>
          </a:xfrm>
          <a:prstGeom prst="flowChartAlternateProcess">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8638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2605368" y="139529"/>
            <a:ext cx="6915149" cy="769441"/>
          </a:xfrm>
          <a:prstGeom prst="rect">
            <a:avLst/>
          </a:prstGeom>
        </p:spPr>
        <p:txBody>
          <a:bodyPr wrap="square">
            <a:spAutoFit/>
          </a:bodyPr>
          <a:lstStyle/>
          <a:p>
            <a:pPr algn="ctr"/>
            <a:r>
              <a:rPr lang="ja-JP" altLang="en-US" sz="4400">
                <a:latin typeface="MS PGothic" charset="-128"/>
                <a:ea typeface="MS PGothic" charset="-128"/>
                <a:cs typeface="MS PGothic" charset="-128"/>
              </a:rPr>
              <a:t>質問の自動生成の流れ</a:t>
            </a:r>
            <a:endParaRPr lang="ja-JP" altLang="en-US" sz="4400"/>
          </a:p>
        </p:txBody>
      </p:sp>
      <p:sp>
        <p:nvSpPr>
          <p:cNvPr id="22" name="角丸四角形吹き出し 21"/>
          <p:cNvSpPr/>
          <p:nvPr/>
        </p:nvSpPr>
        <p:spPr>
          <a:xfrm>
            <a:off x="3080078" y="1153595"/>
            <a:ext cx="3430772" cy="873694"/>
          </a:xfrm>
          <a:prstGeom prst="wedgeRoundRectCallout">
            <a:avLst>
              <a:gd name="adj1" fmla="val -61456"/>
              <a:gd name="adj2" fmla="val -28645"/>
              <a:gd name="adj3" fmla="val 16667"/>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r>
              <a:rPr lang="ja-JP" altLang="en-US" sz="1600" dirty="0"/>
              <a:t>かつやんさんの意見に賛成です！</a:t>
            </a:r>
            <a:r>
              <a:rPr lang="en-US" altLang="ja-JP" sz="1600" dirty="0"/>
              <a:t>〜(</a:t>
            </a:r>
            <a:r>
              <a:rPr lang="ja-JP" altLang="en-US" sz="1600" dirty="0"/>
              <a:t>中略</a:t>
            </a:r>
            <a:r>
              <a:rPr lang="en-US" altLang="ja-JP" sz="1600" dirty="0"/>
              <a:t>)〜</a:t>
            </a:r>
            <a:r>
              <a:rPr lang="ja-JP" altLang="en-US" sz="1600" dirty="0"/>
              <a:t>が望ましいです。</a:t>
            </a:r>
          </a:p>
        </p:txBody>
      </p:sp>
      <p:grpSp>
        <p:nvGrpSpPr>
          <p:cNvPr id="24" name="図形グループ 23"/>
          <p:cNvGrpSpPr/>
          <p:nvPr/>
        </p:nvGrpSpPr>
        <p:grpSpPr>
          <a:xfrm>
            <a:off x="1648766" y="1229776"/>
            <a:ext cx="1289271" cy="1044779"/>
            <a:chOff x="118561" y="1278681"/>
            <a:chExt cx="1123950" cy="1255848"/>
          </a:xfrm>
        </p:grpSpPr>
        <p:grpSp>
          <p:nvGrpSpPr>
            <p:cNvPr id="11" name="図形グループ 10"/>
            <p:cNvGrpSpPr/>
            <p:nvPr/>
          </p:nvGrpSpPr>
          <p:grpSpPr>
            <a:xfrm>
              <a:off x="347161" y="1278681"/>
              <a:ext cx="666750" cy="748725"/>
              <a:chOff x="4972050" y="1924050"/>
              <a:chExt cx="723900" cy="1066800"/>
            </a:xfrm>
          </p:grpSpPr>
          <p:sp>
            <p:nvSpPr>
              <p:cNvPr id="9" name="円/楕円 8"/>
              <p:cNvSpPr/>
              <p:nvPr/>
            </p:nvSpPr>
            <p:spPr>
              <a:xfrm>
                <a:off x="5038725" y="1924050"/>
                <a:ext cx="590550" cy="5715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三角形 9"/>
              <p:cNvSpPr/>
              <p:nvPr/>
            </p:nvSpPr>
            <p:spPr>
              <a:xfrm>
                <a:off x="4972050" y="2495550"/>
                <a:ext cx="723900" cy="4953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23" name="テキスト ボックス 22"/>
            <p:cNvSpPr txBox="1"/>
            <p:nvPr/>
          </p:nvSpPr>
          <p:spPr>
            <a:xfrm>
              <a:off x="118561" y="2090583"/>
              <a:ext cx="1123950" cy="443946"/>
            </a:xfrm>
            <a:prstGeom prst="rect">
              <a:avLst/>
            </a:prstGeom>
            <a:noFill/>
          </p:spPr>
          <p:txBody>
            <a:bodyPr wrap="square" rtlCol="0">
              <a:spAutoFit/>
            </a:bodyPr>
            <a:lstStyle/>
            <a:p>
              <a:pPr algn="ctr"/>
              <a:r>
                <a:rPr lang="ja-JP" altLang="en-US" dirty="0"/>
                <a:t>参加者</a:t>
              </a:r>
              <a:r>
                <a:rPr lang="en-US" altLang="ja-JP" dirty="0"/>
                <a:t>A</a:t>
              </a:r>
              <a:endParaRPr lang="ja-JP" altLang="en-US" dirty="0"/>
            </a:p>
          </p:txBody>
        </p:sp>
      </p:grpSp>
      <p:sp>
        <p:nvSpPr>
          <p:cNvPr id="28" name="角丸四角形吹き出し 27"/>
          <p:cNvSpPr/>
          <p:nvPr/>
        </p:nvSpPr>
        <p:spPr>
          <a:xfrm>
            <a:off x="3080076" y="2027289"/>
            <a:ext cx="3430772" cy="1267274"/>
          </a:xfrm>
          <a:prstGeom prst="wedgeRoundRectCallout">
            <a:avLst>
              <a:gd name="adj1" fmla="val -60918"/>
              <a:gd name="adj2" fmla="val -17107"/>
              <a:gd name="adj3" fmla="val 16667"/>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r>
              <a:rPr lang="ja-JP" altLang="en-US" sz="1600" dirty="0"/>
              <a:t>興味を持った人たちが無償でプランニング、素敵なご意見ですね。</a:t>
            </a:r>
            <a:r>
              <a:rPr lang="en-US" altLang="ja-JP" sz="1600" dirty="0"/>
              <a:t>〜(</a:t>
            </a:r>
            <a:r>
              <a:rPr lang="ja-JP" altLang="en-US" sz="1600" dirty="0"/>
              <a:t>中略</a:t>
            </a:r>
            <a:r>
              <a:rPr lang="en-US" altLang="ja-JP" sz="1600" dirty="0"/>
              <a:t>)〜</a:t>
            </a:r>
            <a:r>
              <a:rPr lang="ja-JP" altLang="en-US" sz="1600" dirty="0"/>
              <a:t>システムが欲しいですね</a:t>
            </a:r>
            <a:r>
              <a:rPr lang="ja-JP" altLang="en-US" dirty="0"/>
              <a:t>。</a:t>
            </a:r>
          </a:p>
        </p:txBody>
      </p:sp>
      <p:grpSp>
        <p:nvGrpSpPr>
          <p:cNvPr id="29" name="図形グループ 28"/>
          <p:cNvGrpSpPr/>
          <p:nvPr/>
        </p:nvGrpSpPr>
        <p:grpSpPr>
          <a:xfrm>
            <a:off x="1648766" y="2340751"/>
            <a:ext cx="1289271" cy="1005827"/>
            <a:chOff x="118561" y="1278681"/>
            <a:chExt cx="1123950" cy="1283015"/>
          </a:xfrm>
        </p:grpSpPr>
        <p:grpSp>
          <p:nvGrpSpPr>
            <p:cNvPr id="30" name="図形グループ 29"/>
            <p:cNvGrpSpPr/>
            <p:nvPr/>
          </p:nvGrpSpPr>
          <p:grpSpPr>
            <a:xfrm>
              <a:off x="347161" y="1278681"/>
              <a:ext cx="666750" cy="748725"/>
              <a:chOff x="4972050" y="1924050"/>
              <a:chExt cx="723900" cy="1066800"/>
            </a:xfrm>
          </p:grpSpPr>
          <p:sp>
            <p:nvSpPr>
              <p:cNvPr id="32" name="円/楕円 31"/>
              <p:cNvSpPr/>
              <p:nvPr/>
            </p:nvSpPr>
            <p:spPr>
              <a:xfrm>
                <a:off x="5038725" y="1924050"/>
                <a:ext cx="590550" cy="5715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3" name="三角形 32"/>
              <p:cNvSpPr/>
              <p:nvPr/>
            </p:nvSpPr>
            <p:spPr>
              <a:xfrm>
                <a:off x="4972050" y="2495550"/>
                <a:ext cx="723900" cy="4953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31" name="テキスト ボックス 30"/>
            <p:cNvSpPr txBox="1"/>
            <p:nvPr/>
          </p:nvSpPr>
          <p:spPr>
            <a:xfrm>
              <a:off x="118561" y="2090583"/>
              <a:ext cx="1123950" cy="471113"/>
            </a:xfrm>
            <a:prstGeom prst="rect">
              <a:avLst/>
            </a:prstGeom>
            <a:noFill/>
          </p:spPr>
          <p:txBody>
            <a:bodyPr wrap="square" rtlCol="0">
              <a:spAutoFit/>
            </a:bodyPr>
            <a:lstStyle/>
            <a:p>
              <a:pPr algn="ctr"/>
              <a:r>
                <a:rPr lang="ja-JP" altLang="en-US" dirty="0"/>
                <a:t>参加者</a:t>
              </a:r>
              <a:r>
                <a:rPr lang="en-US" altLang="ja-JP" dirty="0"/>
                <a:t>B</a:t>
              </a:r>
              <a:endParaRPr lang="ja-JP" altLang="en-US" dirty="0"/>
            </a:p>
          </p:txBody>
        </p:sp>
      </p:grpSp>
      <p:sp>
        <p:nvSpPr>
          <p:cNvPr id="35" name="角丸四角形吹き出し 34"/>
          <p:cNvSpPr/>
          <p:nvPr/>
        </p:nvSpPr>
        <p:spPr>
          <a:xfrm>
            <a:off x="3116318" y="3294563"/>
            <a:ext cx="3430772" cy="2190750"/>
          </a:xfrm>
          <a:prstGeom prst="wedgeRoundRectCallout">
            <a:avLst>
              <a:gd name="adj1" fmla="val -61994"/>
              <a:gd name="adj2" fmla="val -26371"/>
              <a:gd name="adj3" fmla="val 16667"/>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r>
              <a:rPr lang="ja-JP" altLang="en-US" sz="1600" dirty="0"/>
              <a:t>僕も勝つやんさんと同じスタンスです。</a:t>
            </a:r>
            <a:r>
              <a:rPr lang="en-US" altLang="ja-JP" sz="1600" dirty="0"/>
              <a:t>〜(</a:t>
            </a:r>
            <a:r>
              <a:rPr lang="ja-JP" altLang="en-US" sz="1600" dirty="0"/>
              <a:t>中略</a:t>
            </a:r>
            <a:r>
              <a:rPr lang="en-US" altLang="ja-JP" sz="1600" dirty="0"/>
              <a:t>)〜</a:t>
            </a:r>
            <a:r>
              <a:rPr lang="ja-JP" altLang="en-US" sz="1600" dirty="0"/>
              <a:t>無関心になってしまいます。</a:t>
            </a:r>
            <a:r>
              <a:rPr lang="ja-JP" altLang="en-US" sz="1600" u="sng" dirty="0">
                <a:solidFill>
                  <a:srgbClr val="FF0000"/>
                </a:solidFill>
              </a:rPr>
              <a:t>地域の自立のために市民から関心が集まる</a:t>
            </a:r>
            <a:r>
              <a:rPr lang="ja-JP" altLang="en-US" sz="1600" dirty="0"/>
              <a:t>ことが</a:t>
            </a:r>
            <a:r>
              <a:rPr lang="ja-JP" altLang="en-US" sz="1600" b="1" dirty="0">
                <a:solidFill>
                  <a:srgbClr val="FFC000"/>
                </a:solidFill>
              </a:rPr>
              <a:t>重要</a:t>
            </a:r>
            <a:r>
              <a:rPr lang="ja-JP" altLang="en-US" sz="1600" dirty="0"/>
              <a:t>だと考えるので、そのようなシステムに期待したいです！</a:t>
            </a:r>
          </a:p>
        </p:txBody>
      </p:sp>
      <p:grpSp>
        <p:nvGrpSpPr>
          <p:cNvPr id="36" name="図形グループ 35"/>
          <p:cNvGrpSpPr/>
          <p:nvPr/>
        </p:nvGrpSpPr>
        <p:grpSpPr>
          <a:xfrm>
            <a:off x="1648765" y="3663694"/>
            <a:ext cx="1289271" cy="1169917"/>
            <a:chOff x="118561" y="1278681"/>
            <a:chExt cx="1123950" cy="1186455"/>
          </a:xfrm>
        </p:grpSpPr>
        <p:grpSp>
          <p:nvGrpSpPr>
            <p:cNvPr id="37" name="図形グループ 36"/>
            <p:cNvGrpSpPr/>
            <p:nvPr/>
          </p:nvGrpSpPr>
          <p:grpSpPr>
            <a:xfrm>
              <a:off x="347161" y="1278681"/>
              <a:ext cx="666750" cy="748725"/>
              <a:chOff x="4972050" y="1924050"/>
              <a:chExt cx="723900" cy="1066800"/>
            </a:xfrm>
          </p:grpSpPr>
          <p:sp>
            <p:nvSpPr>
              <p:cNvPr id="39" name="円/楕円 38"/>
              <p:cNvSpPr/>
              <p:nvPr/>
            </p:nvSpPr>
            <p:spPr>
              <a:xfrm>
                <a:off x="5038725" y="1924050"/>
                <a:ext cx="590550" cy="5715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0" name="三角形 39"/>
              <p:cNvSpPr/>
              <p:nvPr/>
            </p:nvSpPr>
            <p:spPr>
              <a:xfrm>
                <a:off x="4972050" y="2495550"/>
                <a:ext cx="723900" cy="4953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38" name="テキスト ボックス 37"/>
            <p:cNvSpPr txBox="1"/>
            <p:nvPr/>
          </p:nvSpPr>
          <p:spPr>
            <a:xfrm>
              <a:off x="118561" y="2090583"/>
              <a:ext cx="1123950" cy="374553"/>
            </a:xfrm>
            <a:prstGeom prst="rect">
              <a:avLst/>
            </a:prstGeom>
            <a:noFill/>
          </p:spPr>
          <p:txBody>
            <a:bodyPr wrap="square" rtlCol="0">
              <a:spAutoFit/>
            </a:bodyPr>
            <a:lstStyle/>
            <a:p>
              <a:pPr algn="ctr"/>
              <a:r>
                <a:rPr lang="ja-JP" altLang="en-US" dirty="0"/>
                <a:t>参加者</a:t>
              </a:r>
              <a:r>
                <a:rPr lang="en-US" altLang="ja-JP" dirty="0"/>
                <a:t>C</a:t>
              </a:r>
              <a:endParaRPr lang="ja-JP" altLang="en-US" dirty="0"/>
            </a:p>
          </p:txBody>
        </p:sp>
      </p:grpSp>
      <p:sp>
        <p:nvSpPr>
          <p:cNvPr id="2" name="左中かっこ 1"/>
          <p:cNvSpPr/>
          <p:nvPr/>
        </p:nvSpPr>
        <p:spPr>
          <a:xfrm>
            <a:off x="1501749" y="1302936"/>
            <a:ext cx="277552" cy="4224831"/>
          </a:xfrm>
          <a:prstGeom prst="lef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44" name="円形吹き出し 43"/>
          <p:cNvSpPr/>
          <p:nvPr/>
        </p:nvSpPr>
        <p:spPr>
          <a:xfrm>
            <a:off x="1300770" y="4845543"/>
            <a:ext cx="1985260" cy="628162"/>
          </a:xfrm>
          <a:prstGeom prst="wedgeEllipseCallout">
            <a:avLst>
              <a:gd name="adj1" fmla="val 49077"/>
              <a:gd name="adj2" fmla="val -143694"/>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a:solidFill>
                  <a:srgbClr val="002060"/>
                </a:solidFill>
              </a:rPr>
              <a:t>抽出部分</a:t>
            </a:r>
          </a:p>
        </p:txBody>
      </p:sp>
      <p:sp>
        <p:nvSpPr>
          <p:cNvPr id="45" name="円形吹き出し 44"/>
          <p:cNvSpPr/>
          <p:nvPr/>
        </p:nvSpPr>
        <p:spPr>
          <a:xfrm>
            <a:off x="5669957" y="4779403"/>
            <a:ext cx="1952174" cy="719248"/>
          </a:xfrm>
          <a:prstGeom prst="wedgeEllipseCallout">
            <a:avLst>
              <a:gd name="adj1" fmla="val -118585"/>
              <a:gd name="adj2" fmla="val -60464"/>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a:solidFill>
                  <a:srgbClr val="002060"/>
                </a:solidFill>
              </a:rPr>
              <a:t>手がかり表現</a:t>
            </a:r>
          </a:p>
        </p:txBody>
      </p:sp>
      <p:sp>
        <p:nvSpPr>
          <p:cNvPr id="47" name="テキスト ボックス 46"/>
          <p:cNvSpPr txBox="1"/>
          <p:nvPr/>
        </p:nvSpPr>
        <p:spPr>
          <a:xfrm>
            <a:off x="8433508" y="1067528"/>
            <a:ext cx="2738844" cy="523220"/>
          </a:xfrm>
          <a:prstGeom prst="rect">
            <a:avLst/>
          </a:prstGeom>
          <a:noFill/>
          <a:ln>
            <a:solidFill>
              <a:srgbClr val="92D050"/>
            </a:solidFill>
          </a:ln>
        </p:spPr>
        <p:txBody>
          <a:bodyPr wrap="square" rtlCol="0">
            <a:spAutoFit/>
          </a:bodyPr>
          <a:lstStyle/>
          <a:p>
            <a:pPr algn="ctr"/>
            <a:r>
              <a:rPr lang="ja-JP" altLang="en-US" sz="2800" b="1" dirty="0"/>
              <a:t>係り受け解析</a:t>
            </a:r>
          </a:p>
        </p:txBody>
      </p:sp>
      <p:pic>
        <p:nvPicPr>
          <p:cNvPr id="41" name="図 40"/>
          <p:cNvPicPr>
            <a:picLocks noChangeAspect="1"/>
          </p:cNvPicPr>
          <p:nvPr/>
        </p:nvPicPr>
        <p:blipFill>
          <a:blip r:embed="rId3">
            <a:duotone>
              <a:prstClr val="black"/>
              <a:srgbClr val="FF0029">
                <a:tint val="45000"/>
                <a:satMod val="400000"/>
              </a:srgbClr>
            </a:duotone>
            <a:extLst>
              <a:ext uri="{BEBA8EAE-BF5A-486C-A8C5-ECC9F3942E4B}">
                <a14:imgProps xmlns:a14="http://schemas.microsoft.com/office/drawing/2010/main">
                  <a14:imgLayer r:embed="rId4">
                    <a14:imgEffect>
                      <a14:artisticPhotocopy/>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807976" y="5578485"/>
            <a:ext cx="856035" cy="859466"/>
          </a:xfrm>
          <a:prstGeom prst="rect">
            <a:avLst/>
          </a:prstGeom>
        </p:spPr>
      </p:pic>
      <p:sp>
        <p:nvSpPr>
          <p:cNvPr id="42" name="テキスト ボックス 41"/>
          <p:cNvSpPr txBox="1"/>
          <p:nvPr/>
        </p:nvSpPr>
        <p:spPr>
          <a:xfrm>
            <a:off x="5350728" y="6468887"/>
            <a:ext cx="2126930" cy="369332"/>
          </a:xfrm>
          <a:prstGeom prst="rect">
            <a:avLst/>
          </a:prstGeom>
          <a:noFill/>
        </p:spPr>
        <p:txBody>
          <a:bodyPr wrap="square" rtlCol="0">
            <a:spAutoFit/>
          </a:bodyPr>
          <a:lstStyle/>
          <a:p>
            <a:r>
              <a:rPr lang="ja-JP" altLang="en-US" b="1"/>
              <a:t>ファシリテータ</a:t>
            </a:r>
            <a:endParaRPr lang="ja-JP" altLang="en-US" b="1" dirty="0"/>
          </a:p>
        </p:txBody>
      </p:sp>
      <p:sp>
        <p:nvSpPr>
          <p:cNvPr id="43" name="角丸四角形吹き出し 42"/>
          <p:cNvSpPr/>
          <p:nvPr/>
        </p:nvSpPr>
        <p:spPr>
          <a:xfrm>
            <a:off x="1839396" y="5578485"/>
            <a:ext cx="3349675" cy="1044132"/>
          </a:xfrm>
          <a:prstGeom prst="wedgeRoundRectCallout">
            <a:avLst>
              <a:gd name="adj1" fmla="val 68193"/>
              <a:gd name="adj2" fmla="val -28724"/>
              <a:gd name="adj3" fmla="val 16667"/>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t"/>
          <a:lstStyle/>
          <a:p>
            <a:r>
              <a:rPr lang="ja-JP" altLang="en-US" dirty="0"/>
              <a:t>どうすれば</a:t>
            </a:r>
            <a:r>
              <a:rPr lang="ja-JP" altLang="en-US" u="sng" dirty="0">
                <a:solidFill>
                  <a:srgbClr val="FF0000"/>
                </a:solidFill>
              </a:rPr>
              <a:t>地域の自立のために市民から関心が集まる</a:t>
            </a:r>
            <a:r>
              <a:rPr lang="ja-JP" altLang="en-US" dirty="0"/>
              <a:t>でしょうか？</a:t>
            </a:r>
          </a:p>
        </p:txBody>
      </p:sp>
      <p:sp>
        <p:nvSpPr>
          <p:cNvPr id="46" name="右矢印 45"/>
          <p:cNvSpPr/>
          <p:nvPr/>
        </p:nvSpPr>
        <p:spPr>
          <a:xfrm>
            <a:off x="6697364" y="2294409"/>
            <a:ext cx="1180643" cy="944131"/>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8" name="下矢印 47"/>
          <p:cNvSpPr/>
          <p:nvPr/>
        </p:nvSpPr>
        <p:spPr>
          <a:xfrm>
            <a:off x="9317528" y="1685511"/>
            <a:ext cx="1096355" cy="715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 name="テキスト ボックス 2"/>
          <p:cNvSpPr txBox="1"/>
          <p:nvPr/>
        </p:nvSpPr>
        <p:spPr>
          <a:xfrm>
            <a:off x="1073713" y="1852662"/>
            <a:ext cx="566817" cy="3082102"/>
          </a:xfrm>
          <a:prstGeom prst="rect">
            <a:avLst/>
          </a:prstGeom>
          <a:noFill/>
        </p:spPr>
        <p:txBody>
          <a:bodyPr vert="eaVert" wrap="square" rtlCol="0">
            <a:spAutoFit/>
          </a:bodyPr>
          <a:lstStyle/>
          <a:p>
            <a:pPr algn="ctr"/>
            <a:r>
              <a:rPr lang="ja-JP" altLang="en-US" sz="2000" b="1" dirty="0">
                <a:solidFill>
                  <a:schemeClr val="accent1"/>
                </a:solidFill>
              </a:rPr>
              <a:t>先行文脈</a:t>
            </a:r>
          </a:p>
        </p:txBody>
      </p:sp>
      <p:sp>
        <p:nvSpPr>
          <p:cNvPr id="82" name="屈折矢印 81"/>
          <p:cNvSpPr/>
          <p:nvPr/>
        </p:nvSpPr>
        <p:spPr>
          <a:xfrm rot="5400000" flipV="1">
            <a:off x="7672857" y="5113202"/>
            <a:ext cx="1164789" cy="2079298"/>
          </a:xfrm>
          <a:prstGeom prst="bentUpArrow">
            <a:avLst>
              <a:gd name="adj1" fmla="val 37971"/>
              <a:gd name="adj2" fmla="val 50000"/>
              <a:gd name="adj3" fmla="val 42991"/>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2" name="図形グループ 11"/>
          <p:cNvGrpSpPr/>
          <p:nvPr/>
        </p:nvGrpSpPr>
        <p:grpSpPr>
          <a:xfrm>
            <a:off x="7622131" y="2294409"/>
            <a:ext cx="3835654" cy="3282575"/>
            <a:chOff x="5664795" y="2230861"/>
            <a:chExt cx="3332367" cy="3282575"/>
          </a:xfrm>
        </p:grpSpPr>
        <p:sp>
          <p:nvSpPr>
            <p:cNvPr id="6" name="角丸四角形 5"/>
            <p:cNvSpPr/>
            <p:nvPr/>
          </p:nvSpPr>
          <p:spPr>
            <a:xfrm>
              <a:off x="6888602" y="2431964"/>
              <a:ext cx="1348511" cy="600039"/>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集まる</a:t>
              </a:r>
            </a:p>
          </p:txBody>
        </p:sp>
        <p:sp>
          <p:nvSpPr>
            <p:cNvPr id="7" name="円/楕円 6"/>
            <p:cNvSpPr/>
            <p:nvPr/>
          </p:nvSpPr>
          <p:spPr>
            <a:xfrm>
              <a:off x="6112456" y="3322014"/>
              <a:ext cx="776146" cy="6767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に</a:t>
              </a:r>
            </a:p>
          </p:txBody>
        </p:sp>
        <p:sp>
          <p:nvSpPr>
            <p:cNvPr id="56" name="円/楕円 55"/>
            <p:cNvSpPr/>
            <p:nvPr/>
          </p:nvSpPr>
          <p:spPr>
            <a:xfrm>
              <a:off x="7203882" y="3351803"/>
              <a:ext cx="717950" cy="67677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から</a:t>
              </a:r>
            </a:p>
          </p:txBody>
        </p:sp>
        <p:sp>
          <p:nvSpPr>
            <p:cNvPr id="69" name="円/楕円 68"/>
            <p:cNvSpPr/>
            <p:nvPr/>
          </p:nvSpPr>
          <p:spPr>
            <a:xfrm>
              <a:off x="8238056" y="3322014"/>
              <a:ext cx="759106" cy="67677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が</a:t>
              </a:r>
            </a:p>
          </p:txBody>
        </p:sp>
        <p:sp>
          <p:nvSpPr>
            <p:cNvPr id="8" name="角丸四角形 7"/>
            <p:cNvSpPr/>
            <p:nvPr/>
          </p:nvSpPr>
          <p:spPr>
            <a:xfrm>
              <a:off x="6098671" y="4213576"/>
              <a:ext cx="803716" cy="1248816"/>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vert="eaVert" rtlCol="0" anchor="ctr" anchorCtr="1"/>
            <a:lstStyle/>
            <a:p>
              <a:pPr algn="ctr"/>
              <a:r>
                <a:rPr lang="ja-JP" altLang="en-US"/>
                <a:t>立のため</a:t>
              </a:r>
              <a:endParaRPr lang="en-US" altLang="ja-JP" dirty="0"/>
            </a:p>
            <a:p>
              <a:pPr algn="ctr"/>
              <a:r>
                <a:rPr lang="ja-JP" altLang="en-US" dirty="0"/>
                <a:t>地域の自</a:t>
              </a:r>
            </a:p>
          </p:txBody>
        </p:sp>
        <p:sp>
          <p:nvSpPr>
            <p:cNvPr id="70" name="角丸四角形 69"/>
            <p:cNvSpPr/>
            <p:nvPr/>
          </p:nvSpPr>
          <p:spPr>
            <a:xfrm>
              <a:off x="7258521" y="4264620"/>
              <a:ext cx="608671" cy="1248816"/>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vert="eaVert" rtlCol="0" anchor="ctr"/>
            <a:lstStyle/>
            <a:p>
              <a:pPr algn="ctr"/>
              <a:r>
                <a:rPr lang="ja-JP" altLang="en-US" dirty="0"/>
                <a:t>市民</a:t>
              </a:r>
            </a:p>
          </p:txBody>
        </p:sp>
        <p:sp>
          <p:nvSpPr>
            <p:cNvPr id="71" name="角丸四角形 70"/>
            <p:cNvSpPr/>
            <p:nvPr/>
          </p:nvSpPr>
          <p:spPr>
            <a:xfrm>
              <a:off x="8332588" y="4186287"/>
              <a:ext cx="570042" cy="1248816"/>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vert="eaVert" rtlCol="0" anchor="ctr"/>
            <a:lstStyle/>
            <a:p>
              <a:pPr algn="ctr"/>
              <a:r>
                <a:rPr lang="ja-JP" altLang="en-US" dirty="0"/>
                <a:t>関心</a:t>
              </a:r>
            </a:p>
          </p:txBody>
        </p:sp>
        <p:cxnSp>
          <p:nvCxnSpPr>
            <p:cNvPr id="13" name="直線コネクタ 12"/>
            <p:cNvCxnSpPr>
              <a:stCxn id="6" idx="2"/>
              <a:endCxn id="7" idx="0"/>
            </p:cNvCxnSpPr>
            <p:nvPr/>
          </p:nvCxnSpPr>
          <p:spPr>
            <a:xfrm flipH="1">
              <a:off x="6500529" y="3032003"/>
              <a:ext cx="1062328" cy="29001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56" idx="0"/>
            </p:cNvCxnSpPr>
            <p:nvPr/>
          </p:nvCxnSpPr>
          <p:spPr>
            <a:xfrm>
              <a:off x="7562857" y="3032003"/>
              <a:ext cx="0" cy="31980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6" idx="2"/>
              <a:endCxn id="69" idx="0"/>
            </p:cNvCxnSpPr>
            <p:nvPr/>
          </p:nvCxnSpPr>
          <p:spPr>
            <a:xfrm>
              <a:off x="7562857" y="3032003"/>
              <a:ext cx="1054752" cy="29001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stCxn id="7" idx="4"/>
              <a:endCxn id="8" idx="0"/>
            </p:cNvCxnSpPr>
            <p:nvPr/>
          </p:nvCxnSpPr>
          <p:spPr>
            <a:xfrm>
              <a:off x="6500529" y="3998789"/>
              <a:ext cx="0" cy="214787"/>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56" idx="4"/>
              <a:endCxn id="70" idx="0"/>
            </p:cNvCxnSpPr>
            <p:nvPr/>
          </p:nvCxnSpPr>
          <p:spPr>
            <a:xfrm flipH="1">
              <a:off x="7562856" y="4028579"/>
              <a:ext cx="1" cy="23604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69" idx="4"/>
              <a:endCxn id="71" idx="0"/>
            </p:cNvCxnSpPr>
            <p:nvPr/>
          </p:nvCxnSpPr>
          <p:spPr>
            <a:xfrm>
              <a:off x="8617609" y="3998790"/>
              <a:ext cx="0" cy="187497"/>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6116959" y="2230861"/>
              <a:ext cx="609600" cy="830997"/>
            </a:xfrm>
            <a:prstGeom prst="rect">
              <a:avLst/>
            </a:prstGeom>
            <a:noFill/>
          </p:spPr>
          <p:txBody>
            <a:bodyPr wrap="square" rtlCol="0">
              <a:spAutoFit/>
            </a:bodyPr>
            <a:lstStyle/>
            <a:p>
              <a:pPr algn="ctr"/>
              <a:r>
                <a:rPr lang="ja-JP" altLang="en-US" sz="2400" b="1" dirty="0">
                  <a:solidFill>
                    <a:srgbClr val="C00000"/>
                  </a:solidFill>
                </a:rPr>
                <a:t>述語</a:t>
              </a:r>
            </a:p>
          </p:txBody>
        </p:sp>
        <p:sp>
          <p:nvSpPr>
            <p:cNvPr id="84" name="テキスト ボックス 83"/>
            <p:cNvSpPr txBox="1"/>
            <p:nvPr/>
          </p:nvSpPr>
          <p:spPr>
            <a:xfrm>
              <a:off x="5664795" y="4659832"/>
              <a:ext cx="714336" cy="461665"/>
            </a:xfrm>
            <a:prstGeom prst="rect">
              <a:avLst/>
            </a:prstGeom>
            <a:noFill/>
          </p:spPr>
          <p:txBody>
            <a:bodyPr wrap="square" rtlCol="0">
              <a:spAutoFit/>
            </a:bodyPr>
            <a:lstStyle/>
            <a:p>
              <a:r>
                <a:rPr lang="ja-JP" altLang="en-US" sz="2400" b="1" dirty="0">
                  <a:solidFill>
                    <a:srgbClr val="C00000"/>
                  </a:solidFill>
                </a:rPr>
                <a:t>項</a:t>
              </a:r>
            </a:p>
          </p:txBody>
        </p:sp>
        <p:sp>
          <p:nvSpPr>
            <p:cNvPr id="85" name="テキスト ボックス 84"/>
            <p:cNvSpPr txBox="1"/>
            <p:nvPr/>
          </p:nvSpPr>
          <p:spPr>
            <a:xfrm>
              <a:off x="5703615" y="3206291"/>
              <a:ext cx="500105" cy="830997"/>
            </a:xfrm>
            <a:prstGeom prst="rect">
              <a:avLst/>
            </a:prstGeom>
            <a:noFill/>
          </p:spPr>
          <p:txBody>
            <a:bodyPr wrap="square" rtlCol="0">
              <a:spAutoFit/>
            </a:bodyPr>
            <a:lstStyle/>
            <a:p>
              <a:r>
                <a:rPr lang="ja-JP" altLang="en-US" sz="2400" b="1" dirty="0">
                  <a:solidFill>
                    <a:srgbClr val="92D050"/>
                  </a:solidFill>
                </a:rPr>
                <a:t>助詞</a:t>
              </a:r>
            </a:p>
          </p:txBody>
        </p:sp>
      </p:grpSp>
      <p:sp>
        <p:nvSpPr>
          <p:cNvPr id="86" name="テキスト ボックス 85"/>
          <p:cNvSpPr txBox="1"/>
          <p:nvPr/>
        </p:nvSpPr>
        <p:spPr>
          <a:xfrm>
            <a:off x="9456557" y="5945667"/>
            <a:ext cx="2314005" cy="707886"/>
          </a:xfrm>
          <a:prstGeom prst="rect">
            <a:avLst/>
          </a:prstGeom>
          <a:noFill/>
        </p:spPr>
        <p:txBody>
          <a:bodyPr wrap="square" rtlCol="0">
            <a:spAutoFit/>
          </a:bodyPr>
          <a:lstStyle/>
          <a:p>
            <a:r>
              <a:rPr lang="ja-JP" altLang="en-US" sz="2000" b="1" dirty="0">
                <a:solidFill>
                  <a:srgbClr val="92D050"/>
                </a:solidFill>
              </a:rPr>
              <a:t>助詞</a:t>
            </a:r>
            <a:r>
              <a:rPr lang="ja-JP" altLang="en-US" sz="2000" b="1" dirty="0">
                <a:solidFill>
                  <a:srgbClr val="002060"/>
                </a:solidFill>
              </a:rPr>
              <a:t>を用いた</a:t>
            </a:r>
            <a:endParaRPr lang="en-US" altLang="ja-JP" sz="2000" b="1" dirty="0">
              <a:solidFill>
                <a:srgbClr val="002060"/>
              </a:solidFill>
            </a:endParaRPr>
          </a:p>
          <a:p>
            <a:r>
              <a:rPr lang="ja-JP" altLang="en-US" sz="2000" b="1" dirty="0">
                <a:solidFill>
                  <a:srgbClr val="002060"/>
                </a:solidFill>
              </a:rPr>
              <a:t>パターンマッチ</a:t>
            </a:r>
          </a:p>
        </p:txBody>
      </p:sp>
    </p:spTree>
    <p:extLst>
      <p:ext uri="{BB962C8B-B14F-4D97-AF65-F5344CB8AC3E}">
        <p14:creationId xmlns:p14="http://schemas.microsoft.com/office/powerpoint/2010/main" val="91570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75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750"/>
                                        <p:tgtEl>
                                          <p:spTgt spid="44"/>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750"/>
                                        <p:tgtEl>
                                          <p:spTgt spid="46"/>
                                        </p:tgtEl>
                                        <p:attrNameLst>
                                          <p:attrName>ppt_y</p:attrName>
                                        </p:attrNameLst>
                                      </p:cBhvr>
                                      <p:tavLst>
                                        <p:tav tm="0">
                                          <p:val>
                                            <p:strVal val="#ppt_y+#ppt_h*1.125000"/>
                                          </p:val>
                                        </p:tav>
                                        <p:tav tm="100000">
                                          <p:val>
                                            <p:strVal val="#ppt_y"/>
                                          </p:val>
                                        </p:tav>
                                      </p:tavLst>
                                    </p:anim>
                                    <p:animEffect transition="in" filter="wipe(up)">
                                      <p:cBhvr>
                                        <p:cTn id="16" dur="750"/>
                                        <p:tgtEl>
                                          <p:spTgt spid="4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750"/>
                                        <p:tgtEl>
                                          <p:spTgt spid="4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750"/>
                                        <p:tgtEl>
                                          <p:spTgt spid="48"/>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75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6"/>
                                        </p:tgtEl>
                                        <p:attrNameLst>
                                          <p:attrName>style.visibility</p:attrName>
                                        </p:attrNameLst>
                                      </p:cBhvr>
                                      <p:to>
                                        <p:strVal val="visible"/>
                                      </p:to>
                                    </p:set>
                                    <p:animEffect transition="in" filter="fade">
                                      <p:cBhvr>
                                        <p:cTn id="30" dur="750"/>
                                        <p:tgtEl>
                                          <p:spTgt spid="8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750"/>
                                        <p:tgtEl>
                                          <p:spTgt spid="43"/>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anim calcmode="lin" valueType="num">
                                      <p:cBhvr additive="base">
                                        <p:cTn id="36" dur="750"/>
                                        <p:tgtEl>
                                          <p:spTgt spid="82"/>
                                        </p:tgtEl>
                                        <p:attrNameLst>
                                          <p:attrName>ppt_y</p:attrName>
                                        </p:attrNameLst>
                                      </p:cBhvr>
                                      <p:tavLst>
                                        <p:tav tm="0">
                                          <p:val>
                                            <p:strVal val="#ppt_y+#ppt_h*1.125000"/>
                                          </p:val>
                                        </p:tav>
                                        <p:tav tm="100000">
                                          <p:val>
                                            <p:strVal val="#ppt_y"/>
                                          </p:val>
                                        </p:tav>
                                      </p:tavLst>
                                    </p:anim>
                                    <p:animEffect transition="in" filter="wipe(up)">
                                      <p:cBhvr>
                                        <p:cTn id="37" dur="75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7" grpId="0" animBg="1"/>
      <p:bldP spid="43" grpId="0" animBg="1"/>
      <p:bldP spid="46" grpId="0" animBg="1"/>
      <p:bldP spid="48" grpId="0" animBg="1"/>
      <p:bldP spid="82" grpId="0" animBg="1"/>
      <p:bldP spid="8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13183" y="141789"/>
            <a:ext cx="9183755" cy="873124"/>
          </a:xfrm>
        </p:spPr>
        <p:txBody>
          <a:bodyPr>
            <a:noAutofit/>
          </a:bodyPr>
          <a:lstStyle/>
          <a:p>
            <a:pPr algn="ctr"/>
            <a:r>
              <a:rPr lang="ja-JP" altLang="en-US" dirty="0">
                <a:latin typeface="MS PGothic" charset="-128"/>
                <a:ea typeface="MS PGothic" charset="-128"/>
                <a:cs typeface="MS PGothic" charset="-128"/>
              </a:rPr>
              <a:t>質問生成に使用する部分の抽出手法</a:t>
            </a:r>
          </a:p>
        </p:txBody>
      </p:sp>
      <p:sp>
        <p:nvSpPr>
          <p:cNvPr id="3" name="コンテンツ プレースホルダー 2"/>
          <p:cNvSpPr>
            <a:spLocks noGrp="1"/>
          </p:cNvSpPr>
          <p:nvPr>
            <p:ph idx="1"/>
          </p:nvPr>
        </p:nvSpPr>
        <p:spPr>
          <a:xfrm>
            <a:off x="2152650" y="1057690"/>
            <a:ext cx="7886700" cy="971550"/>
          </a:xfrm>
        </p:spPr>
        <p:txBody>
          <a:bodyPr/>
          <a:lstStyle/>
          <a:p>
            <a:r>
              <a:rPr kumimoji="1" lang="ja-JP" altLang="en-US" dirty="0">
                <a:latin typeface="MS PGothic" charset="-128"/>
                <a:ea typeface="MS PGothic" charset="-128"/>
                <a:cs typeface="MS PGothic" charset="-128"/>
              </a:rPr>
              <a:t>先行文脈中に手がかり表現が複数現れる場合</a:t>
            </a:r>
            <a:endParaRPr lang="en-US" altLang="ja-JP" dirty="0">
              <a:latin typeface="MS PGothic" charset="-128"/>
              <a:ea typeface="MS PGothic" charset="-128"/>
              <a:cs typeface="MS PGothic" charset="-128"/>
            </a:endParaRPr>
          </a:p>
          <a:p>
            <a:pPr marL="457200" lvl="1" indent="0">
              <a:buNone/>
            </a:pPr>
            <a:r>
              <a:rPr lang="en-US" altLang="ja-JP" dirty="0">
                <a:latin typeface="MS PGothic" charset="-128"/>
                <a:ea typeface="MS PGothic" charset="-128"/>
                <a:cs typeface="MS PGothic" charset="-128"/>
              </a:rPr>
              <a:t>              </a:t>
            </a:r>
            <a:r>
              <a:rPr lang="ja-JP" altLang="en-US" sz="2800" dirty="0">
                <a:solidFill>
                  <a:srgbClr val="FF0000"/>
                </a:solidFill>
                <a:latin typeface="MS PGothic" charset="-128"/>
                <a:ea typeface="MS PGothic" charset="-128"/>
                <a:cs typeface="MS PGothic" charset="-128"/>
              </a:rPr>
              <a:t>スコア付</a:t>
            </a:r>
            <a:r>
              <a:rPr lang="ja-JP" altLang="en-US" sz="2800" dirty="0">
                <a:latin typeface="MS PGothic" charset="-128"/>
                <a:ea typeface="MS PGothic" charset="-128"/>
                <a:cs typeface="MS PGothic" charset="-128"/>
              </a:rPr>
              <a:t>によって優先順位を決定</a:t>
            </a:r>
            <a:endParaRPr kumimoji="1" lang="ja-JP" altLang="en-US" sz="2800" dirty="0">
              <a:solidFill>
                <a:srgbClr val="FF0000"/>
              </a:solidFill>
              <a:latin typeface="MS PGothic" charset="-128"/>
              <a:ea typeface="MS PGothic" charset="-128"/>
              <a:cs typeface="MS PGothic" charset="-128"/>
            </a:endParaRPr>
          </a:p>
        </p:txBody>
      </p:sp>
      <p:sp>
        <p:nvSpPr>
          <p:cNvPr id="4" name="右矢印 3"/>
          <p:cNvSpPr/>
          <p:nvPr/>
        </p:nvSpPr>
        <p:spPr>
          <a:xfrm>
            <a:off x="2941985" y="1524293"/>
            <a:ext cx="762000" cy="514350"/>
          </a:xfrm>
          <a:prstGeom prst="rightArrow">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grpSp>
        <p:nvGrpSpPr>
          <p:cNvPr id="9" name="図形グループ 8"/>
          <p:cNvGrpSpPr/>
          <p:nvPr/>
        </p:nvGrpSpPr>
        <p:grpSpPr>
          <a:xfrm>
            <a:off x="1093307" y="2259969"/>
            <a:ext cx="4438642" cy="4339685"/>
            <a:chOff x="1113184" y="2518316"/>
            <a:chExt cx="4438642" cy="4339685"/>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184" y="3736608"/>
              <a:ext cx="628360" cy="809911"/>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184" y="4592017"/>
              <a:ext cx="628360" cy="809911"/>
            </a:xfrm>
            <a:prstGeom prst="rect">
              <a:avLst/>
            </a:prstGeom>
          </p:spPr>
        </p:pic>
        <p:sp>
          <p:nvSpPr>
            <p:cNvPr id="10" name="角丸四角形吹き出し 9"/>
            <p:cNvSpPr/>
            <p:nvPr/>
          </p:nvSpPr>
          <p:spPr>
            <a:xfrm>
              <a:off x="2369905" y="2518316"/>
              <a:ext cx="3181921" cy="1747693"/>
            </a:xfrm>
            <a:prstGeom prst="wedgeRoundRectCallout">
              <a:avLst>
                <a:gd name="adj1" fmla="val -68005"/>
                <a:gd name="adj2" fmla="val -27690"/>
                <a:gd name="adj3" fmla="val 16667"/>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r>
                <a:rPr lang="ja-JP" altLang="en-US" u="sng" dirty="0"/>
                <a:t>共助</a:t>
              </a:r>
              <a:r>
                <a:rPr lang="ja-JP" altLang="en-US" dirty="0"/>
                <a:t>の</a:t>
              </a:r>
              <a:r>
                <a:rPr lang="ja-JP" altLang="en-US" u="sng" dirty="0"/>
                <a:t>部分</a:t>
              </a:r>
              <a:r>
                <a:rPr lang="ja-JP" altLang="en-US" dirty="0"/>
                <a:t>にも当然のことながら</a:t>
              </a:r>
              <a:r>
                <a:rPr lang="ja-JP" altLang="en-US" u="sng" dirty="0"/>
                <a:t>企業</a:t>
              </a:r>
              <a:r>
                <a:rPr lang="ja-JP" altLang="en-US" dirty="0"/>
                <a:t>の</a:t>
              </a:r>
              <a:r>
                <a:rPr lang="ja-JP" altLang="en-US" u="sng" dirty="0"/>
                <a:t>支出</a:t>
              </a:r>
              <a:r>
                <a:rPr lang="ja-JP" altLang="en-US" dirty="0"/>
                <a:t>がありますが、</a:t>
              </a:r>
              <a:r>
                <a:rPr lang="ja-JP" altLang="en-US" u="sng" dirty="0">
                  <a:solidFill>
                    <a:srgbClr val="FF0000"/>
                  </a:solidFill>
                </a:rPr>
                <a:t>ソフト面</a:t>
              </a:r>
              <a:r>
                <a:rPr lang="ja-JP" altLang="en-US" dirty="0"/>
                <a:t>の</a:t>
              </a:r>
              <a:r>
                <a:rPr lang="ja-JP" altLang="en-US" u="sng" dirty="0">
                  <a:solidFill>
                    <a:srgbClr val="FF0000"/>
                  </a:solidFill>
                </a:rPr>
                <a:t>基盤整備</a:t>
              </a:r>
              <a:r>
                <a:rPr lang="ja-JP" altLang="en-US" dirty="0"/>
                <a:t>に</a:t>
              </a:r>
              <a:r>
                <a:rPr lang="ja-JP" altLang="en-US" u="sng" dirty="0"/>
                <a:t>力</a:t>
              </a:r>
              <a:r>
                <a:rPr lang="ja-JP" altLang="en-US" dirty="0"/>
                <a:t>が入れられていないように</a:t>
              </a:r>
              <a:r>
                <a:rPr lang="ja-JP" altLang="en-US" b="1" dirty="0">
                  <a:solidFill>
                    <a:srgbClr val="FFC000"/>
                  </a:solidFill>
                </a:rPr>
                <a:t>感じ</a:t>
              </a:r>
              <a:r>
                <a:rPr lang="ja-JP" altLang="en-US" dirty="0"/>
                <a:t>ます。</a:t>
              </a:r>
            </a:p>
          </p:txBody>
        </p:sp>
        <p:sp>
          <p:nvSpPr>
            <p:cNvPr id="11" name="角丸四角形吹き出し 10"/>
            <p:cNvSpPr/>
            <p:nvPr/>
          </p:nvSpPr>
          <p:spPr>
            <a:xfrm>
              <a:off x="2369905" y="4266009"/>
              <a:ext cx="3181921" cy="429847"/>
            </a:xfrm>
            <a:prstGeom prst="wedgeRoundRectCallout">
              <a:avLst>
                <a:gd name="adj1" fmla="val -70700"/>
                <a:gd name="adj2" fmla="val -70377"/>
                <a:gd name="adj3" fmla="val 16667"/>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a:t>
              </a:r>
              <a:r>
                <a:rPr lang="ja-JP" altLang="en-US" dirty="0"/>
                <a:t> </a:t>
              </a:r>
              <a:r>
                <a:rPr lang="en-US" altLang="ja-JP" dirty="0"/>
                <a:t>(</a:t>
              </a:r>
              <a:r>
                <a:rPr lang="ja-JP" altLang="en-US" dirty="0"/>
                <a:t>中略</a:t>
              </a:r>
              <a:r>
                <a:rPr lang="en-US" altLang="ja-JP" dirty="0"/>
                <a:t>)〜</a:t>
              </a:r>
              <a:endParaRPr lang="ja-JP" altLang="en-US" dirty="0"/>
            </a:p>
          </p:txBody>
        </p:sp>
        <p:sp>
          <p:nvSpPr>
            <p:cNvPr id="12" name="角丸四角形吹き出し 11"/>
            <p:cNvSpPr/>
            <p:nvPr/>
          </p:nvSpPr>
          <p:spPr>
            <a:xfrm>
              <a:off x="2369905" y="4695856"/>
              <a:ext cx="3181921" cy="706072"/>
            </a:xfrm>
            <a:prstGeom prst="wedgeRoundRectCallout">
              <a:avLst>
                <a:gd name="adj1" fmla="val -68679"/>
                <a:gd name="adj2" fmla="val -24022"/>
                <a:gd name="adj3" fmla="val 16667"/>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a:t>
              </a:r>
              <a:r>
                <a:rPr lang="ja-JP" altLang="en-US" dirty="0"/>
                <a:t>中略</a:t>
              </a:r>
              <a:r>
                <a:rPr lang="en-US" altLang="ja-JP" dirty="0"/>
                <a:t>)〜</a:t>
              </a:r>
              <a:endParaRPr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184" y="2687889"/>
              <a:ext cx="628360" cy="809911"/>
            </a:xfrm>
            <a:prstGeom prst="rect">
              <a:avLst/>
            </a:prstGeom>
          </p:spPr>
        </p:pic>
        <p:pic>
          <p:nvPicPr>
            <p:cNvPr id="8" name="図 7"/>
            <p:cNvPicPr>
              <a:picLocks noChangeAspect="1"/>
            </p:cNvPicPr>
            <p:nvPr/>
          </p:nvPicPr>
          <p:blipFill>
            <a:blip r:embed="rId4">
              <a:duotone>
                <a:prstClr val="black"/>
                <a:srgbClr val="FF0000">
                  <a:tint val="45000"/>
                  <a:satMod val="400000"/>
                </a:srgbClr>
              </a:duotone>
              <a:extLst>
                <a:ext uri="{BEBA8EAE-BF5A-486C-A8C5-ECC9F3942E4B}">
                  <a14:imgProps xmlns:a14="http://schemas.microsoft.com/office/drawing/2010/main">
                    <a14:imgLayer r:embed="rId5">
                      <a14:imgEffect>
                        <a14:saturation sat="115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923465" y="5724738"/>
              <a:ext cx="628360" cy="809911"/>
            </a:xfrm>
            <a:prstGeom prst="rect">
              <a:avLst/>
            </a:prstGeom>
          </p:spPr>
        </p:pic>
        <p:sp>
          <p:nvSpPr>
            <p:cNvPr id="14" name="角丸四角形吹き出し 13"/>
            <p:cNvSpPr/>
            <p:nvPr/>
          </p:nvSpPr>
          <p:spPr>
            <a:xfrm>
              <a:off x="1113184" y="5447427"/>
              <a:ext cx="3216407" cy="1410574"/>
            </a:xfrm>
            <a:prstGeom prst="wedgeRoundRectCallout">
              <a:avLst>
                <a:gd name="adj1" fmla="val 66501"/>
                <a:gd name="adj2" fmla="val -9288"/>
                <a:gd name="adj3" fmla="val 16667"/>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r>
                <a:rPr lang="en-US" altLang="ja-JP" dirty="0" err="1"/>
                <a:t>K.Samatha.A</a:t>
              </a:r>
              <a:r>
                <a:rPr lang="ja-JP" altLang="en-US" dirty="0"/>
                <a:t>さん</a:t>
              </a:r>
              <a:r>
                <a:rPr lang="en-US" altLang="ja-JP" dirty="0"/>
                <a:t>〜(</a:t>
              </a:r>
              <a:r>
                <a:rPr lang="ja-JP" altLang="en-US" dirty="0"/>
                <a:t>中略</a:t>
              </a:r>
              <a:r>
                <a:rPr lang="en-US" altLang="ja-JP" dirty="0"/>
                <a:t>)〜</a:t>
              </a:r>
              <a:r>
                <a:rPr lang="ja-JP" altLang="en-US" dirty="0"/>
                <a:t>　あるかもしれません。</a:t>
              </a:r>
              <a:endParaRPr lang="en-US" altLang="ja-JP" dirty="0"/>
            </a:p>
            <a:p>
              <a:r>
                <a:rPr lang="ja-JP" altLang="en-US" dirty="0"/>
                <a:t>どのような</a:t>
              </a:r>
              <a:r>
                <a:rPr lang="ja-JP" altLang="en-US" u="sng" dirty="0">
                  <a:solidFill>
                    <a:srgbClr val="FF0000"/>
                  </a:solidFill>
                </a:rPr>
                <a:t>ソフト面</a:t>
              </a:r>
              <a:r>
                <a:rPr lang="ja-JP" altLang="en-US" dirty="0"/>
                <a:t>の</a:t>
              </a:r>
              <a:r>
                <a:rPr lang="ja-JP" altLang="en-US" u="sng" dirty="0">
                  <a:solidFill>
                    <a:srgbClr val="FF0000"/>
                  </a:solidFill>
                </a:rPr>
                <a:t>基盤整備</a:t>
              </a:r>
              <a:r>
                <a:rPr lang="ja-JP" altLang="en-US" dirty="0"/>
                <a:t>が今後必要とされていくでしょうか？</a:t>
              </a:r>
            </a:p>
          </p:txBody>
        </p:sp>
      </p:grpSp>
      <p:grpSp>
        <p:nvGrpSpPr>
          <p:cNvPr id="13" name="図形グループ 12"/>
          <p:cNvGrpSpPr/>
          <p:nvPr/>
        </p:nvGrpSpPr>
        <p:grpSpPr>
          <a:xfrm>
            <a:off x="5378542" y="3916581"/>
            <a:ext cx="1537352" cy="1486155"/>
            <a:chOff x="5380284" y="4067752"/>
            <a:chExt cx="1537352" cy="1486155"/>
          </a:xfrm>
        </p:grpSpPr>
        <p:sp>
          <p:nvSpPr>
            <p:cNvPr id="19" name="下矢印 18"/>
            <p:cNvSpPr/>
            <p:nvPr/>
          </p:nvSpPr>
          <p:spPr>
            <a:xfrm>
              <a:off x="5680482" y="4186526"/>
              <a:ext cx="621839" cy="1118027"/>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cxnSp>
          <p:nvCxnSpPr>
            <p:cNvPr id="18" name="直線コネクタ 17"/>
            <p:cNvCxnSpPr/>
            <p:nvPr/>
          </p:nvCxnSpPr>
          <p:spPr>
            <a:xfrm>
              <a:off x="5380284" y="5313206"/>
              <a:ext cx="1050693"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5380284" y="4168634"/>
              <a:ext cx="1050693"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6294055" y="4067752"/>
              <a:ext cx="623581" cy="1486155"/>
            </a:xfrm>
            <a:prstGeom prst="rect">
              <a:avLst/>
            </a:prstGeom>
            <a:noFill/>
          </p:spPr>
          <p:txBody>
            <a:bodyPr vert="eaVert" wrap="square" rtlCol="0">
              <a:spAutoFit/>
            </a:bodyPr>
            <a:lstStyle/>
            <a:p>
              <a:r>
                <a:rPr lang="ja-JP" altLang="en-US" sz="2400" b="1" dirty="0">
                  <a:solidFill>
                    <a:srgbClr val="92D050"/>
                  </a:solidFill>
                  <a:latin typeface="MS PGothic" charset="-128"/>
                  <a:ea typeface="MS PGothic" charset="-128"/>
                  <a:cs typeface="MS PGothic" charset="-128"/>
                </a:rPr>
                <a:t>発言距離</a:t>
              </a:r>
            </a:p>
          </p:txBody>
        </p:sp>
      </p:grpSp>
      <p:sp>
        <p:nvSpPr>
          <p:cNvPr id="23" name="テキスト ボックス 22"/>
          <p:cNvSpPr txBox="1"/>
          <p:nvPr/>
        </p:nvSpPr>
        <p:spPr>
          <a:xfrm>
            <a:off x="6917636" y="2259969"/>
            <a:ext cx="4891793" cy="1200329"/>
          </a:xfrm>
          <a:prstGeom prst="rect">
            <a:avLst/>
          </a:prstGeom>
          <a:noFill/>
        </p:spPr>
        <p:txBody>
          <a:bodyPr wrap="square" rtlCol="0" anchor="ctr">
            <a:spAutoFit/>
          </a:bodyPr>
          <a:lstStyle/>
          <a:p>
            <a:pPr marL="342900" indent="-342900">
              <a:buFont typeface="+mj-lt"/>
              <a:buAutoNum type="arabicPeriod"/>
            </a:pPr>
            <a:r>
              <a:rPr lang="en-US" altLang="ja-JP" sz="2400" dirty="0">
                <a:latin typeface="MS PGothic" charset="-128"/>
                <a:ea typeface="MS PGothic" charset="-128"/>
                <a:cs typeface="MS PGothic" charset="-128"/>
              </a:rPr>
              <a:t> </a:t>
            </a:r>
            <a:r>
              <a:rPr lang="ja-JP" altLang="en-US" sz="2400" dirty="0">
                <a:solidFill>
                  <a:srgbClr val="FFC000"/>
                </a:solidFill>
                <a:latin typeface="MS PGothic" charset="-128"/>
                <a:ea typeface="MS PGothic" charset="-128"/>
                <a:cs typeface="MS PGothic" charset="-128"/>
              </a:rPr>
              <a:t>手がかり表現</a:t>
            </a:r>
            <a:r>
              <a:rPr lang="ja-JP" altLang="en-US" sz="2400" dirty="0">
                <a:latin typeface="MS PGothic" charset="-128"/>
                <a:ea typeface="MS PGothic" charset="-128"/>
                <a:cs typeface="MS PGothic" charset="-128"/>
              </a:rPr>
              <a:t>と</a:t>
            </a:r>
            <a:r>
              <a:rPr lang="ja-JP" altLang="en-US" sz="2400" u="sng" dirty="0">
                <a:solidFill>
                  <a:srgbClr val="FF0000"/>
                </a:solidFill>
                <a:latin typeface="MS PGothic" charset="-128"/>
                <a:ea typeface="MS PGothic" charset="-128"/>
                <a:cs typeface="MS PGothic" charset="-128"/>
              </a:rPr>
              <a:t>共起するフレーズ</a:t>
            </a:r>
            <a:r>
              <a:rPr lang="ja-JP" altLang="en-US" sz="2400" dirty="0">
                <a:latin typeface="MS PGothic" charset="-128"/>
                <a:ea typeface="MS PGothic" charset="-128"/>
                <a:cs typeface="MS PGothic" charset="-128"/>
              </a:rPr>
              <a:t>が直後のファシリテータ発言にあらわれる</a:t>
            </a:r>
            <a:r>
              <a:rPr lang="ja-JP" altLang="en-US" sz="2400" dirty="0">
                <a:solidFill>
                  <a:srgbClr val="0070C0"/>
                </a:solidFill>
                <a:latin typeface="MS PGothic" charset="-128"/>
                <a:ea typeface="MS PGothic" charset="-128"/>
                <a:cs typeface="MS PGothic" charset="-128"/>
              </a:rPr>
              <a:t>確率</a:t>
            </a:r>
            <a:endParaRPr lang="en-US" altLang="ja-JP" sz="2400" dirty="0">
              <a:solidFill>
                <a:srgbClr val="0070C0"/>
              </a:solidFill>
              <a:latin typeface="MS PGothic" charset="-128"/>
              <a:ea typeface="MS PGothic" charset="-128"/>
              <a:cs typeface="MS PGothic" charset="-128"/>
            </a:endParaRPr>
          </a:p>
        </p:txBody>
      </p:sp>
      <p:sp>
        <p:nvSpPr>
          <p:cNvPr id="21" name="テキスト ボックス 20"/>
          <p:cNvSpPr txBox="1"/>
          <p:nvPr/>
        </p:nvSpPr>
        <p:spPr>
          <a:xfrm>
            <a:off x="6915894" y="4088530"/>
            <a:ext cx="4969565" cy="1938992"/>
          </a:xfrm>
          <a:prstGeom prst="rect">
            <a:avLst/>
          </a:prstGeom>
          <a:noFill/>
        </p:spPr>
        <p:txBody>
          <a:bodyPr wrap="square" rtlCol="0">
            <a:spAutoFit/>
          </a:bodyPr>
          <a:lstStyle/>
          <a:p>
            <a:pPr marL="342900" indent="-342900">
              <a:buClr>
                <a:schemeClr val="tx1"/>
              </a:buClr>
              <a:buFont typeface="+mj-lt"/>
              <a:buAutoNum type="arabicPeriod" startAt="2"/>
            </a:pPr>
            <a:r>
              <a:rPr lang="ja-JP" altLang="en-US" sz="2400" u="sng" dirty="0">
                <a:solidFill>
                  <a:srgbClr val="FF0000"/>
                </a:solidFill>
                <a:latin typeface="MS PGothic" charset="-128"/>
                <a:ea typeface="MS PGothic" charset="-128"/>
                <a:cs typeface="MS PGothic" charset="-128"/>
              </a:rPr>
              <a:t>共起するフレーズ</a:t>
            </a:r>
            <a:r>
              <a:rPr lang="ja-JP" altLang="en-US" sz="2400" dirty="0">
                <a:latin typeface="MS PGothic" charset="-128"/>
                <a:ea typeface="MS PGothic" charset="-128"/>
                <a:cs typeface="MS PGothic" charset="-128"/>
              </a:rPr>
              <a:t>が直後のファシリテータ発言に現れた時の手がかり表現を含む発言とファシリテータ発言の</a:t>
            </a:r>
            <a:r>
              <a:rPr lang="ja-JP" altLang="en-US" sz="2400" dirty="0">
                <a:solidFill>
                  <a:srgbClr val="0070C0"/>
                </a:solidFill>
                <a:latin typeface="MS PGothic" charset="-128"/>
                <a:ea typeface="MS PGothic" charset="-128"/>
                <a:cs typeface="MS PGothic" charset="-128"/>
              </a:rPr>
              <a:t>距離の平均</a:t>
            </a:r>
            <a:endParaRPr lang="en-US" altLang="ja-JP" sz="2000" dirty="0">
              <a:solidFill>
                <a:srgbClr val="0070C0"/>
              </a:solidFill>
            </a:endParaRPr>
          </a:p>
          <a:p>
            <a:endParaRPr kumimoji="1" lang="ja-JP" altLang="en-US" sz="2400" dirty="0"/>
          </a:p>
        </p:txBody>
      </p:sp>
    </p:spTree>
    <p:extLst>
      <p:ext uri="{BB962C8B-B14F-4D97-AF65-F5344CB8AC3E}">
        <p14:creationId xmlns:p14="http://schemas.microsoft.com/office/powerpoint/2010/main" val="139648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75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52650" y="365127"/>
            <a:ext cx="7886700" cy="873124"/>
          </a:xfrm>
        </p:spPr>
        <p:txBody>
          <a:bodyPr>
            <a:normAutofit/>
          </a:bodyPr>
          <a:lstStyle/>
          <a:p>
            <a:pPr algn="ctr"/>
            <a:r>
              <a:rPr kumimoji="1" lang="ja-JP" altLang="en-US" dirty="0">
                <a:latin typeface="MS PGothic" charset="-128"/>
                <a:ea typeface="MS PGothic" charset="-128"/>
                <a:cs typeface="MS PGothic" charset="-128"/>
              </a:rPr>
              <a:t>手がかり表現の優先順位</a:t>
            </a:r>
          </a:p>
        </p:txBody>
      </p:sp>
      <p:graphicFrame>
        <p:nvGraphicFramePr>
          <p:cNvPr id="9" name="表 8"/>
          <p:cNvGraphicFramePr>
            <a:graphicFrameLocks noGrp="1"/>
          </p:cNvGraphicFramePr>
          <p:nvPr>
            <p:extLst>
              <p:ext uri="{D42A27DB-BD31-4B8C-83A1-F6EECF244321}">
                <p14:modId xmlns:p14="http://schemas.microsoft.com/office/powerpoint/2010/main" val="1880940007"/>
              </p:ext>
            </p:extLst>
          </p:nvPr>
        </p:nvGraphicFramePr>
        <p:xfrm>
          <a:off x="1477202" y="2168510"/>
          <a:ext cx="3848929" cy="4485794"/>
        </p:xfrm>
        <a:graphic>
          <a:graphicData uri="http://schemas.openxmlformats.org/drawingml/2006/table">
            <a:tbl>
              <a:tblPr/>
              <a:tblGrid>
                <a:gridCol w="2218794">
                  <a:extLst>
                    <a:ext uri="{9D8B030D-6E8A-4147-A177-3AD203B41FA5}">
                      <a16:colId xmlns="" xmlns:a16="http://schemas.microsoft.com/office/drawing/2014/main" val="20000"/>
                    </a:ext>
                  </a:extLst>
                </a:gridCol>
                <a:gridCol w="1630135">
                  <a:extLst>
                    <a:ext uri="{9D8B030D-6E8A-4147-A177-3AD203B41FA5}">
                      <a16:colId xmlns="" xmlns:a16="http://schemas.microsoft.com/office/drawing/2014/main" val="20001"/>
                    </a:ext>
                  </a:extLst>
                </a:gridCol>
              </a:tblGrid>
              <a:tr h="358159">
                <a:tc>
                  <a:txBody>
                    <a:bodyPr/>
                    <a:lstStyle/>
                    <a:p>
                      <a:pPr algn="ctr" fontAlgn="b"/>
                      <a:r>
                        <a:rPr lang="ja-JP" altLang="en-US" sz="1800" b="1" i="0" u="none" strike="noStrike" dirty="0">
                          <a:solidFill>
                            <a:schemeClr val="tx1"/>
                          </a:solidFill>
                          <a:effectLst/>
                          <a:latin typeface="MS PGothic" charset="-128"/>
                          <a:ea typeface="MS PGothic" charset="-128"/>
                          <a:cs typeface="MS PGothic" charset="-128"/>
                        </a:rPr>
                        <a:t>手がかり表現</a:t>
                      </a:r>
                    </a:p>
                  </a:txBody>
                  <a:tcPr marL="12700" marR="12700" marT="1270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bg1"/>
                    </a:solidFill>
                  </a:tcPr>
                </a:tc>
                <a:tc>
                  <a:txBody>
                    <a:bodyPr/>
                    <a:lstStyle/>
                    <a:p>
                      <a:pPr algn="ctr" fontAlgn="b"/>
                      <a:r>
                        <a:rPr lang="ja-JP" altLang="en-US" sz="1800" b="1" i="0" u="none" strike="noStrike" dirty="0">
                          <a:solidFill>
                            <a:schemeClr val="tx1"/>
                          </a:solidFill>
                          <a:effectLst/>
                          <a:latin typeface="MS PGothic" charset="-128"/>
                          <a:ea typeface="MS PGothic" charset="-128"/>
                          <a:cs typeface="MS PGothic" charset="-128"/>
                        </a:rPr>
                        <a:t>スコア</a:t>
                      </a:r>
                      <a:endParaRPr lang="en-US" altLang="ja-JP" sz="1800" b="1" i="0" u="none" strike="noStrike" dirty="0">
                        <a:solidFill>
                          <a:schemeClr val="tx1"/>
                        </a:solidFill>
                        <a:effectLst/>
                        <a:latin typeface="MS PGothic" charset="-128"/>
                        <a:ea typeface="MS PGothic" charset="-128"/>
                        <a:cs typeface="MS PGothic" charset="-128"/>
                      </a:endParaRPr>
                    </a:p>
                  </a:txBody>
                  <a:tcPr marL="12700" marR="12700" marT="1270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30211">
                <a:tc>
                  <a:txBody>
                    <a:bodyPr/>
                    <a:lstStyle/>
                    <a:p>
                      <a:pPr algn="ctr" fontAlgn="b"/>
                      <a:r>
                        <a:rPr lang="ja-JP" altLang="en-US" sz="1800" b="1" i="0" u="none" strike="noStrike" dirty="0">
                          <a:solidFill>
                            <a:srgbClr val="000000"/>
                          </a:solidFill>
                          <a:effectLst/>
                          <a:latin typeface="MS PGothic" charset="-128"/>
                          <a:ea typeface="MS PGothic" charset="-128"/>
                          <a:cs typeface="MS PGothic" charset="-128"/>
                        </a:rPr>
                        <a:t>ではありません</a:t>
                      </a:r>
                    </a:p>
                  </a:txBody>
                  <a:tcPr marL="12700" marR="12700" marT="1270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nb-NO" sz="1800" b="1" i="0" u="none" strike="noStrike" dirty="0">
                          <a:solidFill>
                            <a:srgbClr val="000000"/>
                          </a:solidFill>
                          <a:effectLst/>
                          <a:latin typeface="MS PGothic" charset="-128"/>
                          <a:ea typeface="MS PGothic" charset="-128"/>
                          <a:cs typeface="MS PGothic" charset="-128"/>
                        </a:rPr>
                        <a:t>0.167</a:t>
                      </a:r>
                    </a:p>
                  </a:txBody>
                  <a:tcPr marL="12700" marR="12700" marT="1270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316452">
                <a:tc>
                  <a:txBody>
                    <a:bodyPr/>
                    <a:lstStyle/>
                    <a:p>
                      <a:pPr algn="ctr" fontAlgn="b"/>
                      <a:r>
                        <a:rPr lang="ja-JP" altLang="en-US" sz="1800" b="1" i="0" u="none" strike="noStrike">
                          <a:solidFill>
                            <a:srgbClr val="000000"/>
                          </a:solidFill>
                          <a:effectLst/>
                          <a:latin typeface="MS PGothic" charset="-128"/>
                          <a:ea typeface="MS PGothic" charset="-128"/>
                          <a:cs typeface="MS PGothic" charset="-128"/>
                        </a:rPr>
                        <a:t>いただきたい</a:t>
                      </a:r>
                    </a:p>
                  </a:txBody>
                  <a:tcPr marL="12700" marR="12700" marT="1270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nb-NO" sz="1800" b="1" i="0" u="none" strike="noStrike">
                          <a:solidFill>
                            <a:srgbClr val="000000"/>
                          </a:solidFill>
                          <a:effectLst/>
                          <a:latin typeface="MS PGothic" charset="-128"/>
                          <a:ea typeface="MS PGothic" charset="-128"/>
                          <a:cs typeface="MS PGothic" charset="-128"/>
                        </a:rPr>
                        <a:t>0.145</a:t>
                      </a:r>
                    </a:p>
                  </a:txBody>
                  <a:tcPr marL="12700" marR="12700" marT="1270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316452">
                <a:tc>
                  <a:txBody>
                    <a:bodyPr/>
                    <a:lstStyle/>
                    <a:p>
                      <a:pPr algn="ctr" fontAlgn="b"/>
                      <a:r>
                        <a:rPr lang="ja-JP" altLang="en-US" sz="1800" b="1" i="0" u="none" strike="noStrike">
                          <a:solidFill>
                            <a:srgbClr val="000000"/>
                          </a:solidFill>
                          <a:effectLst/>
                          <a:latin typeface="MS PGothic" charset="-128"/>
                          <a:ea typeface="MS PGothic" charset="-128"/>
                          <a:cs typeface="MS PGothic" charset="-128"/>
                        </a:rPr>
                        <a:t>感じる</a:t>
                      </a:r>
                    </a:p>
                  </a:txBody>
                  <a:tcPr marL="12700" marR="12700" marT="1270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hr-HR" sz="1800" b="1" i="0" u="none" strike="noStrike">
                          <a:solidFill>
                            <a:srgbClr val="000000"/>
                          </a:solidFill>
                          <a:effectLst/>
                          <a:latin typeface="MS PGothic" charset="-128"/>
                          <a:ea typeface="MS PGothic" charset="-128"/>
                          <a:cs typeface="MS PGothic" charset="-128"/>
                        </a:rPr>
                        <a:t>0.135</a:t>
                      </a:r>
                    </a:p>
                  </a:txBody>
                  <a:tcPr marL="12700" marR="12700" marT="1270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16452">
                <a:tc>
                  <a:txBody>
                    <a:bodyPr/>
                    <a:lstStyle/>
                    <a:p>
                      <a:pPr algn="ctr" fontAlgn="b"/>
                      <a:r>
                        <a:rPr lang="ja-JP" altLang="en-US" sz="1800" b="1" i="0" u="none" strike="noStrike">
                          <a:solidFill>
                            <a:srgbClr val="000000"/>
                          </a:solidFill>
                          <a:effectLst/>
                          <a:latin typeface="MS PGothic" charset="-128"/>
                          <a:ea typeface="MS PGothic" charset="-128"/>
                          <a:cs typeface="MS PGothic" charset="-128"/>
                        </a:rPr>
                        <a:t>ばならない</a:t>
                      </a:r>
                    </a:p>
                  </a:txBody>
                  <a:tcPr marL="12700" marR="12700" marT="1270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cs-CZ" sz="1800" b="1" i="0" u="none" strike="noStrike">
                          <a:solidFill>
                            <a:srgbClr val="000000"/>
                          </a:solidFill>
                          <a:effectLst/>
                          <a:latin typeface="MS PGothic" charset="-128"/>
                          <a:ea typeface="MS PGothic" charset="-128"/>
                          <a:cs typeface="MS PGothic" charset="-128"/>
                        </a:rPr>
                        <a:t>0.121</a:t>
                      </a:r>
                    </a:p>
                  </a:txBody>
                  <a:tcPr marL="12700" marR="12700" marT="1270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316452">
                <a:tc>
                  <a:txBody>
                    <a:bodyPr/>
                    <a:lstStyle/>
                    <a:p>
                      <a:pPr algn="ctr" fontAlgn="b"/>
                      <a:r>
                        <a:rPr lang="ja-JP" altLang="en-US" sz="1800" b="1" i="0" u="none" strike="noStrike" dirty="0">
                          <a:solidFill>
                            <a:srgbClr val="000000"/>
                          </a:solidFill>
                          <a:effectLst/>
                          <a:latin typeface="MS PGothic" charset="-128"/>
                          <a:ea typeface="MS PGothic" charset="-128"/>
                          <a:cs typeface="MS PGothic" charset="-128"/>
                        </a:rPr>
                        <a:t>思う</a:t>
                      </a:r>
                    </a:p>
                  </a:txBody>
                  <a:tcPr marL="12700" marR="12700" marT="1270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800" b="1" i="0" u="none" strike="noStrike">
                          <a:solidFill>
                            <a:srgbClr val="000000"/>
                          </a:solidFill>
                          <a:effectLst/>
                          <a:latin typeface="MS PGothic" charset="-128"/>
                          <a:ea typeface="MS PGothic" charset="-128"/>
                          <a:cs typeface="MS PGothic" charset="-128"/>
                        </a:rPr>
                        <a:t>0.104</a:t>
                      </a:r>
                    </a:p>
                  </a:txBody>
                  <a:tcPr marL="12700" marR="12700" marT="1270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316452">
                <a:tc>
                  <a:txBody>
                    <a:bodyPr/>
                    <a:lstStyle/>
                    <a:p>
                      <a:pPr algn="ctr" fontAlgn="b"/>
                      <a:r>
                        <a:rPr lang="ja-JP" altLang="en-US" sz="1800" b="1" i="0" u="none" strike="noStrike">
                          <a:solidFill>
                            <a:srgbClr val="000000"/>
                          </a:solidFill>
                          <a:effectLst/>
                          <a:latin typeface="MS PGothic" charset="-128"/>
                          <a:ea typeface="MS PGothic" charset="-128"/>
                          <a:cs typeface="MS PGothic" charset="-128"/>
                        </a:rPr>
                        <a:t>ないでしょうか</a:t>
                      </a:r>
                    </a:p>
                  </a:txBody>
                  <a:tcPr marL="12700" marR="12700" marT="1270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hr-HR" sz="1800" b="1" i="0" u="none" strike="noStrike">
                          <a:solidFill>
                            <a:srgbClr val="000000"/>
                          </a:solidFill>
                          <a:effectLst/>
                          <a:latin typeface="MS PGothic" charset="-128"/>
                          <a:ea typeface="MS PGothic" charset="-128"/>
                          <a:cs typeface="MS PGothic" charset="-128"/>
                        </a:rPr>
                        <a:t>0.097</a:t>
                      </a:r>
                    </a:p>
                  </a:txBody>
                  <a:tcPr marL="12700" marR="12700" marT="1270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316452">
                <a:tc>
                  <a:txBody>
                    <a:bodyPr/>
                    <a:lstStyle/>
                    <a:p>
                      <a:pPr algn="ctr" fontAlgn="b"/>
                      <a:r>
                        <a:rPr lang="ja-JP" altLang="en-US" sz="1800" b="1" i="0" u="none" strike="noStrike">
                          <a:solidFill>
                            <a:srgbClr val="000000"/>
                          </a:solidFill>
                          <a:effectLst/>
                          <a:latin typeface="MS PGothic" charset="-128"/>
                          <a:ea typeface="MS PGothic" charset="-128"/>
                          <a:cs typeface="MS PGothic" charset="-128"/>
                        </a:rPr>
                        <a:t>でしょうかね</a:t>
                      </a:r>
                    </a:p>
                  </a:txBody>
                  <a:tcPr marL="12700" marR="12700" marT="1270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hr-HR" sz="1800" b="1" i="0" u="none" strike="noStrike">
                          <a:solidFill>
                            <a:srgbClr val="000000"/>
                          </a:solidFill>
                          <a:effectLst/>
                          <a:latin typeface="MS PGothic" charset="-128"/>
                          <a:ea typeface="MS PGothic" charset="-128"/>
                          <a:cs typeface="MS PGothic" charset="-128"/>
                        </a:rPr>
                        <a:t>0.094</a:t>
                      </a:r>
                    </a:p>
                  </a:txBody>
                  <a:tcPr marL="12700" marR="12700" marT="1270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316452">
                <a:tc>
                  <a:txBody>
                    <a:bodyPr/>
                    <a:lstStyle/>
                    <a:p>
                      <a:pPr algn="ctr" fontAlgn="b"/>
                      <a:r>
                        <a:rPr lang="ja-JP" altLang="en-US" sz="1800" b="1" i="0" u="none" strike="noStrike">
                          <a:solidFill>
                            <a:srgbClr val="000000"/>
                          </a:solidFill>
                          <a:effectLst/>
                          <a:latin typeface="MS PGothic" charset="-128"/>
                          <a:ea typeface="MS PGothic" charset="-128"/>
                          <a:cs typeface="MS PGothic" charset="-128"/>
                        </a:rPr>
                        <a:t>大切</a:t>
                      </a:r>
                    </a:p>
                  </a:txBody>
                  <a:tcPr marL="12700" marR="12700" marT="1270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nb-NO" sz="1800" b="1" i="0" u="none" strike="noStrike">
                          <a:solidFill>
                            <a:srgbClr val="000000"/>
                          </a:solidFill>
                          <a:effectLst/>
                          <a:latin typeface="MS PGothic" charset="-128"/>
                          <a:ea typeface="MS PGothic" charset="-128"/>
                          <a:cs typeface="MS PGothic" charset="-128"/>
                        </a:rPr>
                        <a:t>0.086</a:t>
                      </a:r>
                    </a:p>
                  </a:txBody>
                  <a:tcPr marL="12700" marR="12700" marT="1270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316452">
                <a:tc>
                  <a:txBody>
                    <a:bodyPr/>
                    <a:lstStyle/>
                    <a:p>
                      <a:pPr algn="ctr" fontAlgn="b"/>
                      <a:r>
                        <a:rPr lang="ja-JP" altLang="en-US" sz="1800" b="1" i="0" u="none" strike="noStrike">
                          <a:solidFill>
                            <a:srgbClr val="000000"/>
                          </a:solidFill>
                          <a:effectLst/>
                          <a:latin typeface="MS PGothic" charset="-128"/>
                          <a:ea typeface="MS PGothic" charset="-128"/>
                          <a:cs typeface="MS PGothic" charset="-128"/>
                        </a:rPr>
                        <a:t>必要</a:t>
                      </a:r>
                    </a:p>
                  </a:txBody>
                  <a:tcPr marL="12700" marR="12700" marT="1270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nb-NO" sz="1800" b="1" i="0" u="none" strike="noStrike">
                          <a:solidFill>
                            <a:srgbClr val="000000"/>
                          </a:solidFill>
                          <a:effectLst/>
                          <a:latin typeface="MS PGothic" charset="-128"/>
                          <a:ea typeface="MS PGothic" charset="-128"/>
                          <a:cs typeface="MS PGothic" charset="-128"/>
                        </a:rPr>
                        <a:t>0.085</a:t>
                      </a:r>
                    </a:p>
                  </a:txBody>
                  <a:tcPr marL="12700" marR="12700" marT="1270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316452">
                <a:tc>
                  <a:txBody>
                    <a:bodyPr/>
                    <a:lstStyle/>
                    <a:p>
                      <a:pPr algn="ctr" fontAlgn="b"/>
                      <a:r>
                        <a:rPr lang="ja-JP" altLang="en-US" sz="1800" b="1" i="0" u="none" strike="noStrike">
                          <a:solidFill>
                            <a:srgbClr val="000000"/>
                          </a:solidFill>
                          <a:effectLst/>
                          <a:latin typeface="MS PGothic" charset="-128"/>
                          <a:ea typeface="MS PGothic" charset="-128"/>
                          <a:cs typeface="MS PGothic" charset="-128"/>
                        </a:rPr>
                        <a:t>どうでしょう</a:t>
                      </a:r>
                    </a:p>
                  </a:txBody>
                  <a:tcPr marL="12700" marR="12700" marT="1270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nb-NO" sz="1800" b="1" i="0" u="none" strike="noStrike">
                          <a:solidFill>
                            <a:srgbClr val="000000"/>
                          </a:solidFill>
                          <a:effectLst/>
                          <a:latin typeface="MS PGothic" charset="-128"/>
                          <a:ea typeface="MS PGothic" charset="-128"/>
                          <a:cs typeface="MS PGothic" charset="-128"/>
                        </a:rPr>
                        <a:t>0.082</a:t>
                      </a:r>
                    </a:p>
                  </a:txBody>
                  <a:tcPr marL="12700" marR="12700" marT="1270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316452">
                <a:tc>
                  <a:txBody>
                    <a:bodyPr/>
                    <a:lstStyle/>
                    <a:p>
                      <a:pPr algn="ctr" fontAlgn="b"/>
                      <a:r>
                        <a:rPr lang="ja-JP" altLang="en-US" sz="1800" b="1" i="0" u="none" strike="noStrike">
                          <a:solidFill>
                            <a:srgbClr val="000000"/>
                          </a:solidFill>
                          <a:effectLst/>
                          <a:latin typeface="MS PGothic" charset="-128"/>
                          <a:ea typeface="MS PGothic" charset="-128"/>
                          <a:cs typeface="MS PGothic" charset="-128"/>
                        </a:rPr>
                        <a:t>考える</a:t>
                      </a:r>
                    </a:p>
                  </a:txBody>
                  <a:tcPr marL="12700" marR="12700" marT="1270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hr-HR" sz="1800" b="1" i="0" u="none" strike="noStrike">
                          <a:solidFill>
                            <a:srgbClr val="000000"/>
                          </a:solidFill>
                          <a:effectLst/>
                          <a:latin typeface="MS PGothic" charset="-128"/>
                          <a:ea typeface="MS PGothic" charset="-128"/>
                          <a:cs typeface="MS PGothic" charset="-128"/>
                        </a:rPr>
                        <a:t>0.077</a:t>
                      </a:r>
                    </a:p>
                  </a:txBody>
                  <a:tcPr marL="12700" marR="12700" marT="1270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316452">
                <a:tc>
                  <a:txBody>
                    <a:bodyPr/>
                    <a:lstStyle/>
                    <a:p>
                      <a:pPr algn="ctr" fontAlgn="b"/>
                      <a:r>
                        <a:rPr lang="ja-JP" altLang="en-US" sz="1800" b="1" i="0" u="none" strike="noStrike">
                          <a:solidFill>
                            <a:srgbClr val="000000"/>
                          </a:solidFill>
                          <a:effectLst/>
                          <a:latin typeface="MS PGothic" charset="-128"/>
                          <a:ea typeface="MS PGothic" charset="-128"/>
                          <a:cs typeface="MS PGothic" charset="-128"/>
                        </a:rPr>
                        <a:t>重要</a:t>
                      </a:r>
                    </a:p>
                  </a:txBody>
                  <a:tcPr marL="12700" marR="12700" marT="1270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800" b="1" i="0" u="none" strike="noStrike">
                          <a:solidFill>
                            <a:srgbClr val="000000"/>
                          </a:solidFill>
                          <a:effectLst/>
                          <a:latin typeface="MS PGothic" charset="-128"/>
                          <a:ea typeface="MS PGothic" charset="-128"/>
                          <a:cs typeface="MS PGothic" charset="-128"/>
                        </a:rPr>
                        <a:t>0.06</a:t>
                      </a:r>
                    </a:p>
                  </a:txBody>
                  <a:tcPr marL="12700" marR="12700" marT="1270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316452">
                <a:tc>
                  <a:txBody>
                    <a:bodyPr/>
                    <a:lstStyle/>
                    <a:p>
                      <a:pPr algn="ctr" fontAlgn="b"/>
                      <a:r>
                        <a:rPr lang="ja-JP" altLang="en-US" sz="1800" b="1" i="0" u="none" strike="noStrike">
                          <a:solidFill>
                            <a:srgbClr val="000000"/>
                          </a:solidFill>
                          <a:effectLst/>
                          <a:latin typeface="MS PGothic" charset="-128"/>
                          <a:ea typeface="MS PGothic" charset="-128"/>
                          <a:cs typeface="MS PGothic" charset="-128"/>
                        </a:rPr>
                        <a:t>大事</a:t>
                      </a:r>
                    </a:p>
                  </a:txBody>
                  <a:tcPr marL="12700" marR="12700" marT="1270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800" b="1" i="0" u="none" strike="noStrike" dirty="0">
                          <a:solidFill>
                            <a:srgbClr val="000000"/>
                          </a:solidFill>
                          <a:effectLst/>
                          <a:latin typeface="MS PGothic" charset="-128"/>
                          <a:ea typeface="MS PGothic" charset="-128"/>
                          <a:cs typeface="MS PGothic" charset="-128"/>
                        </a:rPr>
                        <a:t>0.056</a:t>
                      </a:r>
                    </a:p>
                  </a:txBody>
                  <a:tcPr marL="12700" marR="12700" marT="1270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40293351"/>
              </p:ext>
            </p:extLst>
          </p:nvPr>
        </p:nvGraphicFramePr>
        <p:xfrm>
          <a:off x="6267450" y="2133664"/>
          <a:ext cx="4248150" cy="4520634"/>
        </p:xfrm>
        <a:graphic>
          <a:graphicData uri="http://schemas.openxmlformats.org/drawingml/2006/table">
            <a:tbl>
              <a:tblPr/>
              <a:tblGrid>
                <a:gridCol w="2510270">
                  <a:extLst>
                    <a:ext uri="{9D8B030D-6E8A-4147-A177-3AD203B41FA5}">
                      <a16:colId xmlns="" xmlns:a16="http://schemas.microsoft.com/office/drawing/2014/main" val="20000"/>
                    </a:ext>
                  </a:extLst>
                </a:gridCol>
                <a:gridCol w="1737880">
                  <a:extLst>
                    <a:ext uri="{9D8B030D-6E8A-4147-A177-3AD203B41FA5}">
                      <a16:colId xmlns="" xmlns:a16="http://schemas.microsoft.com/office/drawing/2014/main" val="20001"/>
                    </a:ext>
                  </a:extLst>
                </a:gridCol>
              </a:tblGrid>
              <a:tr h="334863">
                <a:tc>
                  <a:txBody>
                    <a:bodyPr/>
                    <a:lstStyle/>
                    <a:p>
                      <a:pPr algn="ctr" fontAlgn="b"/>
                      <a:r>
                        <a:rPr lang="ja-JP" altLang="en-US" sz="1800" b="1" i="0" u="none" strike="noStrike">
                          <a:solidFill>
                            <a:srgbClr val="000000"/>
                          </a:solidFill>
                          <a:effectLst/>
                          <a:latin typeface="MS PGothic" charset="-128"/>
                          <a:ea typeface="MS PGothic" charset="-128"/>
                          <a:cs typeface="MS PGothic" charset="-128"/>
                        </a:rPr>
                        <a:t>手がかり表現</a:t>
                      </a:r>
                    </a:p>
                  </a:txBody>
                  <a:tcPr marL="12700" marR="12700" marT="1270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ja-JP" altLang="en-US" sz="1800" b="1" i="0" u="none" strike="noStrike" dirty="0">
                          <a:solidFill>
                            <a:srgbClr val="000000"/>
                          </a:solidFill>
                          <a:effectLst/>
                          <a:latin typeface="MS PGothic" charset="-128"/>
                          <a:ea typeface="MS PGothic" charset="-128"/>
                          <a:cs typeface="MS PGothic" charset="-128"/>
                        </a:rPr>
                        <a:t>スコア</a:t>
                      </a:r>
                      <a:endParaRPr lang="en-US" altLang="ja-JP" sz="1800" b="1" i="0" u="none" strike="noStrike" dirty="0">
                        <a:solidFill>
                          <a:srgbClr val="000000"/>
                        </a:solidFill>
                        <a:effectLst/>
                        <a:latin typeface="MS PGothic" charset="-128"/>
                        <a:ea typeface="MS PGothic" charset="-128"/>
                        <a:cs typeface="MS PGothic" charset="-128"/>
                      </a:endParaRPr>
                    </a:p>
                  </a:txBody>
                  <a:tcPr marL="12700" marR="12700" marT="1270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334863">
                <a:tc>
                  <a:txBody>
                    <a:bodyPr/>
                    <a:lstStyle/>
                    <a:p>
                      <a:pPr algn="ctr" fontAlgn="b"/>
                      <a:r>
                        <a:rPr lang="ja-JP" altLang="en-US" sz="1800" b="1" i="0" u="none" strike="noStrike">
                          <a:solidFill>
                            <a:srgbClr val="000000"/>
                          </a:solidFill>
                          <a:effectLst/>
                          <a:latin typeface="MS PGothic" charset="-128"/>
                          <a:ea typeface="MS PGothic" charset="-128"/>
                          <a:cs typeface="MS PGothic" charset="-128"/>
                        </a:rPr>
                        <a:t>ではありません</a:t>
                      </a:r>
                    </a:p>
                  </a:txBody>
                  <a:tcPr marL="12700" marR="12700" marT="1270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nb-NO" sz="1800" b="1" i="0" u="none" strike="noStrike">
                          <a:solidFill>
                            <a:srgbClr val="000000"/>
                          </a:solidFill>
                          <a:effectLst/>
                          <a:latin typeface="MS PGothic" charset="-128"/>
                          <a:ea typeface="MS PGothic" charset="-128"/>
                          <a:cs typeface="MS PGothic" charset="-128"/>
                        </a:rPr>
                        <a:t>7.25</a:t>
                      </a:r>
                    </a:p>
                  </a:txBody>
                  <a:tcPr marL="12700" marR="12700" marT="1270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320909">
                <a:tc>
                  <a:txBody>
                    <a:bodyPr/>
                    <a:lstStyle/>
                    <a:p>
                      <a:pPr algn="ctr" fontAlgn="b"/>
                      <a:r>
                        <a:rPr lang="ja-JP" altLang="en-US" sz="1800" b="1" i="0" u="none" strike="noStrike" dirty="0">
                          <a:solidFill>
                            <a:srgbClr val="000000"/>
                          </a:solidFill>
                          <a:effectLst/>
                          <a:latin typeface="MS PGothic" charset="-128"/>
                          <a:ea typeface="MS PGothic" charset="-128"/>
                          <a:cs typeface="MS PGothic" charset="-128"/>
                        </a:rPr>
                        <a:t>ないでしょうか</a:t>
                      </a:r>
                    </a:p>
                  </a:txBody>
                  <a:tcPr marL="12700" marR="12700" marT="1270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nb-NO" sz="1800" b="1" i="0" u="none" strike="noStrike">
                          <a:solidFill>
                            <a:srgbClr val="000000"/>
                          </a:solidFill>
                          <a:effectLst/>
                          <a:latin typeface="MS PGothic" charset="-128"/>
                          <a:ea typeface="MS PGothic" charset="-128"/>
                          <a:cs typeface="MS PGothic" charset="-128"/>
                        </a:rPr>
                        <a:t>5.378</a:t>
                      </a:r>
                    </a:p>
                  </a:txBody>
                  <a:tcPr marL="12700" marR="12700" marT="1270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320909">
                <a:tc>
                  <a:txBody>
                    <a:bodyPr/>
                    <a:lstStyle/>
                    <a:p>
                      <a:pPr algn="ctr" fontAlgn="b"/>
                      <a:r>
                        <a:rPr lang="ja-JP" altLang="en-US" sz="1800" b="1" i="0" u="none" strike="noStrike">
                          <a:solidFill>
                            <a:srgbClr val="000000"/>
                          </a:solidFill>
                          <a:effectLst/>
                          <a:latin typeface="MS PGothic" charset="-128"/>
                          <a:ea typeface="MS PGothic" charset="-128"/>
                          <a:cs typeface="MS PGothic" charset="-128"/>
                        </a:rPr>
                        <a:t>ばならない</a:t>
                      </a:r>
                    </a:p>
                  </a:txBody>
                  <a:tcPr marL="12700" marR="12700" marT="1270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nb-NO" sz="1800" b="1" i="0" u="none" strike="noStrike" dirty="0">
                          <a:solidFill>
                            <a:srgbClr val="000000"/>
                          </a:solidFill>
                          <a:effectLst/>
                          <a:latin typeface="MS PGothic" charset="-128"/>
                          <a:ea typeface="MS PGothic" charset="-128"/>
                          <a:cs typeface="MS PGothic" charset="-128"/>
                        </a:rPr>
                        <a:t>5.286</a:t>
                      </a:r>
                    </a:p>
                  </a:txBody>
                  <a:tcPr marL="12700" marR="12700" marT="1270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20909">
                <a:tc>
                  <a:txBody>
                    <a:bodyPr/>
                    <a:lstStyle/>
                    <a:p>
                      <a:pPr algn="ctr" fontAlgn="b"/>
                      <a:r>
                        <a:rPr lang="ja-JP" altLang="en-US" sz="1800" b="1" i="0" u="none" strike="noStrike">
                          <a:solidFill>
                            <a:srgbClr val="000000"/>
                          </a:solidFill>
                          <a:effectLst/>
                          <a:latin typeface="MS PGothic" charset="-128"/>
                          <a:ea typeface="MS PGothic" charset="-128"/>
                          <a:cs typeface="MS PGothic" charset="-128"/>
                        </a:rPr>
                        <a:t>必要</a:t>
                      </a:r>
                    </a:p>
                  </a:txBody>
                  <a:tcPr marL="12700" marR="12700" marT="1270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hr-HR" sz="1800" b="1" i="0" u="none" strike="noStrike">
                          <a:solidFill>
                            <a:srgbClr val="000000"/>
                          </a:solidFill>
                          <a:effectLst/>
                          <a:latin typeface="MS PGothic" charset="-128"/>
                          <a:ea typeface="MS PGothic" charset="-128"/>
                          <a:cs typeface="MS PGothic" charset="-128"/>
                        </a:rPr>
                        <a:t>4.283</a:t>
                      </a:r>
                    </a:p>
                  </a:txBody>
                  <a:tcPr marL="12700" marR="12700" marT="1270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320909">
                <a:tc>
                  <a:txBody>
                    <a:bodyPr/>
                    <a:lstStyle/>
                    <a:p>
                      <a:pPr algn="ctr" fontAlgn="b"/>
                      <a:r>
                        <a:rPr lang="ja-JP" altLang="en-US" sz="1800" b="1" i="0" u="none" strike="noStrike">
                          <a:solidFill>
                            <a:srgbClr val="000000"/>
                          </a:solidFill>
                          <a:effectLst/>
                          <a:latin typeface="MS PGothic" charset="-128"/>
                          <a:ea typeface="MS PGothic" charset="-128"/>
                          <a:cs typeface="MS PGothic" charset="-128"/>
                        </a:rPr>
                        <a:t>重要</a:t>
                      </a:r>
                    </a:p>
                  </a:txBody>
                  <a:tcPr marL="12700" marR="12700" marT="1270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hr-HR" sz="1800" b="1" i="0" u="none" strike="noStrike">
                          <a:solidFill>
                            <a:srgbClr val="000000"/>
                          </a:solidFill>
                          <a:effectLst/>
                          <a:latin typeface="MS PGothic" charset="-128"/>
                          <a:ea typeface="MS PGothic" charset="-128"/>
                          <a:cs typeface="MS PGothic" charset="-128"/>
                        </a:rPr>
                        <a:t>4.056</a:t>
                      </a:r>
                    </a:p>
                  </a:txBody>
                  <a:tcPr marL="12700" marR="12700" marT="1270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320909">
                <a:tc>
                  <a:txBody>
                    <a:bodyPr/>
                    <a:lstStyle/>
                    <a:p>
                      <a:pPr algn="ctr" fontAlgn="b"/>
                      <a:r>
                        <a:rPr lang="ja-JP" altLang="en-US" sz="1800" b="1" i="0" u="none" strike="noStrike">
                          <a:solidFill>
                            <a:srgbClr val="000000"/>
                          </a:solidFill>
                          <a:effectLst/>
                          <a:latin typeface="MS PGothic" charset="-128"/>
                          <a:ea typeface="MS PGothic" charset="-128"/>
                          <a:cs typeface="MS PGothic" charset="-128"/>
                        </a:rPr>
                        <a:t>考える</a:t>
                      </a:r>
                    </a:p>
                  </a:txBody>
                  <a:tcPr marL="12700" marR="12700" marT="1270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hr-HR" sz="1800" b="1" i="0" u="none" strike="noStrike">
                          <a:solidFill>
                            <a:srgbClr val="000000"/>
                          </a:solidFill>
                          <a:effectLst/>
                          <a:latin typeface="MS PGothic" charset="-128"/>
                          <a:ea typeface="MS PGothic" charset="-128"/>
                          <a:cs typeface="MS PGothic" charset="-128"/>
                        </a:rPr>
                        <a:t>3.973</a:t>
                      </a:r>
                    </a:p>
                  </a:txBody>
                  <a:tcPr marL="12700" marR="12700" marT="1270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320909">
                <a:tc>
                  <a:txBody>
                    <a:bodyPr/>
                    <a:lstStyle/>
                    <a:p>
                      <a:pPr algn="ctr" fontAlgn="b"/>
                      <a:r>
                        <a:rPr lang="ja-JP" altLang="en-US" sz="1800" b="1" i="0" u="none" strike="noStrike">
                          <a:solidFill>
                            <a:srgbClr val="000000"/>
                          </a:solidFill>
                          <a:effectLst/>
                          <a:latin typeface="MS PGothic" charset="-128"/>
                          <a:ea typeface="MS PGothic" charset="-128"/>
                          <a:cs typeface="MS PGothic" charset="-128"/>
                        </a:rPr>
                        <a:t>感じる</a:t>
                      </a:r>
                    </a:p>
                  </a:txBody>
                  <a:tcPr marL="12700" marR="12700" marT="1270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hr-HR" sz="1800" b="1" i="0" u="none" strike="noStrike" dirty="0">
                          <a:solidFill>
                            <a:srgbClr val="000000"/>
                          </a:solidFill>
                          <a:effectLst/>
                          <a:latin typeface="MS PGothic" charset="-128"/>
                          <a:ea typeface="MS PGothic" charset="-128"/>
                          <a:cs typeface="MS PGothic" charset="-128"/>
                        </a:rPr>
                        <a:t>3.917</a:t>
                      </a:r>
                    </a:p>
                  </a:txBody>
                  <a:tcPr marL="12700" marR="12700" marT="1270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320909">
                <a:tc>
                  <a:txBody>
                    <a:bodyPr/>
                    <a:lstStyle/>
                    <a:p>
                      <a:pPr algn="ctr" fontAlgn="b"/>
                      <a:r>
                        <a:rPr lang="ja-JP" altLang="en-US" sz="1800" b="1" i="0" u="none" strike="noStrike">
                          <a:solidFill>
                            <a:srgbClr val="000000"/>
                          </a:solidFill>
                          <a:effectLst/>
                          <a:latin typeface="MS PGothic" charset="-128"/>
                          <a:ea typeface="MS PGothic" charset="-128"/>
                          <a:cs typeface="MS PGothic" charset="-128"/>
                        </a:rPr>
                        <a:t>思う</a:t>
                      </a:r>
                    </a:p>
                  </a:txBody>
                  <a:tcPr marL="12700" marR="12700" marT="1270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hr-HR" sz="1800" b="1" i="0" u="none" strike="noStrike">
                          <a:solidFill>
                            <a:srgbClr val="000000"/>
                          </a:solidFill>
                          <a:effectLst/>
                          <a:latin typeface="MS PGothic" charset="-128"/>
                          <a:ea typeface="MS PGothic" charset="-128"/>
                          <a:cs typeface="MS PGothic" charset="-128"/>
                        </a:rPr>
                        <a:t>3.825</a:t>
                      </a:r>
                    </a:p>
                  </a:txBody>
                  <a:tcPr marL="12700" marR="12700" marT="1270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320909">
                <a:tc>
                  <a:txBody>
                    <a:bodyPr/>
                    <a:lstStyle/>
                    <a:p>
                      <a:pPr algn="ctr" fontAlgn="b"/>
                      <a:r>
                        <a:rPr lang="ja-JP" altLang="en-US" sz="1800" b="1" i="0" u="none" strike="noStrike">
                          <a:solidFill>
                            <a:srgbClr val="000000"/>
                          </a:solidFill>
                          <a:effectLst/>
                          <a:latin typeface="MS PGothic" charset="-128"/>
                          <a:ea typeface="MS PGothic" charset="-128"/>
                          <a:cs typeface="MS PGothic" charset="-128"/>
                        </a:rPr>
                        <a:t>いただきたい</a:t>
                      </a:r>
                    </a:p>
                  </a:txBody>
                  <a:tcPr marL="12700" marR="12700" marT="1270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hr-HR" sz="1800" b="1" i="0" u="none" strike="noStrike">
                          <a:solidFill>
                            <a:srgbClr val="000000"/>
                          </a:solidFill>
                          <a:effectLst/>
                          <a:latin typeface="MS PGothic" charset="-128"/>
                          <a:ea typeface="MS PGothic" charset="-128"/>
                          <a:cs typeface="MS PGothic" charset="-128"/>
                        </a:rPr>
                        <a:t>3.25</a:t>
                      </a:r>
                    </a:p>
                  </a:txBody>
                  <a:tcPr marL="12700" marR="12700" marT="1270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320909">
                <a:tc>
                  <a:txBody>
                    <a:bodyPr/>
                    <a:lstStyle/>
                    <a:p>
                      <a:pPr algn="ctr" fontAlgn="b"/>
                      <a:r>
                        <a:rPr lang="ja-JP" altLang="en-US" sz="1800" b="1" i="0" u="none" strike="noStrike">
                          <a:solidFill>
                            <a:srgbClr val="000000"/>
                          </a:solidFill>
                          <a:effectLst/>
                          <a:latin typeface="MS PGothic" charset="-128"/>
                          <a:ea typeface="MS PGothic" charset="-128"/>
                          <a:cs typeface="MS PGothic" charset="-128"/>
                        </a:rPr>
                        <a:t>でしょうかね</a:t>
                      </a:r>
                    </a:p>
                  </a:txBody>
                  <a:tcPr marL="12700" marR="12700" marT="1270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hr-HR" sz="1800" b="1" i="0" u="none" strike="noStrike">
                          <a:solidFill>
                            <a:srgbClr val="000000"/>
                          </a:solidFill>
                          <a:effectLst/>
                          <a:latin typeface="MS PGothic" charset="-128"/>
                          <a:ea typeface="MS PGothic" charset="-128"/>
                          <a:cs typeface="MS PGothic" charset="-128"/>
                        </a:rPr>
                        <a:t>3.182</a:t>
                      </a:r>
                    </a:p>
                  </a:txBody>
                  <a:tcPr marL="12700" marR="12700" marT="1270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320909">
                <a:tc>
                  <a:txBody>
                    <a:bodyPr/>
                    <a:lstStyle/>
                    <a:p>
                      <a:pPr algn="ctr" fontAlgn="b"/>
                      <a:r>
                        <a:rPr lang="ja-JP" altLang="en-US" sz="1800" b="1" i="0" u="none" strike="noStrike">
                          <a:solidFill>
                            <a:srgbClr val="000000"/>
                          </a:solidFill>
                          <a:effectLst/>
                          <a:latin typeface="MS PGothic" charset="-128"/>
                          <a:ea typeface="MS PGothic" charset="-128"/>
                          <a:cs typeface="MS PGothic" charset="-128"/>
                        </a:rPr>
                        <a:t>どうでしょう</a:t>
                      </a:r>
                    </a:p>
                  </a:txBody>
                  <a:tcPr marL="12700" marR="12700" marT="1270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hr-HR" sz="1800" b="1" i="0" u="none" strike="noStrike">
                          <a:solidFill>
                            <a:srgbClr val="000000"/>
                          </a:solidFill>
                          <a:effectLst/>
                          <a:latin typeface="MS PGothic" charset="-128"/>
                          <a:ea typeface="MS PGothic" charset="-128"/>
                          <a:cs typeface="MS PGothic" charset="-128"/>
                        </a:rPr>
                        <a:t>2.571</a:t>
                      </a:r>
                    </a:p>
                  </a:txBody>
                  <a:tcPr marL="12700" marR="12700" marT="1270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320909">
                <a:tc>
                  <a:txBody>
                    <a:bodyPr/>
                    <a:lstStyle/>
                    <a:p>
                      <a:pPr algn="ctr" fontAlgn="b"/>
                      <a:r>
                        <a:rPr lang="ja-JP" altLang="en-US" sz="1800" b="1" i="0" u="none" strike="noStrike">
                          <a:solidFill>
                            <a:srgbClr val="000000"/>
                          </a:solidFill>
                          <a:effectLst/>
                          <a:latin typeface="MS PGothic" charset="-128"/>
                          <a:ea typeface="MS PGothic" charset="-128"/>
                          <a:cs typeface="MS PGothic" charset="-128"/>
                        </a:rPr>
                        <a:t>大切</a:t>
                      </a:r>
                    </a:p>
                  </a:txBody>
                  <a:tcPr marL="12700" marR="12700" marT="1270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hr-HR" sz="1800" b="1" i="0" u="none" strike="noStrike">
                          <a:solidFill>
                            <a:srgbClr val="000000"/>
                          </a:solidFill>
                          <a:effectLst/>
                          <a:latin typeface="MS PGothic" charset="-128"/>
                          <a:ea typeface="MS PGothic" charset="-128"/>
                          <a:cs typeface="MS PGothic" charset="-128"/>
                        </a:rPr>
                        <a:t>2.444</a:t>
                      </a:r>
                    </a:p>
                  </a:txBody>
                  <a:tcPr marL="12700" marR="12700" marT="1270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320909">
                <a:tc>
                  <a:txBody>
                    <a:bodyPr/>
                    <a:lstStyle/>
                    <a:p>
                      <a:pPr algn="ctr" fontAlgn="b"/>
                      <a:r>
                        <a:rPr lang="ja-JP" altLang="en-US" sz="1800" b="1" i="0" u="none" strike="noStrike">
                          <a:solidFill>
                            <a:srgbClr val="000000"/>
                          </a:solidFill>
                          <a:effectLst/>
                          <a:latin typeface="MS PGothic" charset="-128"/>
                          <a:ea typeface="MS PGothic" charset="-128"/>
                          <a:cs typeface="MS PGothic" charset="-128"/>
                        </a:rPr>
                        <a:t>大事</a:t>
                      </a:r>
                    </a:p>
                  </a:txBody>
                  <a:tcPr marL="12700" marR="12700" marT="1270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800" b="1" i="0" u="none" strike="noStrike" dirty="0">
                          <a:solidFill>
                            <a:srgbClr val="000000"/>
                          </a:solidFill>
                          <a:effectLst/>
                          <a:latin typeface="MS PGothic" charset="-128"/>
                          <a:ea typeface="MS PGothic" charset="-128"/>
                          <a:cs typeface="MS PGothic" charset="-128"/>
                        </a:rPr>
                        <a:t>1</a:t>
                      </a:r>
                    </a:p>
                  </a:txBody>
                  <a:tcPr marL="12700" marR="12700" marT="1270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bl>
          </a:graphicData>
        </a:graphic>
      </p:graphicFrame>
      <p:sp>
        <p:nvSpPr>
          <p:cNvPr id="11" name="テキスト ボックス 10"/>
          <p:cNvSpPr txBox="1"/>
          <p:nvPr/>
        </p:nvSpPr>
        <p:spPr>
          <a:xfrm>
            <a:off x="1696484" y="1509095"/>
            <a:ext cx="3410364" cy="523220"/>
          </a:xfrm>
          <a:prstGeom prst="rect">
            <a:avLst/>
          </a:prstGeom>
          <a:noFill/>
        </p:spPr>
        <p:txBody>
          <a:bodyPr wrap="square" rtlCol="0">
            <a:spAutoFit/>
          </a:bodyPr>
          <a:lstStyle/>
          <a:p>
            <a:pPr algn="ctr"/>
            <a:r>
              <a:rPr lang="ja-JP" altLang="en-US" sz="2800" dirty="0">
                <a:latin typeface="MS PGothic" charset="-128"/>
                <a:ea typeface="MS PGothic" charset="-128"/>
                <a:cs typeface="MS PGothic" charset="-128"/>
              </a:rPr>
              <a:t>単語が共起する確率</a:t>
            </a:r>
          </a:p>
        </p:txBody>
      </p:sp>
      <p:sp>
        <p:nvSpPr>
          <p:cNvPr id="12" name="テキスト ボックス 11"/>
          <p:cNvSpPr txBox="1"/>
          <p:nvPr/>
        </p:nvSpPr>
        <p:spPr>
          <a:xfrm>
            <a:off x="6724650" y="1470165"/>
            <a:ext cx="3314700" cy="523220"/>
          </a:xfrm>
          <a:prstGeom prst="rect">
            <a:avLst/>
          </a:prstGeom>
          <a:noFill/>
        </p:spPr>
        <p:txBody>
          <a:bodyPr wrap="square" rtlCol="0">
            <a:spAutoFit/>
          </a:bodyPr>
          <a:lstStyle/>
          <a:p>
            <a:pPr algn="ctr"/>
            <a:r>
              <a:rPr lang="ja-JP" altLang="en-US" sz="2800" dirty="0">
                <a:latin typeface="MS PGothic" charset="-128"/>
                <a:ea typeface="MS PGothic" charset="-128"/>
                <a:cs typeface="MS PGothic" charset="-128"/>
              </a:rPr>
              <a:t>発言距離の平均</a:t>
            </a:r>
          </a:p>
        </p:txBody>
      </p:sp>
    </p:spTree>
    <p:extLst>
      <p:ext uri="{BB962C8B-B14F-4D97-AF65-F5344CB8AC3E}">
        <p14:creationId xmlns:p14="http://schemas.microsoft.com/office/powerpoint/2010/main" val="14147326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角丸四角形 21"/>
          <p:cNvSpPr/>
          <p:nvPr/>
        </p:nvSpPr>
        <p:spPr>
          <a:xfrm>
            <a:off x="6968813" y="1892781"/>
            <a:ext cx="4025064" cy="4620466"/>
          </a:xfrm>
          <a:prstGeom prst="roundRect">
            <a:avLst/>
          </a:prstGeom>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21" name="角丸四角形 20"/>
          <p:cNvSpPr/>
          <p:nvPr/>
        </p:nvSpPr>
        <p:spPr>
          <a:xfrm>
            <a:off x="1037840" y="1873280"/>
            <a:ext cx="4046811" cy="3897504"/>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2" name="タイトル 1"/>
          <p:cNvSpPr>
            <a:spLocks noGrp="1"/>
          </p:cNvSpPr>
          <p:nvPr>
            <p:ph type="title"/>
          </p:nvPr>
        </p:nvSpPr>
        <p:spPr>
          <a:xfrm>
            <a:off x="798622" y="83103"/>
            <a:ext cx="10739444" cy="963531"/>
          </a:xfrm>
        </p:spPr>
        <p:txBody>
          <a:bodyPr>
            <a:noAutofit/>
          </a:bodyPr>
          <a:lstStyle/>
          <a:p>
            <a:pPr algn="ctr"/>
            <a:r>
              <a:rPr lang="ja-JP" altLang="en-US" dirty="0">
                <a:latin typeface="MS PGothic" charset="-128"/>
                <a:ea typeface="MS PGothic" charset="-128"/>
                <a:cs typeface="MS PGothic" charset="-128"/>
              </a:rPr>
              <a:t>格構造を使用したパターンマッチ質問モデル</a:t>
            </a:r>
          </a:p>
        </p:txBody>
      </p:sp>
      <p:sp>
        <p:nvSpPr>
          <p:cNvPr id="7" name="テキスト ボックス 6"/>
          <p:cNvSpPr txBox="1"/>
          <p:nvPr/>
        </p:nvSpPr>
        <p:spPr>
          <a:xfrm>
            <a:off x="1286285" y="1913609"/>
            <a:ext cx="3462225" cy="1323439"/>
          </a:xfrm>
          <a:prstGeom prst="rect">
            <a:avLst/>
          </a:prstGeom>
          <a:noFill/>
        </p:spPr>
        <p:txBody>
          <a:bodyPr wrap="square" rtlCol="0">
            <a:spAutoFit/>
          </a:bodyPr>
          <a:lstStyle/>
          <a:p>
            <a:pPr algn="ctr"/>
            <a:r>
              <a:rPr lang="ja-JP" altLang="en-US" sz="2000" b="1" dirty="0">
                <a:latin typeface="MS PGothic" charset="-128"/>
                <a:ea typeface="MS PGothic" charset="-128"/>
                <a:cs typeface="MS PGothic" charset="-128"/>
              </a:rPr>
              <a:t>が</a:t>
            </a:r>
            <a:r>
              <a:rPr lang="en-US" altLang="ja-JP" sz="2000" b="1" dirty="0">
                <a:latin typeface="MS PGothic" charset="-128"/>
                <a:ea typeface="MS PGothic" charset="-128"/>
                <a:cs typeface="MS PGothic" charset="-128"/>
              </a:rPr>
              <a:t> or </a:t>
            </a:r>
            <a:r>
              <a:rPr lang="ja-JP" altLang="en-US" sz="2000" b="1" dirty="0">
                <a:latin typeface="MS PGothic" charset="-128"/>
                <a:ea typeface="MS PGothic" charset="-128"/>
                <a:cs typeface="MS PGothic" charset="-128"/>
              </a:rPr>
              <a:t>と</a:t>
            </a:r>
            <a:r>
              <a:rPr lang="en-US" altLang="ja-JP" sz="2000" b="1" dirty="0">
                <a:latin typeface="MS PGothic" charset="-128"/>
                <a:ea typeface="MS PGothic" charset="-128"/>
                <a:cs typeface="MS PGothic" charset="-128"/>
              </a:rPr>
              <a:t> or </a:t>
            </a:r>
            <a:r>
              <a:rPr lang="ja-JP" altLang="en-US" sz="2000" b="1" dirty="0">
                <a:latin typeface="MS PGothic" charset="-128"/>
                <a:ea typeface="MS PGothic" charset="-128"/>
                <a:cs typeface="MS PGothic" charset="-128"/>
              </a:rPr>
              <a:t>を</a:t>
            </a:r>
            <a:r>
              <a:rPr lang="en-US" altLang="ja-JP" sz="2000" b="1" dirty="0">
                <a:latin typeface="MS PGothic" charset="-128"/>
                <a:ea typeface="MS PGothic" charset="-128"/>
                <a:cs typeface="MS PGothic" charset="-128"/>
              </a:rPr>
              <a:t> or </a:t>
            </a:r>
            <a:r>
              <a:rPr lang="ja-JP" altLang="en-US" sz="2000" b="1" dirty="0">
                <a:latin typeface="MS PGothic" charset="-128"/>
                <a:ea typeface="MS PGothic" charset="-128"/>
                <a:cs typeface="MS PGothic" charset="-128"/>
              </a:rPr>
              <a:t>も</a:t>
            </a:r>
            <a:r>
              <a:rPr lang="en-US" altLang="ja-JP" sz="2000" b="1" dirty="0">
                <a:latin typeface="MS PGothic" charset="-128"/>
                <a:ea typeface="MS PGothic" charset="-128"/>
                <a:cs typeface="MS PGothic" charset="-128"/>
              </a:rPr>
              <a:t>  or  </a:t>
            </a:r>
          </a:p>
          <a:p>
            <a:pPr algn="ctr"/>
            <a:r>
              <a:rPr lang="en-US" altLang="ja-JP" sz="2000" b="1" dirty="0">
                <a:latin typeface="MS PGothic" charset="-128"/>
                <a:ea typeface="MS PGothic" charset="-128"/>
                <a:cs typeface="MS PGothic" charset="-128"/>
              </a:rPr>
              <a:t>(</a:t>
            </a:r>
            <a:r>
              <a:rPr lang="ja-JP" altLang="en-US" sz="2000" b="1" dirty="0">
                <a:latin typeface="MS PGothic" charset="-128"/>
                <a:ea typeface="MS PGothic" charset="-128"/>
                <a:cs typeface="MS PGothic" charset="-128"/>
              </a:rPr>
              <a:t>に</a:t>
            </a:r>
            <a:r>
              <a:rPr lang="en-US" altLang="ja-JP" sz="2000" b="1" dirty="0">
                <a:latin typeface="MS PGothic" charset="-128"/>
                <a:ea typeface="MS PGothic" charset="-128"/>
                <a:cs typeface="MS PGothic" charset="-128"/>
              </a:rPr>
              <a:t> or </a:t>
            </a:r>
            <a:r>
              <a:rPr lang="ja-JP" altLang="en-US" sz="2000" b="1" dirty="0">
                <a:latin typeface="MS PGothic" charset="-128"/>
                <a:ea typeface="MS PGothic" charset="-128"/>
                <a:cs typeface="MS PGothic" charset="-128"/>
              </a:rPr>
              <a:t>で</a:t>
            </a:r>
            <a:r>
              <a:rPr lang="en-US" altLang="ja-JP" sz="2000" b="1" dirty="0">
                <a:latin typeface="MS PGothic" charset="-128"/>
                <a:ea typeface="MS PGothic" charset="-128"/>
                <a:cs typeface="MS PGothic" charset="-128"/>
              </a:rPr>
              <a:t>) + </a:t>
            </a:r>
            <a:r>
              <a:rPr lang="ja-JP" altLang="en-US" sz="2000" b="1" dirty="0">
                <a:latin typeface="MS PGothic" charset="-128"/>
                <a:ea typeface="MS PGothic" charset="-128"/>
                <a:cs typeface="MS PGothic" charset="-128"/>
              </a:rPr>
              <a:t>を</a:t>
            </a:r>
            <a:r>
              <a:rPr lang="en-US" altLang="ja-JP" sz="2000" b="1" dirty="0">
                <a:latin typeface="MS PGothic" charset="-128"/>
                <a:ea typeface="MS PGothic" charset="-128"/>
                <a:cs typeface="MS PGothic" charset="-128"/>
              </a:rPr>
              <a:t> or </a:t>
            </a:r>
          </a:p>
          <a:p>
            <a:pPr algn="ctr"/>
            <a:r>
              <a:rPr lang="ja-JP" altLang="en-US" sz="2000" b="1" dirty="0">
                <a:latin typeface="MS PGothic" charset="-128"/>
                <a:ea typeface="MS PGothic" charset="-128"/>
                <a:cs typeface="MS PGothic" charset="-128"/>
              </a:rPr>
              <a:t>が</a:t>
            </a:r>
            <a:r>
              <a:rPr lang="en-US" altLang="ja-JP" sz="2000" b="1" dirty="0">
                <a:latin typeface="MS PGothic" charset="-128"/>
                <a:ea typeface="MS PGothic" charset="-128"/>
                <a:cs typeface="MS PGothic" charset="-128"/>
              </a:rPr>
              <a:t>+</a:t>
            </a:r>
            <a:r>
              <a:rPr lang="ja-JP" altLang="en-US" sz="2000" b="1" dirty="0">
                <a:latin typeface="MS PGothic" charset="-128"/>
                <a:ea typeface="MS PGothic" charset="-128"/>
                <a:cs typeface="MS PGothic" charset="-128"/>
              </a:rPr>
              <a:t>に</a:t>
            </a:r>
            <a:r>
              <a:rPr lang="en-US" altLang="ja-JP" sz="2000" b="1" dirty="0">
                <a:latin typeface="MS PGothic" charset="-128"/>
                <a:ea typeface="MS PGothic" charset="-128"/>
                <a:cs typeface="MS PGothic" charset="-128"/>
              </a:rPr>
              <a:t>+</a:t>
            </a:r>
            <a:r>
              <a:rPr lang="ja-JP" altLang="en-US" sz="2000" b="1" dirty="0">
                <a:latin typeface="MS PGothic" charset="-128"/>
                <a:ea typeface="MS PGothic" charset="-128"/>
                <a:cs typeface="MS PGothic" charset="-128"/>
              </a:rPr>
              <a:t>で</a:t>
            </a:r>
            <a:r>
              <a:rPr lang="en-US" altLang="ja-JP" sz="2000" b="1" dirty="0">
                <a:latin typeface="MS PGothic" charset="-128"/>
                <a:ea typeface="MS PGothic" charset="-128"/>
                <a:cs typeface="MS PGothic" charset="-128"/>
              </a:rPr>
              <a:t> or </a:t>
            </a:r>
          </a:p>
          <a:p>
            <a:pPr algn="ctr"/>
            <a:r>
              <a:rPr lang="ja-JP" altLang="en-US" sz="2000" b="1" dirty="0">
                <a:latin typeface="MS PGothic" charset="-128"/>
                <a:ea typeface="MS PGothic" charset="-128"/>
                <a:cs typeface="MS PGothic" charset="-128"/>
              </a:rPr>
              <a:t>も</a:t>
            </a:r>
            <a:r>
              <a:rPr lang="en-US" altLang="ja-JP" sz="2000" b="1" dirty="0">
                <a:latin typeface="MS PGothic" charset="-128"/>
                <a:ea typeface="MS PGothic" charset="-128"/>
                <a:cs typeface="MS PGothic" charset="-128"/>
              </a:rPr>
              <a:t>+</a:t>
            </a:r>
            <a:r>
              <a:rPr lang="ja-JP" altLang="en-US" sz="2000" b="1" dirty="0">
                <a:latin typeface="MS PGothic" charset="-128"/>
                <a:ea typeface="MS PGothic" charset="-128"/>
                <a:cs typeface="MS PGothic" charset="-128"/>
              </a:rPr>
              <a:t>を</a:t>
            </a:r>
            <a:r>
              <a:rPr lang="en-US" altLang="ja-JP" sz="2000" b="1" dirty="0">
                <a:latin typeface="MS PGothic" charset="-128"/>
                <a:ea typeface="MS PGothic" charset="-128"/>
                <a:cs typeface="MS PGothic" charset="-128"/>
              </a:rPr>
              <a:t>+(</a:t>
            </a:r>
            <a:r>
              <a:rPr lang="ja-JP" altLang="en-US" sz="2000" b="1" dirty="0">
                <a:latin typeface="MS PGothic" charset="-128"/>
                <a:ea typeface="MS PGothic" charset="-128"/>
                <a:cs typeface="MS PGothic" charset="-128"/>
              </a:rPr>
              <a:t>で</a:t>
            </a:r>
            <a:r>
              <a:rPr lang="en-US" altLang="ja-JP" sz="2000" b="1" dirty="0">
                <a:latin typeface="MS PGothic" charset="-128"/>
                <a:ea typeface="MS PGothic" charset="-128"/>
                <a:cs typeface="MS PGothic" charset="-128"/>
              </a:rPr>
              <a:t> or </a:t>
            </a:r>
            <a:r>
              <a:rPr lang="ja-JP" altLang="en-US" sz="2000" b="1" dirty="0">
                <a:latin typeface="MS PGothic" charset="-128"/>
                <a:ea typeface="MS PGothic" charset="-128"/>
                <a:cs typeface="MS PGothic" charset="-128"/>
              </a:rPr>
              <a:t>が</a:t>
            </a:r>
            <a:r>
              <a:rPr lang="en-US" altLang="ja-JP" sz="2000" b="1" dirty="0">
                <a:latin typeface="MS PGothic" charset="-128"/>
                <a:ea typeface="MS PGothic" charset="-128"/>
                <a:cs typeface="MS PGothic" charset="-128"/>
              </a:rPr>
              <a:t>)</a:t>
            </a:r>
            <a:endParaRPr lang="ja-JP" altLang="en-US" sz="2000" b="1" dirty="0">
              <a:latin typeface="MS PGothic" charset="-128"/>
              <a:ea typeface="MS PGothic" charset="-128"/>
              <a:cs typeface="MS PGothic" charset="-128"/>
            </a:endParaRPr>
          </a:p>
        </p:txBody>
      </p:sp>
      <p:sp>
        <p:nvSpPr>
          <p:cNvPr id="8" name="右矢印 7"/>
          <p:cNvSpPr/>
          <p:nvPr/>
        </p:nvSpPr>
        <p:spPr>
          <a:xfrm>
            <a:off x="5285517" y="2183605"/>
            <a:ext cx="1461971" cy="696751"/>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9" name="テキスト ボックス 8"/>
          <p:cNvSpPr txBox="1"/>
          <p:nvPr/>
        </p:nvSpPr>
        <p:spPr>
          <a:xfrm>
            <a:off x="7105494" y="2420993"/>
            <a:ext cx="3751702" cy="400110"/>
          </a:xfrm>
          <a:prstGeom prst="rect">
            <a:avLst/>
          </a:prstGeom>
          <a:noFill/>
        </p:spPr>
        <p:txBody>
          <a:bodyPr wrap="square" rtlCol="0">
            <a:spAutoFit/>
          </a:bodyPr>
          <a:lstStyle/>
          <a:p>
            <a:pPr algn="ctr"/>
            <a:r>
              <a:rPr lang="ja-JP" altLang="en-US" sz="2000" dirty="0">
                <a:latin typeface="MS PGothic" charset="-128"/>
                <a:ea typeface="MS PGothic" charset="-128"/>
                <a:cs typeface="MS PGothic" charset="-128"/>
              </a:rPr>
              <a:t>どのように</a:t>
            </a:r>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項</a:t>
            </a:r>
            <a:r>
              <a:rPr lang="en-US" altLang="ja-JP" sz="2000" dirty="0">
                <a:latin typeface="MS PGothic" charset="-128"/>
                <a:ea typeface="MS PGothic" charset="-128"/>
                <a:cs typeface="MS PGothic" charset="-128"/>
              </a:rPr>
              <a:t> + </a:t>
            </a:r>
            <a:r>
              <a:rPr lang="ja-JP" altLang="en-US" sz="2000" dirty="0">
                <a:latin typeface="MS PGothic" charset="-128"/>
                <a:ea typeface="MS PGothic" charset="-128"/>
                <a:cs typeface="MS PGothic" charset="-128"/>
              </a:rPr>
              <a:t>述語</a:t>
            </a:r>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のですか？</a:t>
            </a:r>
          </a:p>
        </p:txBody>
      </p:sp>
      <p:sp>
        <p:nvSpPr>
          <p:cNvPr id="10" name="テキスト ボックス 9"/>
          <p:cNvSpPr txBox="1"/>
          <p:nvPr/>
        </p:nvSpPr>
        <p:spPr>
          <a:xfrm>
            <a:off x="1385945" y="3243711"/>
            <a:ext cx="3462225" cy="707886"/>
          </a:xfrm>
          <a:prstGeom prst="rect">
            <a:avLst/>
          </a:prstGeom>
          <a:noFill/>
        </p:spPr>
        <p:txBody>
          <a:bodyPr wrap="square" rtlCol="0">
            <a:spAutoFit/>
          </a:bodyPr>
          <a:lstStyle/>
          <a:p>
            <a:pPr algn="ctr"/>
            <a:r>
              <a:rPr lang="en-US" altLang="ja-JP" dirty="0"/>
              <a:t> </a:t>
            </a:r>
            <a:r>
              <a:rPr lang="ja-JP" altLang="en-US" sz="2000" b="1" dirty="0">
                <a:latin typeface="MS PGothic" charset="-128"/>
                <a:ea typeface="MS PGothic" charset="-128"/>
                <a:cs typeface="MS PGothic" charset="-128"/>
              </a:rPr>
              <a:t>から</a:t>
            </a:r>
            <a:r>
              <a:rPr lang="en-US" altLang="ja-JP" sz="2000" b="1" dirty="0">
                <a:latin typeface="MS PGothic" charset="-128"/>
                <a:ea typeface="MS PGothic" charset="-128"/>
                <a:cs typeface="MS PGothic" charset="-128"/>
              </a:rPr>
              <a:t> or (</a:t>
            </a:r>
            <a:r>
              <a:rPr lang="ja-JP" altLang="en-US" sz="2000" b="1" dirty="0">
                <a:latin typeface="MS PGothic" charset="-128"/>
                <a:ea typeface="MS PGothic" charset="-128"/>
                <a:cs typeface="MS PGothic" charset="-128"/>
              </a:rPr>
              <a:t>も</a:t>
            </a:r>
            <a:r>
              <a:rPr lang="en-US" altLang="ja-JP" sz="2000" b="1" dirty="0">
                <a:latin typeface="MS PGothic" charset="-128"/>
                <a:ea typeface="MS PGothic" charset="-128"/>
                <a:cs typeface="MS PGothic" charset="-128"/>
              </a:rPr>
              <a:t> or </a:t>
            </a:r>
            <a:r>
              <a:rPr lang="ja-JP" altLang="en-US" sz="2000" b="1" dirty="0">
                <a:latin typeface="MS PGothic" charset="-128"/>
                <a:ea typeface="MS PGothic" charset="-128"/>
                <a:cs typeface="MS PGothic" charset="-128"/>
              </a:rPr>
              <a:t>で</a:t>
            </a:r>
            <a:r>
              <a:rPr lang="en-US" altLang="ja-JP" sz="2000" b="1" dirty="0">
                <a:latin typeface="MS PGothic" charset="-128"/>
                <a:ea typeface="MS PGothic" charset="-128"/>
                <a:cs typeface="MS PGothic" charset="-128"/>
              </a:rPr>
              <a:t>)+</a:t>
            </a:r>
            <a:r>
              <a:rPr lang="ja-JP" altLang="en-US" sz="2000" b="1" dirty="0">
                <a:latin typeface="MS PGothic" charset="-128"/>
                <a:ea typeface="MS PGothic" charset="-128"/>
                <a:cs typeface="MS PGothic" charset="-128"/>
              </a:rPr>
              <a:t>が</a:t>
            </a:r>
            <a:r>
              <a:rPr lang="en-US" altLang="ja-JP" sz="2000" b="1" dirty="0">
                <a:latin typeface="MS PGothic" charset="-128"/>
                <a:ea typeface="MS PGothic" charset="-128"/>
                <a:cs typeface="MS PGothic" charset="-128"/>
              </a:rPr>
              <a:t> or </a:t>
            </a:r>
          </a:p>
          <a:p>
            <a:pPr algn="ctr"/>
            <a:r>
              <a:rPr lang="ja-JP" altLang="en-US" sz="2000" b="1" dirty="0">
                <a:latin typeface="MS PGothic" charset="-128"/>
                <a:ea typeface="MS PGothic" charset="-128"/>
                <a:cs typeface="MS PGothic" charset="-128"/>
              </a:rPr>
              <a:t>が</a:t>
            </a:r>
            <a:r>
              <a:rPr lang="en-US" altLang="ja-JP" sz="2000" b="1" dirty="0">
                <a:latin typeface="MS PGothic" charset="-128"/>
                <a:ea typeface="MS PGothic" charset="-128"/>
                <a:cs typeface="MS PGothic" charset="-128"/>
              </a:rPr>
              <a:t>+</a:t>
            </a:r>
            <a:r>
              <a:rPr lang="ja-JP" altLang="en-US" sz="2000" b="1" dirty="0">
                <a:latin typeface="MS PGothic" charset="-128"/>
                <a:ea typeface="MS PGothic" charset="-128"/>
                <a:cs typeface="MS PGothic" charset="-128"/>
              </a:rPr>
              <a:t>に</a:t>
            </a:r>
            <a:r>
              <a:rPr lang="en-US" altLang="ja-JP" sz="2000" b="1" dirty="0">
                <a:latin typeface="MS PGothic" charset="-128"/>
                <a:ea typeface="MS PGothic" charset="-128"/>
                <a:cs typeface="MS PGothic" charset="-128"/>
              </a:rPr>
              <a:t>+(</a:t>
            </a:r>
            <a:r>
              <a:rPr lang="ja-JP" altLang="en-US" sz="2000" b="1" dirty="0">
                <a:latin typeface="MS PGothic" charset="-128"/>
                <a:ea typeface="MS PGothic" charset="-128"/>
                <a:cs typeface="MS PGothic" charset="-128"/>
              </a:rPr>
              <a:t>を</a:t>
            </a:r>
            <a:r>
              <a:rPr lang="en-US" altLang="ja-JP" sz="2000" b="1" dirty="0">
                <a:latin typeface="MS PGothic" charset="-128"/>
                <a:ea typeface="MS PGothic" charset="-128"/>
                <a:cs typeface="MS PGothic" charset="-128"/>
              </a:rPr>
              <a:t> or </a:t>
            </a:r>
            <a:r>
              <a:rPr lang="ja-JP" altLang="en-US" sz="2000" b="1" dirty="0">
                <a:latin typeface="MS PGothic" charset="-128"/>
                <a:ea typeface="MS PGothic" charset="-128"/>
                <a:cs typeface="MS PGothic" charset="-128"/>
              </a:rPr>
              <a:t>から</a:t>
            </a:r>
            <a:r>
              <a:rPr lang="en-US" altLang="ja-JP" sz="2000" b="1" dirty="0">
                <a:latin typeface="MS PGothic" charset="-128"/>
                <a:ea typeface="MS PGothic" charset="-128"/>
                <a:cs typeface="MS PGothic" charset="-128"/>
              </a:rPr>
              <a:t>)</a:t>
            </a:r>
            <a:endParaRPr lang="ja-JP" altLang="en-US" sz="2000" b="1" dirty="0">
              <a:latin typeface="MS PGothic" charset="-128"/>
              <a:ea typeface="MS PGothic" charset="-128"/>
              <a:cs typeface="MS PGothic" charset="-128"/>
            </a:endParaRPr>
          </a:p>
        </p:txBody>
      </p:sp>
      <p:sp>
        <p:nvSpPr>
          <p:cNvPr id="11" name="右矢印 10"/>
          <p:cNvSpPr/>
          <p:nvPr/>
        </p:nvSpPr>
        <p:spPr>
          <a:xfrm>
            <a:off x="5305119" y="3209879"/>
            <a:ext cx="1371059" cy="62451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12" name="テキスト ボックス 11"/>
          <p:cNvSpPr txBox="1"/>
          <p:nvPr/>
        </p:nvSpPr>
        <p:spPr>
          <a:xfrm>
            <a:off x="7072250" y="3300740"/>
            <a:ext cx="3818189" cy="400110"/>
          </a:xfrm>
          <a:prstGeom prst="rect">
            <a:avLst/>
          </a:prstGeom>
          <a:noFill/>
        </p:spPr>
        <p:txBody>
          <a:bodyPr wrap="square" rtlCol="0">
            <a:spAutoFit/>
          </a:bodyPr>
          <a:lstStyle/>
          <a:p>
            <a:pPr algn="ctr"/>
            <a:r>
              <a:rPr lang="ja-JP" altLang="en-US" sz="2000" dirty="0">
                <a:latin typeface="MS PGothic" charset="-128"/>
                <a:ea typeface="MS PGothic" charset="-128"/>
                <a:cs typeface="MS PGothic" charset="-128"/>
              </a:rPr>
              <a:t>どうすれば</a:t>
            </a:r>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項</a:t>
            </a:r>
            <a:r>
              <a:rPr lang="en-US" altLang="ja-JP" sz="2000" dirty="0">
                <a:latin typeface="MS PGothic" charset="-128"/>
                <a:ea typeface="MS PGothic" charset="-128"/>
                <a:cs typeface="MS PGothic" charset="-128"/>
              </a:rPr>
              <a:t> + </a:t>
            </a:r>
            <a:r>
              <a:rPr lang="ja-JP" altLang="en-US" sz="2000" dirty="0">
                <a:latin typeface="MS PGothic" charset="-128"/>
                <a:ea typeface="MS PGothic" charset="-128"/>
                <a:cs typeface="MS PGothic" charset="-128"/>
              </a:rPr>
              <a:t>述語</a:t>
            </a:r>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のですか？</a:t>
            </a:r>
          </a:p>
        </p:txBody>
      </p:sp>
      <p:sp>
        <p:nvSpPr>
          <p:cNvPr id="13" name="テキスト ボックス 12"/>
          <p:cNvSpPr txBox="1"/>
          <p:nvPr/>
        </p:nvSpPr>
        <p:spPr>
          <a:xfrm>
            <a:off x="1037840" y="4447344"/>
            <a:ext cx="4145501" cy="1323439"/>
          </a:xfrm>
          <a:prstGeom prst="rect">
            <a:avLst/>
          </a:prstGeom>
          <a:noFill/>
        </p:spPr>
        <p:txBody>
          <a:bodyPr wrap="square" rtlCol="0">
            <a:spAutoFit/>
          </a:bodyPr>
          <a:lstStyle/>
          <a:p>
            <a:pPr algn="ctr"/>
            <a:r>
              <a:rPr lang="ja-JP" altLang="en-US" sz="2000" b="1" dirty="0">
                <a:latin typeface="MS PGothic" charset="-128"/>
                <a:ea typeface="MS PGothic" charset="-128"/>
                <a:cs typeface="MS PGothic" charset="-128"/>
              </a:rPr>
              <a:t>に</a:t>
            </a:r>
            <a:r>
              <a:rPr lang="en-US" altLang="ja-JP" sz="2000" b="1" dirty="0">
                <a:latin typeface="MS PGothic" charset="-128"/>
                <a:ea typeface="MS PGothic" charset="-128"/>
                <a:cs typeface="MS PGothic" charset="-128"/>
              </a:rPr>
              <a:t> or </a:t>
            </a:r>
            <a:r>
              <a:rPr lang="ja-JP" altLang="en-US" sz="2000" b="1" dirty="0">
                <a:latin typeface="MS PGothic" charset="-128"/>
                <a:ea typeface="MS PGothic" charset="-128"/>
                <a:cs typeface="MS PGothic" charset="-128"/>
              </a:rPr>
              <a:t>にとって</a:t>
            </a:r>
            <a:r>
              <a:rPr lang="en-US" altLang="ja-JP" sz="2000" b="1" dirty="0">
                <a:latin typeface="MS PGothic" charset="-128"/>
                <a:ea typeface="MS PGothic" charset="-128"/>
                <a:cs typeface="MS PGothic" charset="-128"/>
              </a:rPr>
              <a:t> or </a:t>
            </a:r>
            <a:r>
              <a:rPr lang="ja-JP" altLang="en-US" sz="2000" b="1" dirty="0">
                <a:latin typeface="MS PGothic" charset="-128"/>
                <a:ea typeface="MS PGothic" charset="-128"/>
                <a:cs typeface="MS PGothic" charset="-128"/>
              </a:rPr>
              <a:t>ば</a:t>
            </a:r>
            <a:r>
              <a:rPr lang="en-US" altLang="ja-JP" sz="2000" b="1" dirty="0">
                <a:latin typeface="MS PGothic" charset="-128"/>
                <a:ea typeface="MS PGothic" charset="-128"/>
                <a:cs typeface="MS PGothic" charset="-128"/>
              </a:rPr>
              <a:t> or </a:t>
            </a:r>
            <a:r>
              <a:rPr lang="ja-JP" altLang="en-US" sz="2000" b="1" dirty="0">
                <a:latin typeface="MS PGothic" charset="-128"/>
                <a:ea typeface="MS PGothic" charset="-128"/>
                <a:cs typeface="MS PGothic" charset="-128"/>
              </a:rPr>
              <a:t>は</a:t>
            </a:r>
            <a:r>
              <a:rPr lang="en-US" altLang="ja-JP" sz="2000" b="1" dirty="0">
                <a:latin typeface="MS PGothic" charset="-128"/>
                <a:ea typeface="MS PGothic" charset="-128"/>
                <a:cs typeface="MS PGothic" charset="-128"/>
              </a:rPr>
              <a:t> or </a:t>
            </a:r>
          </a:p>
          <a:p>
            <a:pPr algn="ctr"/>
            <a:r>
              <a:rPr lang="ja-JP" altLang="en-US" sz="2000" b="1" dirty="0">
                <a:latin typeface="MS PGothic" charset="-128"/>
                <a:ea typeface="MS PGothic" charset="-128"/>
                <a:cs typeface="MS PGothic" charset="-128"/>
              </a:rPr>
              <a:t>に</a:t>
            </a:r>
            <a:r>
              <a:rPr lang="en-US" altLang="ja-JP" sz="2000" b="1" dirty="0">
                <a:latin typeface="MS PGothic" charset="-128"/>
                <a:ea typeface="MS PGothic" charset="-128"/>
                <a:cs typeface="MS PGothic" charset="-128"/>
              </a:rPr>
              <a:t>+</a:t>
            </a:r>
            <a:r>
              <a:rPr lang="ja-JP" altLang="en-US" sz="2000" b="1" dirty="0">
                <a:latin typeface="MS PGothic" charset="-128"/>
                <a:ea typeface="MS PGothic" charset="-128"/>
                <a:cs typeface="MS PGothic" charset="-128"/>
              </a:rPr>
              <a:t>が</a:t>
            </a:r>
            <a:r>
              <a:rPr lang="en-US" altLang="ja-JP" sz="2000" b="1" dirty="0">
                <a:latin typeface="MS PGothic" charset="-128"/>
                <a:ea typeface="MS PGothic" charset="-128"/>
                <a:cs typeface="MS PGothic" charset="-128"/>
              </a:rPr>
              <a:t> or </a:t>
            </a:r>
            <a:r>
              <a:rPr lang="ja-JP" altLang="en-US" sz="2000" b="1" dirty="0">
                <a:latin typeface="MS PGothic" charset="-128"/>
                <a:ea typeface="MS PGothic" charset="-128"/>
                <a:cs typeface="MS PGothic" charset="-128"/>
              </a:rPr>
              <a:t>は</a:t>
            </a:r>
            <a:r>
              <a:rPr lang="en-US" altLang="ja-JP" sz="2000" b="1" dirty="0">
                <a:latin typeface="MS PGothic" charset="-128"/>
                <a:ea typeface="MS PGothic" charset="-128"/>
                <a:cs typeface="MS PGothic" charset="-128"/>
              </a:rPr>
              <a:t>+</a:t>
            </a:r>
            <a:r>
              <a:rPr lang="ja-JP" altLang="en-US" sz="2000" b="1" dirty="0">
                <a:latin typeface="MS PGothic" charset="-128"/>
                <a:ea typeface="MS PGothic" charset="-128"/>
                <a:cs typeface="MS PGothic" charset="-128"/>
              </a:rPr>
              <a:t>を</a:t>
            </a:r>
            <a:r>
              <a:rPr lang="en-US" altLang="ja-JP" sz="2000" b="1" dirty="0">
                <a:latin typeface="MS PGothic" charset="-128"/>
                <a:ea typeface="MS PGothic" charset="-128"/>
                <a:cs typeface="MS PGothic" charset="-128"/>
              </a:rPr>
              <a:t> or </a:t>
            </a:r>
          </a:p>
          <a:p>
            <a:pPr algn="ctr"/>
            <a:r>
              <a:rPr lang="en-US" altLang="ja-JP" sz="2000" b="1" dirty="0">
                <a:latin typeface="MS PGothic" charset="-128"/>
                <a:ea typeface="MS PGothic" charset="-128"/>
                <a:cs typeface="MS PGothic" charset="-128"/>
              </a:rPr>
              <a:t> </a:t>
            </a:r>
            <a:r>
              <a:rPr lang="ja-JP" altLang="en-US" sz="2000" b="1" dirty="0">
                <a:latin typeface="MS PGothic" charset="-128"/>
                <a:ea typeface="MS PGothic" charset="-128"/>
                <a:cs typeface="MS PGothic" charset="-128"/>
              </a:rPr>
              <a:t>が</a:t>
            </a:r>
            <a:r>
              <a:rPr lang="en-US" altLang="ja-JP" sz="2000" b="1" dirty="0">
                <a:latin typeface="MS PGothic" charset="-128"/>
                <a:ea typeface="MS PGothic" charset="-128"/>
                <a:cs typeface="MS PGothic" charset="-128"/>
              </a:rPr>
              <a:t>+</a:t>
            </a:r>
            <a:r>
              <a:rPr lang="ja-JP" altLang="en-US" sz="2000" b="1" dirty="0">
                <a:latin typeface="MS PGothic" charset="-128"/>
                <a:ea typeface="MS PGothic" charset="-128"/>
                <a:cs typeface="MS PGothic" charset="-128"/>
              </a:rPr>
              <a:t>を</a:t>
            </a:r>
            <a:r>
              <a:rPr lang="en-US" altLang="ja-JP" sz="2000" b="1" dirty="0">
                <a:latin typeface="MS PGothic" charset="-128"/>
                <a:ea typeface="MS PGothic" charset="-128"/>
                <a:cs typeface="MS PGothic" charset="-128"/>
              </a:rPr>
              <a:t>+</a:t>
            </a:r>
            <a:r>
              <a:rPr lang="ja-JP" altLang="en-US" sz="2000" b="1" dirty="0">
                <a:latin typeface="MS PGothic" charset="-128"/>
                <a:ea typeface="MS PGothic" charset="-128"/>
                <a:cs typeface="MS PGothic" charset="-128"/>
              </a:rPr>
              <a:t>から</a:t>
            </a:r>
            <a:r>
              <a:rPr lang="en-US" altLang="ja-JP" sz="2000" b="1" dirty="0">
                <a:latin typeface="MS PGothic" charset="-128"/>
                <a:ea typeface="MS PGothic" charset="-128"/>
                <a:cs typeface="MS PGothic" charset="-128"/>
              </a:rPr>
              <a:t> or </a:t>
            </a:r>
          </a:p>
          <a:p>
            <a:pPr algn="ctr"/>
            <a:r>
              <a:rPr lang="ja-JP" altLang="en-US" sz="2000" b="1" dirty="0">
                <a:latin typeface="MS PGothic" charset="-128"/>
                <a:ea typeface="MS PGothic" charset="-128"/>
                <a:cs typeface="MS PGothic" charset="-128"/>
              </a:rPr>
              <a:t>は</a:t>
            </a:r>
            <a:r>
              <a:rPr lang="en-US" altLang="ja-JP" sz="2000" b="1" dirty="0">
                <a:latin typeface="MS PGothic" charset="-128"/>
                <a:ea typeface="MS PGothic" charset="-128"/>
                <a:cs typeface="MS PGothic" charset="-128"/>
              </a:rPr>
              <a:t>+(</a:t>
            </a:r>
            <a:r>
              <a:rPr lang="ja-JP" altLang="en-US" sz="2000" b="1" dirty="0">
                <a:latin typeface="MS PGothic" charset="-128"/>
                <a:ea typeface="MS PGothic" charset="-128"/>
                <a:cs typeface="MS PGothic" charset="-128"/>
              </a:rPr>
              <a:t>にとって</a:t>
            </a:r>
            <a:r>
              <a:rPr lang="en-US" altLang="ja-JP" sz="2000" b="1" dirty="0">
                <a:latin typeface="MS PGothic" charset="-128"/>
                <a:ea typeface="MS PGothic" charset="-128"/>
                <a:cs typeface="MS PGothic" charset="-128"/>
              </a:rPr>
              <a:t> or </a:t>
            </a:r>
            <a:r>
              <a:rPr lang="ja-JP" altLang="en-US" sz="2000" b="1" dirty="0">
                <a:latin typeface="MS PGothic" charset="-128"/>
                <a:ea typeface="MS PGothic" charset="-128"/>
                <a:cs typeface="MS PGothic" charset="-128"/>
              </a:rPr>
              <a:t>も</a:t>
            </a:r>
            <a:r>
              <a:rPr lang="en-US" altLang="ja-JP" sz="2000" b="1" dirty="0">
                <a:latin typeface="MS PGothic" charset="-128"/>
                <a:ea typeface="MS PGothic" charset="-128"/>
                <a:cs typeface="MS PGothic" charset="-128"/>
              </a:rPr>
              <a:t>)+</a:t>
            </a:r>
            <a:r>
              <a:rPr lang="ja-JP" altLang="en-US" sz="2000" b="1" dirty="0">
                <a:latin typeface="MS PGothic" charset="-128"/>
                <a:ea typeface="MS PGothic" charset="-128"/>
                <a:cs typeface="MS PGothic" charset="-128"/>
              </a:rPr>
              <a:t>に</a:t>
            </a:r>
            <a:r>
              <a:rPr lang="en-US" altLang="ja-JP" sz="2000" b="1" dirty="0">
                <a:latin typeface="MS PGothic" charset="-128"/>
                <a:ea typeface="MS PGothic" charset="-128"/>
                <a:cs typeface="MS PGothic" charset="-128"/>
              </a:rPr>
              <a:t> or other </a:t>
            </a:r>
            <a:endParaRPr lang="ja-JP" altLang="en-US" sz="2000" b="1" dirty="0">
              <a:latin typeface="MS PGothic" charset="-128"/>
              <a:ea typeface="MS PGothic" charset="-128"/>
              <a:cs typeface="MS PGothic" charset="-128"/>
            </a:endParaRPr>
          </a:p>
        </p:txBody>
      </p:sp>
      <p:sp>
        <p:nvSpPr>
          <p:cNvPr id="14" name="右矢印 13"/>
          <p:cNvSpPr/>
          <p:nvPr/>
        </p:nvSpPr>
        <p:spPr>
          <a:xfrm>
            <a:off x="5311808" y="4722557"/>
            <a:ext cx="1461971" cy="644104"/>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15" name="テキスト ボックス 14"/>
          <p:cNvSpPr txBox="1"/>
          <p:nvPr/>
        </p:nvSpPr>
        <p:spPr>
          <a:xfrm>
            <a:off x="7413869" y="4928485"/>
            <a:ext cx="3134949" cy="400110"/>
          </a:xfrm>
          <a:prstGeom prst="rect">
            <a:avLst/>
          </a:prstGeom>
          <a:noFill/>
        </p:spPr>
        <p:txBody>
          <a:bodyPr wrap="square" rtlCol="0">
            <a:spAutoFit/>
          </a:bodyPr>
          <a:lstStyle/>
          <a:p>
            <a:pPr algn="ctr"/>
            <a:r>
              <a:rPr lang="ja-JP" altLang="en-US" sz="2000" dirty="0">
                <a:latin typeface="MS PGothic" charset="-128"/>
                <a:ea typeface="MS PGothic" charset="-128"/>
                <a:cs typeface="MS PGothic" charset="-128"/>
              </a:rPr>
              <a:t>なぜ</a:t>
            </a:r>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項</a:t>
            </a:r>
            <a:r>
              <a:rPr lang="en-US" altLang="ja-JP" sz="2000" dirty="0">
                <a:latin typeface="MS PGothic" charset="-128"/>
                <a:ea typeface="MS PGothic" charset="-128"/>
                <a:cs typeface="MS PGothic" charset="-128"/>
              </a:rPr>
              <a:t> + </a:t>
            </a:r>
            <a:r>
              <a:rPr lang="ja-JP" altLang="en-US" sz="2000" dirty="0">
                <a:latin typeface="MS PGothic" charset="-128"/>
                <a:ea typeface="MS PGothic" charset="-128"/>
                <a:cs typeface="MS PGothic" charset="-128"/>
              </a:rPr>
              <a:t>述語</a:t>
            </a:r>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のですか？</a:t>
            </a:r>
          </a:p>
        </p:txBody>
      </p:sp>
      <p:sp>
        <p:nvSpPr>
          <p:cNvPr id="16" name="テキスト ボックス 15"/>
          <p:cNvSpPr txBox="1"/>
          <p:nvPr/>
        </p:nvSpPr>
        <p:spPr>
          <a:xfrm>
            <a:off x="1412189" y="3999780"/>
            <a:ext cx="3134949" cy="400110"/>
          </a:xfrm>
          <a:prstGeom prst="rect">
            <a:avLst/>
          </a:prstGeom>
          <a:noFill/>
        </p:spPr>
        <p:txBody>
          <a:bodyPr wrap="square" rtlCol="0">
            <a:spAutoFit/>
          </a:bodyPr>
          <a:lstStyle/>
          <a:p>
            <a:pPr algn="ctr"/>
            <a:r>
              <a:rPr lang="en-US" altLang="ja-JP" dirty="0"/>
              <a:t> </a:t>
            </a:r>
            <a:r>
              <a:rPr lang="ja-JP" altLang="en-US" sz="2000" b="1" dirty="0">
                <a:latin typeface="MS PGothic" charset="-128"/>
                <a:ea typeface="MS PGothic" charset="-128"/>
                <a:cs typeface="MS PGothic" charset="-128"/>
              </a:rPr>
              <a:t>で</a:t>
            </a:r>
          </a:p>
        </p:txBody>
      </p:sp>
      <p:sp>
        <p:nvSpPr>
          <p:cNvPr id="17" name="右矢印 16"/>
          <p:cNvSpPr/>
          <p:nvPr/>
        </p:nvSpPr>
        <p:spPr>
          <a:xfrm>
            <a:off x="5281886" y="3930926"/>
            <a:ext cx="1416713" cy="50678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18" name="テキスト ボックス 17"/>
          <p:cNvSpPr txBox="1"/>
          <p:nvPr/>
        </p:nvSpPr>
        <p:spPr>
          <a:xfrm>
            <a:off x="7190193" y="3989976"/>
            <a:ext cx="3608680" cy="400110"/>
          </a:xfrm>
          <a:prstGeom prst="rect">
            <a:avLst/>
          </a:prstGeom>
          <a:noFill/>
        </p:spPr>
        <p:txBody>
          <a:bodyPr wrap="square" rtlCol="0">
            <a:spAutoFit/>
          </a:bodyPr>
          <a:lstStyle/>
          <a:p>
            <a:pPr algn="ctr"/>
            <a:r>
              <a:rPr lang="ja-JP" altLang="en-US" sz="2000" dirty="0">
                <a:latin typeface="MS PGothic" charset="-128"/>
                <a:ea typeface="MS PGothic" charset="-128"/>
                <a:cs typeface="MS PGothic" charset="-128"/>
              </a:rPr>
              <a:t>どんな</a:t>
            </a:r>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項</a:t>
            </a:r>
            <a:r>
              <a:rPr lang="en-US" altLang="ja-JP" sz="2000" dirty="0">
                <a:latin typeface="MS PGothic" charset="-128"/>
                <a:ea typeface="MS PGothic" charset="-128"/>
                <a:cs typeface="MS PGothic" charset="-128"/>
              </a:rPr>
              <a:t> + </a:t>
            </a:r>
            <a:r>
              <a:rPr lang="ja-JP" altLang="en-US" sz="2000" dirty="0">
                <a:latin typeface="MS PGothic" charset="-128"/>
                <a:ea typeface="MS PGothic" charset="-128"/>
                <a:cs typeface="MS PGothic" charset="-128"/>
              </a:rPr>
              <a:t>述語</a:t>
            </a:r>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のですか？</a:t>
            </a:r>
          </a:p>
        </p:txBody>
      </p:sp>
      <p:sp>
        <p:nvSpPr>
          <p:cNvPr id="19" name="テキスト ボックス 18"/>
          <p:cNvSpPr txBox="1"/>
          <p:nvPr/>
        </p:nvSpPr>
        <p:spPr>
          <a:xfrm>
            <a:off x="798622" y="1431116"/>
            <a:ext cx="4830600" cy="461665"/>
          </a:xfrm>
          <a:prstGeom prst="rect">
            <a:avLst/>
          </a:prstGeom>
          <a:noFill/>
        </p:spPr>
        <p:txBody>
          <a:bodyPr wrap="square" rtlCol="0">
            <a:spAutoFit/>
          </a:bodyPr>
          <a:lstStyle/>
          <a:p>
            <a:pPr algn="ctr"/>
            <a:r>
              <a:rPr lang="ja-JP" altLang="en-US" sz="2400" b="1" dirty="0">
                <a:solidFill>
                  <a:schemeClr val="accent6">
                    <a:lumMod val="60000"/>
                    <a:lumOff val="40000"/>
                  </a:schemeClr>
                </a:solidFill>
              </a:rPr>
              <a:t>抽出した</a:t>
            </a:r>
            <a:r>
              <a:rPr lang="ja-JP" altLang="en-US" sz="2400" b="1">
                <a:solidFill>
                  <a:schemeClr val="accent6">
                    <a:lumMod val="60000"/>
                    <a:lumOff val="40000"/>
                  </a:schemeClr>
                </a:solidFill>
              </a:rPr>
              <a:t>箇所の格</a:t>
            </a:r>
            <a:r>
              <a:rPr lang="ja-JP" altLang="en-US" sz="2400" b="1" dirty="0">
                <a:solidFill>
                  <a:schemeClr val="accent6">
                    <a:lumMod val="60000"/>
                    <a:lumOff val="40000"/>
                  </a:schemeClr>
                </a:solidFill>
              </a:rPr>
              <a:t>構造の</a:t>
            </a:r>
            <a:r>
              <a:rPr lang="ja-JP" altLang="en-US" sz="2400" b="1" dirty="0">
                <a:solidFill>
                  <a:schemeClr val="accent6">
                    <a:lumMod val="60000"/>
                    <a:lumOff val="40000"/>
                  </a:schemeClr>
                </a:solidFill>
                <a:latin typeface="MS PGothic" charset="-128"/>
                <a:ea typeface="MS PGothic" charset="-128"/>
                <a:cs typeface="MS PGothic" charset="-128"/>
              </a:rPr>
              <a:t>パターン</a:t>
            </a:r>
            <a:endParaRPr lang="en-US" altLang="ja-JP" sz="2400" b="1" dirty="0">
              <a:solidFill>
                <a:schemeClr val="accent6">
                  <a:lumMod val="60000"/>
                  <a:lumOff val="40000"/>
                </a:schemeClr>
              </a:solidFill>
              <a:latin typeface="MS PGothic" charset="-128"/>
              <a:ea typeface="MS PGothic" charset="-128"/>
              <a:cs typeface="MS PGothic" charset="-128"/>
            </a:endParaRPr>
          </a:p>
        </p:txBody>
      </p:sp>
      <p:sp>
        <p:nvSpPr>
          <p:cNvPr id="20" name="テキスト ボックス 19"/>
          <p:cNvSpPr txBox="1"/>
          <p:nvPr/>
        </p:nvSpPr>
        <p:spPr>
          <a:xfrm>
            <a:off x="7417361" y="1394277"/>
            <a:ext cx="3154344" cy="523220"/>
          </a:xfrm>
          <a:prstGeom prst="rect">
            <a:avLst/>
          </a:prstGeom>
          <a:noFill/>
        </p:spPr>
        <p:txBody>
          <a:bodyPr wrap="square" rtlCol="0">
            <a:spAutoFit/>
          </a:bodyPr>
          <a:lstStyle/>
          <a:p>
            <a:pPr algn="ctr"/>
            <a:r>
              <a:rPr lang="ja-JP" altLang="en-US" sz="2800" b="1" dirty="0">
                <a:solidFill>
                  <a:srgbClr val="C00000"/>
                </a:solidFill>
                <a:latin typeface="MS PGothic" charset="-128"/>
                <a:ea typeface="MS PGothic" charset="-128"/>
                <a:cs typeface="MS PGothic" charset="-128"/>
              </a:rPr>
              <a:t>生成する質問</a:t>
            </a:r>
            <a:endParaRPr lang="en-US" altLang="ja-JP" sz="2800" b="1" dirty="0">
              <a:solidFill>
                <a:srgbClr val="C00000"/>
              </a:solidFill>
              <a:latin typeface="MS PGothic" charset="-128"/>
              <a:ea typeface="MS PGothic" charset="-128"/>
              <a:cs typeface="MS PGothic" charset="-128"/>
            </a:endParaRPr>
          </a:p>
        </p:txBody>
      </p:sp>
      <p:cxnSp>
        <p:nvCxnSpPr>
          <p:cNvPr id="24" name="直線コネクタ 23"/>
          <p:cNvCxnSpPr/>
          <p:nvPr/>
        </p:nvCxnSpPr>
        <p:spPr>
          <a:xfrm flipV="1">
            <a:off x="1225270" y="3179155"/>
            <a:ext cx="9696417" cy="144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225270" y="3939739"/>
            <a:ext cx="9518852" cy="16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1174062" y="4477086"/>
            <a:ext cx="9656646" cy="983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2437562" y="987136"/>
            <a:ext cx="7912752" cy="461665"/>
          </a:xfrm>
          <a:prstGeom prst="rect">
            <a:avLst/>
          </a:prstGeom>
          <a:noFill/>
        </p:spPr>
        <p:txBody>
          <a:bodyPr wrap="square" rtlCol="0">
            <a:spAutoFit/>
          </a:bodyPr>
          <a:lstStyle/>
          <a:p>
            <a:r>
              <a:rPr lang="ja-JP" altLang="en-US" sz="2400" dirty="0">
                <a:latin typeface="MS PGothic" charset="-128"/>
                <a:ea typeface="MS PGothic" charset="-128"/>
                <a:cs typeface="MS PGothic" charset="-128"/>
              </a:rPr>
              <a:t>助詞のパターンだけで質問のタイプを選択できると仮定</a:t>
            </a:r>
          </a:p>
        </p:txBody>
      </p:sp>
      <p:sp>
        <p:nvSpPr>
          <p:cNvPr id="27" name="角丸四角形 26"/>
          <p:cNvSpPr/>
          <p:nvPr/>
        </p:nvSpPr>
        <p:spPr>
          <a:xfrm>
            <a:off x="1037840" y="5780877"/>
            <a:ext cx="3998116" cy="732369"/>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a:latin typeface="MS PGothic" charset="-128"/>
                <a:ea typeface="MS PGothic" charset="-128"/>
                <a:cs typeface="MS PGothic" charset="-128"/>
              </a:rPr>
              <a:t>抽出部分が名詞句</a:t>
            </a:r>
            <a:r>
              <a:rPr kumimoji="1" lang="ja-JP" altLang="en-US" sz="2000" b="1" dirty="0">
                <a:latin typeface="MS PGothic" charset="-128"/>
                <a:ea typeface="MS PGothic" charset="-128"/>
                <a:cs typeface="MS PGothic" charset="-128"/>
              </a:rPr>
              <a:t>の場合</a:t>
            </a:r>
          </a:p>
        </p:txBody>
      </p:sp>
      <p:sp>
        <p:nvSpPr>
          <p:cNvPr id="28" name="右矢印 27"/>
          <p:cNvSpPr/>
          <p:nvPr/>
        </p:nvSpPr>
        <p:spPr>
          <a:xfrm>
            <a:off x="5258940" y="5806497"/>
            <a:ext cx="1554328" cy="81500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30" name="直線コネクタ 29"/>
          <p:cNvCxnSpPr/>
          <p:nvPr/>
        </p:nvCxnSpPr>
        <p:spPr>
          <a:xfrm>
            <a:off x="1286285" y="5742767"/>
            <a:ext cx="9209391" cy="2632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7174133" y="5898260"/>
            <a:ext cx="3975289" cy="369332"/>
          </a:xfrm>
          <a:prstGeom prst="rect">
            <a:avLst/>
          </a:prstGeom>
          <a:noFill/>
        </p:spPr>
        <p:txBody>
          <a:bodyPr wrap="square" rtlCol="0">
            <a:spAutoFit/>
          </a:bodyPr>
          <a:lstStyle/>
          <a:p>
            <a:r>
              <a:rPr kumimoji="1" lang="en-US" altLang="ja-JP" dirty="0">
                <a:latin typeface="MS PGothic" charset="-128"/>
                <a:ea typeface="MS PGothic" charset="-128"/>
                <a:cs typeface="MS PGothic" charset="-128"/>
              </a:rPr>
              <a:t>(</a:t>
            </a:r>
            <a:r>
              <a:rPr lang="ja-JP" altLang="en-US" dirty="0">
                <a:latin typeface="MS PGothic" charset="-128"/>
                <a:ea typeface="MS PGothic" charset="-128"/>
                <a:cs typeface="MS PGothic" charset="-128"/>
              </a:rPr>
              <a:t>名詞句</a:t>
            </a:r>
            <a:r>
              <a:rPr kumimoji="1" lang="en-US" altLang="ja-JP" dirty="0">
                <a:latin typeface="MS PGothic" charset="-128"/>
                <a:ea typeface="MS PGothic" charset="-128"/>
                <a:cs typeface="MS PGothic" charset="-128"/>
              </a:rPr>
              <a:t>)</a:t>
            </a:r>
            <a:r>
              <a:rPr kumimoji="1" lang="ja-JP" altLang="en-US" dirty="0">
                <a:latin typeface="MS PGothic" charset="-128"/>
                <a:ea typeface="MS PGothic" charset="-128"/>
                <a:cs typeface="MS PGothic" charset="-128"/>
              </a:rPr>
              <a:t>とはどのようなものですか</a:t>
            </a:r>
            <a:r>
              <a:rPr kumimoji="1" lang="en-US" altLang="ja-JP" dirty="0">
                <a:latin typeface="MS PGothic" charset="-128"/>
                <a:ea typeface="MS PGothic" charset="-128"/>
                <a:cs typeface="MS PGothic" charset="-128"/>
              </a:rPr>
              <a:t>?</a:t>
            </a:r>
            <a:endParaRPr kumimoji="1" lang="ja-JP" altLang="en-US" dirty="0">
              <a:latin typeface="MS PGothic" charset="-128"/>
              <a:ea typeface="MS PGothic" charset="-128"/>
              <a:cs typeface="MS PGothic" charset="-128"/>
            </a:endParaRPr>
          </a:p>
        </p:txBody>
      </p:sp>
    </p:spTree>
    <p:extLst>
      <p:ext uri="{BB962C8B-B14F-4D97-AF65-F5344CB8AC3E}">
        <p14:creationId xmlns:p14="http://schemas.microsoft.com/office/powerpoint/2010/main" val="93200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角丸四角形 65"/>
          <p:cNvSpPr/>
          <p:nvPr/>
        </p:nvSpPr>
        <p:spPr>
          <a:xfrm>
            <a:off x="7303409" y="3888740"/>
            <a:ext cx="3855891" cy="646331"/>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latin typeface="MS PGothic" charset="-128"/>
                <a:ea typeface="MS PGothic" charset="-128"/>
                <a:cs typeface="MS PGothic" charset="-128"/>
              </a:rPr>
              <a:t>なぜ</a:t>
            </a:r>
            <a:r>
              <a:rPr lang="en-US" altLang="ja-JP" sz="2400" dirty="0">
                <a:latin typeface="MS PGothic" charset="-128"/>
                <a:ea typeface="MS PGothic" charset="-128"/>
                <a:cs typeface="MS PGothic" charset="-128"/>
              </a:rPr>
              <a:t>(</a:t>
            </a:r>
            <a:r>
              <a:rPr lang="ja-JP" altLang="en-US" sz="2400" dirty="0">
                <a:latin typeface="MS PGothic" charset="-128"/>
                <a:ea typeface="MS PGothic" charset="-128"/>
                <a:cs typeface="MS PGothic" charset="-128"/>
              </a:rPr>
              <a:t>項</a:t>
            </a:r>
            <a:r>
              <a:rPr lang="en-US" altLang="ja-JP" sz="2400" dirty="0">
                <a:latin typeface="MS PGothic" charset="-128"/>
                <a:ea typeface="MS PGothic" charset="-128"/>
                <a:cs typeface="MS PGothic" charset="-128"/>
              </a:rPr>
              <a:t>+</a:t>
            </a:r>
            <a:r>
              <a:rPr lang="ja-JP" altLang="en-US" sz="2400" dirty="0">
                <a:latin typeface="MS PGothic" charset="-128"/>
                <a:ea typeface="MS PGothic" charset="-128"/>
                <a:cs typeface="MS PGothic" charset="-128"/>
              </a:rPr>
              <a:t>述語</a:t>
            </a:r>
            <a:r>
              <a:rPr lang="en-US" altLang="ja-JP" sz="2400" dirty="0">
                <a:latin typeface="MS PGothic" charset="-128"/>
                <a:ea typeface="MS PGothic" charset="-128"/>
                <a:cs typeface="MS PGothic" charset="-128"/>
              </a:rPr>
              <a:t>)</a:t>
            </a:r>
            <a:r>
              <a:rPr lang="ja-JP" altLang="en-US" sz="2400" dirty="0">
                <a:latin typeface="MS PGothic" charset="-128"/>
                <a:ea typeface="MS PGothic" charset="-128"/>
                <a:cs typeface="MS PGothic" charset="-128"/>
              </a:rPr>
              <a:t>のですか？</a:t>
            </a:r>
          </a:p>
        </p:txBody>
      </p:sp>
      <p:sp>
        <p:nvSpPr>
          <p:cNvPr id="64" name="角丸四角形 63"/>
          <p:cNvSpPr/>
          <p:nvPr/>
        </p:nvSpPr>
        <p:spPr>
          <a:xfrm>
            <a:off x="7543481" y="1244870"/>
            <a:ext cx="3556776" cy="17727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a:latin typeface="MS PGothic" charset="-128"/>
                <a:ea typeface="MS PGothic" charset="-128"/>
                <a:cs typeface="MS PGothic" charset="-128"/>
              </a:rPr>
              <a:t>に</a:t>
            </a:r>
            <a:r>
              <a:rPr lang="en-US" altLang="ja-JP" sz="2000" b="1" dirty="0">
                <a:latin typeface="MS PGothic" charset="-128"/>
                <a:ea typeface="MS PGothic" charset="-128"/>
                <a:cs typeface="MS PGothic" charset="-128"/>
              </a:rPr>
              <a:t> or </a:t>
            </a:r>
            <a:r>
              <a:rPr lang="ja-JP" altLang="en-US" sz="2000" b="1" dirty="0">
                <a:latin typeface="MS PGothic" charset="-128"/>
                <a:ea typeface="MS PGothic" charset="-128"/>
                <a:cs typeface="MS PGothic" charset="-128"/>
              </a:rPr>
              <a:t>にとって</a:t>
            </a:r>
            <a:r>
              <a:rPr lang="en-US" altLang="ja-JP" sz="2000" b="1" dirty="0">
                <a:latin typeface="MS PGothic" charset="-128"/>
                <a:ea typeface="MS PGothic" charset="-128"/>
                <a:cs typeface="MS PGothic" charset="-128"/>
              </a:rPr>
              <a:t> or </a:t>
            </a:r>
            <a:r>
              <a:rPr lang="ja-JP" altLang="en-US" sz="2000" b="1" dirty="0">
                <a:latin typeface="MS PGothic" charset="-128"/>
                <a:ea typeface="MS PGothic" charset="-128"/>
                <a:cs typeface="MS PGothic" charset="-128"/>
              </a:rPr>
              <a:t>ば</a:t>
            </a:r>
            <a:r>
              <a:rPr lang="en-US" altLang="ja-JP" sz="2000" b="1" dirty="0">
                <a:latin typeface="MS PGothic" charset="-128"/>
                <a:ea typeface="MS PGothic" charset="-128"/>
                <a:cs typeface="MS PGothic" charset="-128"/>
              </a:rPr>
              <a:t> or </a:t>
            </a:r>
            <a:r>
              <a:rPr lang="ja-JP" altLang="en-US" sz="2000" b="1" dirty="0">
                <a:latin typeface="MS PGothic" charset="-128"/>
                <a:ea typeface="MS PGothic" charset="-128"/>
                <a:cs typeface="MS PGothic" charset="-128"/>
              </a:rPr>
              <a:t>は</a:t>
            </a:r>
            <a:r>
              <a:rPr lang="en-US" altLang="ja-JP" sz="2000" b="1" dirty="0">
                <a:latin typeface="MS PGothic" charset="-128"/>
                <a:ea typeface="MS PGothic" charset="-128"/>
                <a:cs typeface="MS PGothic" charset="-128"/>
              </a:rPr>
              <a:t> or </a:t>
            </a:r>
          </a:p>
          <a:p>
            <a:pPr algn="ctr"/>
            <a:r>
              <a:rPr lang="ja-JP" altLang="en-US" sz="2000" b="1" u="sng" dirty="0">
                <a:solidFill>
                  <a:srgbClr val="FF0000"/>
                </a:solidFill>
                <a:latin typeface="MS PGothic" charset="-128"/>
                <a:ea typeface="MS PGothic" charset="-128"/>
                <a:cs typeface="MS PGothic" charset="-128"/>
              </a:rPr>
              <a:t>に</a:t>
            </a:r>
            <a:r>
              <a:rPr lang="en-US" altLang="ja-JP" sz="2000" b="1" u="sng" dirty="0">
                <a:solidFill>
                  <a:srgbClr val="FF0000"/>
                </a:solidFill>
                <a:latin typeface="MS PGothic" charset="-128"/>
                <a:ea typeface="MS PGothic" charset="-128"/>
                <a:cs typeface="MS PGothic" charset="-128"/>
              </a:rPr>
              <a:t>+</a:t>
            </a:r>
            <a:r>
              <a:rPr lang="ja-JP" altLang="en-US" sz="2000" b="1" u="sng" dirty="0">
                <a:solidFill>
                  <a:srgbClr val="FF0000"/>
                </a:solidFill>
                <a:latin typeface="MS PGothic" charset="-128"/>
                <a:ea typeface="MS PGothic" charset="-128"/>
                <a:cs typeface="MS PGothic" charset="-128"/>
              </a:rPr>
              <a:t>が</a:t>
            </a:r>
            <a:r>
              <a:rPr lang="en-US" altLang="ja-JP" sz="2000" b="1" dirty="0">
                <a:latin typeface="MS PGothic" charset="-128"/>
                <a:ea typeface="MS PGothic" charset="-128"/>
                <a:cs typeface="MS PGothic" charset="-128"/>
              </a:rPr>
              <a:t> or </a:t>
            </a:r>
            <a:r>
              <a:rPr lang="ja-JP" altLang="en-US" sz="2000" b="1" dirty="0">
                <a:latin typeface="MS PGothic" charset="-128"/>
                <a:ea typeface="MS PGothic" charset="-128"/>
                <a:cs typeface="MS PGothic" charset="-128"/>
              </a:rPr>
              <a:t>は</a:t>
            </a:r>
            <a:r>
              <a:rPr lang="en-US" altLang="ja-JP" sz="2000" b="1" dirty="0">
                <a:latin typeface="MS PGothic" charset="-128"/>
                <a:ea typeface="MS PGothic" charset="-128"/>
                <a:cs typeface="MS PGothic" charset="-128"/>
              </a:rPr>
              <a:t>+</a:t>
            </a:r>
            <a:r>
              <a:rPr lang="ja-JP" altLang="en-US" sz="2000" b="1" dirty="0">
                <a:latin typeface="MS PGothic" charset="-128"/>
                <a:ea typeface="MS PGothic" charset="-128"/>
                <a:cs typeface="MS PGothic" charset="-128"/>
              </a:rPr>
              <a:t>を</a:t>
            </a:r>
            <a:r>
              <a:rPr lang="en-US" altLang="ja-JP" sz="2000" b="1" dirty="0">
                <a:latin typeface="MS PGothic" charset="-128"/>
                <a:ea typeface="MS PGothic" charset="-128"/>
                <a:cs typeface="MS PGothic" charset="-128"/>
              </a:rPr>
              <a:t> or </a:t>
            </a:r>
          </a:p>
          <a:p>
            <a:pPr algn="ctr"/>
            <a:r>
              <a:rPr lang="en-US" altLang="ja-JP" sz="2000" b="1" dirty="0">
                <a:latin typeface="MS PGothic" charset="-128"/>
                <a:ea typeface="MS PGothic" charset="-128"/>
                <a:cs typeface="MS PGothic" charset="-128"/>
              </a:rPr>
              <a:t> </a:t>
            </a:r>
            <a:r>
              <a:rPr lang="ja-JP" altLang="en-US" sz="2000" b="1" dirty="0">
                <a:latin typeface="MS PGothic" charset="-128"/>
                <a:ea typeface="MS PGothic" charset="-128"/>
                <a:cs typeface="MS PGothic" charset="-128"/>
              </a:rPr>
              <a:t>が</a:t>
            </a:r>
            <a:r>
              <a:rPr lang="en-US" altLang="ja-JP" sz="2000" b="1" dirty="0">
                <a:latin typeface="MS PGothic" charset="-128"/>
                <a:ea typeface="MS PGothic" charset="-128"/>
                <a:cs typeface="MS PGothic" charset="-128"/>
              </a:rPr>
              <a:t>+</a:t>
            </a:r>
            <a:r>
              <a:rPr lang="ja-JP" altLang="en-US" sz="2000" b="1" dirty="0">
                <a:latin typeface="MS PGothic" charset="-128"/>
                <a:ea typeface="MS PGothic" charset="-128"/>
                <a:cs typeface="MS PGothic" charset="-128"/>
              </a:rPr>
              <a:t>を</a:t>
            </a:r>
            <a:r>
              <a:rPr lang="en-US" altLang="ja-JP" sz="2000" b="1" dirty="0">
                <a:latin typeface="MS PGothic" charset="-128"/>
                <a:ea typeface="MS PGothic" charset="-128"/>
                <a:cs typeface="MS PGothic" charset="-128"/>
              </a:rPr>
              <a:t>+</a:t>
            </a:r>
            <a:r>
              <a:rPr lang="ja-JP" altLang="en-US" sz="2000" b="1" dirty="0">
                <a:latin typeface="MS PGothic" charset="-128"/>
                <a:ea typeface="MS PGothic" charset="-128"/>
                <a:cs typeface="MS PGothic" charset="-128"/>
              </a:rPr>
              <a:t>から</a:t>
            </a:r>
            <a:r>
              <a:rPr lang="en-US" altLang="ja-JP" sz="2000" b="1" dirty="0">
                <a:latin typeface="MS PGothic" charset="-128"/>
                <a:ea typeface="MS PGothic" charset="-128"/>
                <a:cs typeface="MS PGothic" charset="-128"/>
              </a:rPr>
              <a:t> or </a:t>
            </a:r>
          </a:p>
          <a:p>
            <a:pPr algn="ctr"/>
            <a:r>
              <a:rPr lang="ja-JP" altLang="en-US" sz="2000" b="1" dirty="0">
                <a:latin typeface="MS PGothic" charset="-128"/>
                <a:ea typeface="MS PGothic" charset="-128"/>
                <a:cs typeface="MS PGothic" charset="-128"/>
              </a:rPr>
              <a:t>は</a:t>
            </a:r>
            <a:r>
              <a:rPr lang="en-US" altLang="ja-JP" sz="2000" b="1" dirty="0">
                <a:latin typeface="MS PGothic" charset="-128"/>
                <a:ea typeface="MS PGothic" charset="-128"/>
                <a:cs typeface="MS PGothic" charset="-128"/>
              </a:rPr>
              <a:t>+(</a:t>
            </a:r>
            <a:r>
              <a:rPr lang="ja-JP" altLang="en-US" sz="2000" b="1" dirty="0">
                <a:latin typeface="MS PGothic" charset="-128"/>
                <a:ea typeface="MS PGothic" charset="-128"/>
                <a:cs typeface="MS PGothic" charset="-128"/>
              </a:rPr>
              <a:t>にとって</a:t>
            </a:r>
            <a:r>
              <a:rPr lang="en-US" altLang="ja-JP" sz="2000" b="1" dirty="0">
                <a:latin typeface="MS PGothic" charset="-128"/>
                <a:ea typeface="MS PGothic" charset="-128"/>
                <a:cs typeface="MS PGothic" charset="-128"/>
              </a:rPr>
              <a:t> or </a:t>
            </a:r>
            <a:r>
              <a:rPr lang="ja-JP" altLang="en-US" sz="2000" b="1" dirty="0">
                <a:latin typeface="MS PGothic" charset="-128"/>
                <a:ea typeface="MS PGothic" charset="-128"/>
                <a:cs typeface="MS PGothic" charset="-128"/>
              </a:rPr>
              <a:t>も</a:t>
            </a:r>
            <a:r>
              <a:rPr lang="en-US" altLang="ja-JP" sz="2000" b="1" dirty="0">
                <a:latin typeface="MS PGothic" charset="-128"/>
                <a:ea typeface="MS PGothic" charset="-128"/>
                <a:cs typeface="MS PGothic" charset="-128"/>
              </a:rPr>
              <a:t>)+</a:t>
            </a:r>
            <a:r>
              <a:rPr lang="ja-JP" altLang="en-US" sz="2000" b="1" dirty="0">
                <a:latin typeface="MS PGothic" charset="-128"/>
                <a:ea typeface="MS PGothic" charset="-128"/>
                <a:cs typeface="MS PGothic" charset="-128"/>
              </a:rPr>
              <a:t>に</a:t>
            </a:r>
            <a:r>
              <a:rPr lang="en-US" altLang="ja-JP" sz="2000" b="1" dirty="0">
                <a:latin typeface="MS PGothic" charset="-128"/>
                <a:ea typeface="MS PGothic" charset="-128"/>
                <a:cs typeface="MS PGothic" charset="-128"/>
              </a:rPr>
              <a:t> or</a:t>
            </a:r>
          </a:p>
          <a:p>
            <a:pPr algn="ctr"/>
            <a:r>
              <a:rPr lang="en-US" altLang="ja-JP" sz="2000" b="1" dirty="0">
                <a:latin typeface="MS PGothic" charset="-128"/>
                <a:ea typeface="MS PGothic" charset="-128"/>
                <a:cs typeface="MS PGothic" charset="-128"/>
              </a:rPr>
              <a:t> other</a:t>
            </a:r>
            <a:endParaRPr lang="ja-JP" altLang="en-US" sz="2000" dirty="0"/>
          </a:p>
        </p:txBody>
      </p:sp>
      <p:sp>
        <p:nvSpPr>
          <p:cNvPr id="2" name="タイトル 1"/>
          <p:cNvSpPr>
            <a:spLocks noGrp="1"/>
          </p:cNvSpPr>
          <p:nvPr>
            <p:ph type="title"/>
          </p:nvPr>
        </p:nvSpPr>
        <p:spPr>
          <a:xfrm>
            <a:off x="1735531" y="189468"/>
            <a:ext cx="7886700" cy="696567"/>
          </a:xfrm>
        </p:spPr>
        <p:txBody>
          <a:bodyPr/>
          <a:lstStyle/>
          <a:p>
            <a:pPr algn="ctr"/>
            <a:r>
              <a:rPr kumimoji="1" lang="ja-JP" altLang="en-US" dirty="0">
                <a:latin typeface="MS PGothic" charset="-128"/>
                <a:ea typeface="MS PGothic" charset="-128"/>
                <a:cs typeface="MS PGothic" charset="-128"/>
              </a:rPr>
              <a:t>質問生成例</a:t>
            </a:r>
          </a:p>
        </p:txBody>
      </p:sp>
      <p:sp>
        <p:nvSpPr>
          <p:cNvPr id="3" name="コンテンツ プレースホルダー 2"/>
          <p:cNvSpPr>
            <a:spLocks noGrp="1"/>
          </p:cNvSpPr>
          <p:nvPr>
            <p:ph idx="1"/>
          </p:nvPr>
        </p:nvSpPr>
        <p:spPr>
          <a:xfrm>
            <a:off x="6844584" y="5765617"/>
            <a:ext cx="4942062" cy="800050"/>
          </a:xfrm>
          <a:ln>
            <a:solidFill>
              <a:schemeClr val="bg1"/>
            </a:solidFill>
          </a:ln>
        </p:spPr>
        <p:style>
          <a:lnRef idx="2">
            <a:schemeClr val="accent6"/>
          </a:lnRef>
          <a:fillRef idx="1">
            <a:schemeClr val="lt1"/>
          </a:fillRef>
          <a:effectRef idx="0">
            <a:schemeClr val="accent6"/>
          </a:effectRef>
          <a:fontRef idx="minor">
            <a:schemeClr val="dk1"/>
          </a:fontRef>
        </p:style>
        <p:txBody>
          <a:bodyPr>
            <a:noAutofit/>
          </a:bodyPr>
          <a:lstStyle/>
          <a:p>
            <a:pPr marL="0" indent="0">
              <a:buNone/>
            </a:pPr>
            <a:r>
              <a:rPr lang="ja-JP" altLang="en-US" dirty="0">
                <a:latin typeface="MS PGothic" charset="-128"/>
                <a:ea typeface="MS PGothic" charset="-128"/>
                <a:cs typeface="MS PGothic" charset="-128"/>
              </a:rPr>
              <a:t>なぜ</a:t>
            </a:r>
            <a:r>
              <a:rPr lang="ja-JP" altLang="en-US" dirty="0">
                <a:solidFill>
                  <a:srgbClr val="FF0000"/>
                </a:solidFill>
                <a:latin typeface="MS PGothic" charset="-128"/>
                <a:ea typeface="MS PGothic" charset="-128"/>
                <a:cs typeface="MS PGothic" charset="-128"/>
              </a:rPr>
              <a:t>ソフト面での基盤整備に力が入れられていない</a:t>
            </a:r>
            <a:r>
              <a:rPr lang="ja-JP" altLang="en-US" dirty="0">
                <a:latin typeface="MS PGothic" charset="-128"/>
                <a:ea typeface="MS PGothic" charset="-128"/>
                <a:cs typeface="MS PGothic" charset="-128"/>
              </a:rPr>
              <a:t>のですか？</a:t>
            </a:r>
          </a:p>
          <a:p>
            <a:endParaRPr kumimoji="1" lang="ja-JP" altLang="en-US" sz="3200" dirty="0"/>
          </a:p>
        </p:txBody>
      </p:sp>
      <p:sp>
        <p:nvSpPr>
          <p:cNvPr id="18" name="テキスト ボックス 17"/>
          <p:cNvSpPr txBox="1"/>
          <p:nvPr/>
        </p:nvSpPr>
        <p:spPr>
          <a:xfrm>
            <a:off x="898492" y="3568604"/>
            <a:ext cx="585848" cy="830997"/>
          </a:xfrm>
          <a:prstGeom prst="rect">
            <a:avLst/>
          </a:prstGeom>
          <a:noFill/>
        </p:spPr>
        <p:txBody>
          <a:bodyPr wrap="square" rtlCol="0">
            <a:spAutoFit/>
          </a:bodyPr>
          <a:lstStyle/>
          <a:p>
            <a:pPr algn="ctr"/>
            <a:r>
              <a:rPr lang="ja-JP" altLang="en-US" sz="2400" b="1" dirty="0">
                <a:solidFill>
                  <a:srgbClr val="C00000"/>
                </a:solidFill>
              </a:rPr>
              <a:t>述語</a:t>
            </a:r>
          </a:p>
        </p:txBody>
      </p:sp>
      <p:sp>
        <p:nvSpPr>
          <p:cNvPr id="19" name="テキスト ボックス 18"/>
          <p:cNvSpPr txBox="1"/>
          <p:nvPr/>
        </p:nvSpPr>
        <p:spPr>
          <a:xfrm>
            <a:off x="922888" y="5934810"/>
            <a:ext cx="686504" cy="461665"/>
          </a:xfrm>
          <a:prstGeom prst="rect">
            <a:avLst/>
          </a:prstGeom>
          <a:noFill/>
        </p:spPr>
        <p:txBody>
          <a:bodyPr wrap="square" rtlCol="0">
            <a:spAutoFit/>
          </a:bodyPr>
          <a:lstStyle/>
          <a:p>
            <a:r>
              <a:rPr lang="ja-JP" altLang="en-US" sz="2400" b="1" dirty="0">
                <a:solidFill>
                  <a:srgbClr val="C00000"/>
                </a:solidFill>
              </a:rPr>
              <a:t>項</a:t>
            </a:r>
          </a:p>
        </p:txBody>
      </p:sp>
      <p:sp>
        <p:nvSpPr>
          <p:cNvPr id="20" name="テキスト ボックス 19"/>
          <p:cNvSpPr txBox="1"/>
          <p:nvPr/>
        </p:nvSpPr>
        <p:spPr>
          <a:xfrm>
            <a:off x="937876" y="4609829"/>
            <a:ext cx="480620" cy="830997"/>
          </a:xfrm>
          <a:prstGeom prst="rect">
            <a:avLst/>
          </a:prstGeom>
          <a:noFill/>
        </p:spPr>
        <p:txBody>
          <a:bodyPr wrap="square" rtlCol="0">
            <a:spAutoFit/>
          </a:bodyPr>
          <a:lstStyle/>
          <a:p>
            <a:r>
              <a:rPr lang="ja-JP" altLang="en-US" sz="2400" b="1" dirty="0">
                <a:solidFill>
                  <a:srgbClr val="92D050"/>
                </a:solidFill>
              </a:rPr>
              <a:t>助詞</a:t>
            </a:r>
          </a:p>
        </p:txBody>
      </p:sp>
      <p:grpSp>
        <p:nvGrpSpPr>
          <p:cNvPr id="63" name="図形グループ 62"/>
          <p:cNvGrpSpPr/>
          <p:nvPr/>
        </p:nvGrpSpPr>
        <p:grpSpPr>
          <a:xfrm>
            <a:off x="1735531" y="3622854"/>
            <a:ext cx="3250016" cy="3056542"/>
            <a:chOff x="1299483" y="3059915"/>
            <a:chExt cx="3006430" cy="3222179"/>
          </a:xfrm>
        </p:grpSpPr>
        <p:sp>
          <p:nvSpPr>
            <p:cNvPr id="5" name="角丸四角形 4"/>
            <p:cNvSpPr/>
            <p:nvPr/>
          </p:nvSpPr>
          <p:spPr>
            <a:xfrm>
              <a:off x="2118602" y="3059915"/>
              <a:ext cx="1698419" cy="713334"/>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dirty="0"/>
                <a:t>入れられ</a:t>
              </a:r>
              <a:endParaRPr lang="en-US" altLang="ja-JP" sz="2000" dirty="0"/>
            </a:p>
            <a:p>
              <a:pPr algn="ctr"/>
              <a:r>
                <a:rPr lang="ja-JP" altLang="en-US" sz="2000" dirty="0"/>
                <a:t>ていない</a:t>
              </a:r>
            </a:p>
          </p:txBody>
        </p:sp>
        <p:sp>
          <p:nvSpPr>
            <p:cNvPr id="6" name="円/楕円 5"/>
            <p:cNvSpPr/>
            <p:nvPr/>
          </p:nvSpPr>
          <p:spPr>
            <a:xfrm>
              <a:off x="1694166" y="4082493"/>
              <a:ext cx="745905" cy="6767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dirty="0"/>
                <a:t>に</a:t>
              </a:r>
            </a:p>
          </p:txBody>
        </p:sp>
        <p:sp>
          <p:nvSpPr>
            <p:cNvPr id="7" name="円/楕円 6"/>
            <p:cNvSpPr/>
            <p:nvPr/>
          </p:nvSpPr>
          <p:spPr>
            <a:xfrm>
              <a:off x="3615936" y="4101173"/>
              <a:ext cx="689977" cy="67677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dirty="0"/>
                <a:t>が</a:t>
              </a:r>
            </a:p>
          </p:txBody>
        </p:sp>
        <p:sp>
          <p:nvSpPr>
            <p:cNvPr id="9" name="角丸四角形 8"/>
            <p:cNvSpPr/>
            <p:nvPr/>
          </p:nvSpPr>
          <p:spPr>
            <a:xfrm>
              <a:off x="1299483" y="5033278"/>
              <a:ext cx="1528004" cy="1248816"/>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vert="horz" rtlCol="0" anchor="ctr" anchorCtr="1"/>
            <a:lstStyle/>
            <a:p>
              <a:pPr algn="ctr"/>
              <a:r>
                <a:rPr lang="ja-JP" altLang="en-US" sz="2000" dirty="0"/>
                <a:t>ソフト面での基盤整備</a:t>
              </a:r>
            </a:p>
          </p:txBody>
        </p:sp>
        <p:cxnSp>
          <p:nvCxnSpPr>
            <p:cNvPr id="12" name="直線コネクタ 11"/>
            <p:cNvCxnSpPr>
              <a:stCxn id="5" idx="2"/>
              <a:endCxn id="6" idx="0"/>
            </p:cNvCxnSpPr>
            <p:nvPr/>
          </p:nvCxnSpPr>
          <p:spPr>
            <a:xfrm flipH="1">
              <a:off x="2067119" y="3773249"/>
              <a:ext cx="900693" cy="3092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a:stCxn id="5" idx="2"/>
              <a:endCxn id="7" idx="0"/>
            </p:cNvCxnSpPr>
            <p:nvPr/>
          </p:nvCxnSpPr>
          <p:spPr>
            <a:xfrm>
              <a:off x="2967812" y="3773249"/>
              <a:ext cx="993112" cy="3279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4"/>
              <a:endCxn id="9" idx="0"/>
            </p:cNvCxnSpPr>
            <p:nvPr/>
          </p:nvCxnSpPr>
          <p:spPr>
            <a:xfrm flipH="1">
              <a:off x="2063485" y="4759268"/>
              <a:ext cx="3634" cy="27401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7" idx="4"/>
              <a:endCxn id="39" idx="0"/>
            </p:cNvCxnSpPr>
            <p:nvPr/>
          </p:nvCxnSpPr>
          <p:spPr>
            <a:xfrm>
              <a:off x="3960925" y="4777949"/>
              <a:ext cx="0" cy="2479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39" name="角丸四角形 38"/>
            <p:cNvSpPr/>
            <p:nvPr/>
          </p:nvSpPr>
          <p:spPr>
            <a:xfrm>
              <a:off x="3668447" y="5025934"/>
              <a:ext cx="584956" cy="1248816"/>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vert="eaVert" rtlCol="0" anchor="ctr"/>
            <a:lstStyle/>
            <a:p>
              <a:pPr algn="ctr"/>
              <a:r>
                <a:rPr lang="ja-JP" altLang="en-US" sz="2000" dirty="0"/>
                <a:t>力</a:t>
              </a:r>
            </a:p>
          </p:txBody>
        </p:sp>
      </p:grpSp>
      <p:pic>
        <p:nvPicPr>
          <p:cNvPr id="59" name="図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169" y="1372305"/>
            <a:ext cx="743712" cy="1078992"/>
          </a:xfrm>
          <a:prstGeom prst="rect">
            <a:avLst/>
          </a:prstGeom>
        </p:spPr>
      </p:pic>
      <p:sp>
        <p:nvSpPr>
          <p:cNvPr id="60" name="角丸四角形吹き出し 59"/>
          <p:cNvSpPr/>
          <p:nvPr/>
        </p:nvSpPr>
        <p:spPr>
          <a:xfrm>
            <a:off x="2303399" y="1214038"/>
            <a:ext cx="3481175" cy="1430526"/>
          </a:xfrm>
          <a:prstGeom prst="wedgeRoundRectCallout">
            <a:avLst>
              <a:gd name="adj1" fmla="val -68659"/>
              <a:gd name="adj2" fmla="val -13482"/>
              <a:gd name="adj3" fmla="val 16667"/>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r>
              <a:rPr lang="ja-JP" altLang="en-US" sz="2400" dirty="0">
                <a:solidFill>
                  <a:srgbClr val="FF0000"/>
                </a:solidFill>
              </a:rPr>
              <a:t>ソフト面での基盤整備に力が入れられていない</a:t>
            </a:r>
            <a:r>
              <a:rPr lang="ja-JP" altLang="en-US" sz="2400" dirty="0"/>
              <a:t>ように</a:t>
            </a:r>
            <a:r>
              <a:rPr lang="ja-JP" altLang="en-US" sz="2400" dirty="0">
                <a:solidFill>
                  <a:srgbClr val="FFC000"/>
                </a:solidFill>
              </a:rPr>
              <a:t>感じ</a:t>
            </a:r>
            <a:r>
              <a:rPr lang="ja-JP" altLang="en-US" sz="2400" dirty="0"/>
              <a:t>ます。</a:t>
            </a:r>
          </a:p>
        </p:txBody>
      </p:sp>
      <p:sp>
        <p:nvSpPr>
          <p:cNvPr id="65" name="右矢印 64"/>
          <p:cNvSpPr/>
          <p:nvPr/>
        </p:nvSpPr>
        <p:spPr>
          <a:xfrm rot="5400000">
            <a:off x="8855675" y="2839223"/>
            <a:ext cx="751361" cy="110616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67" name="テキスト ボックス 66"/>
          <p:cNvSpPr txBox="1"/>
          <p:nvPr/>
        </p:nvSpPr>
        <p:spPr>
          <a:xfrm>
            <a:off x="8904132" y="1162465"/>
            <a:ext cx="2196125" cy="369332"/>
          </a:xfrm>
          <a:prstGeom prst="rect">
            <a:avLst/>
          </a:prstGeom>
          <a:noFill/>
        </p:spPr>
        <p:txBody>
          <a:bodyPr wrap="square" rtlCol="0">
            <a:spAutoFit/>
          </a:bodyPr>
          <a:lstStyle/>
          <a:p>
            <a:pPr algn="ctr"/>
            <a:endParaRPr lang="ja-JP" altLang="en-US" dirty="0">
              <a:latin typeface="MS PGothic" charset="-128"/>
              <a:ea typeface="MS PGothic" charset="-128"/>
              <a:cs typeface="MS PGothic" charset="-128"/>
            </a:endParaRPr>
          </a:p>
        </p:txBody>
      </p:sp>
      <p:sp>
        <p:nvSpPr>
          <p:cNvPr id="68" name="下矢印 67"/>
          <p:cNvSpPr/>
          <p:nvPr/>
        </p:nvSpPr>
        <p:spPr>
          <a:xfrm rot="13412493">
            <a:off x="5623505" y="2784086"/>
            <a:ext cx="1141040" cy="1842789"/>
          </a:xfrm>
          <a:prstGeom prst="downArrow">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0" name="テキスト ボックス 69"/>
          <p:cNvSpPr txBox="1"/>
          <p:nvPr/>
        </p:nvSpPr>
        <p:spPr>
          <a:xfrm>
            <a:off x="7704886" y="803630"/>
            <a:ext cx="3052935" cy="461665"/>
          </a:xfrm>
          <a:prstGeom prst="rect">
            <a:avLst/>
          </a:prstGeom>
          <a:noFill/>
        </p:spPr>
        <p:txBody>
          <a:bodyPr wrap="square" rtlCol="0">
            <a:spAutoFit/>
          </a:bodyPr>
          <a:lstStyle/>
          <a:p>
            <a:pPr algn="ctr"/>
            <a:r>
              <a:rPr lang="ja-JP" altLang="en-US" sz="2400" dirty="0">
                <a:latin typeface="MS PGothic" charset="-128"/>
                <a:ea typeface="MS PGothic" charset="-128"/>
                <a:cs typeface="MS PGothic" charset="-128"/>
              </a:rPr>
              <a:t>質問生成ルール</a:t>
            </a:r>
          </a:p>
        </p:txBody>
      </p:sp>
      <p:sp>
        <p:nvSpPr>
          <p:cNvPr id="71" name="下矢印 70"/>
          <p:cNvSpPr/>
          <p:nvPr/>
        </p:nvSpPr>
        <p:spPr>
          <a:xfrm>
            <a:off x="2935496" y="2796090"/>
            <a:ext cx="1304171" cy="696073"/>
          </a:xfrm>
          <a:prstGeom prst="downArrow">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2" name="下矢印 71"/>
          <p:cNvSpPr/>
          <p:nvPr/>
        </p:nvSpPr>
        <p:spPr>
          <a:xfrm>
            <a:off x="8783351" y="4711069"/>
            <a:ext cx="1001085" cy="878549"/>
          </a:xfrm>
          <a:prstGeom prst="downArrow">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4" name="テキスト ボックス 73"/>
          <p:cNvSpPr txBox="1"/>
          <p:nvPr/>
        </p:nvSpPr>
        <p:spPr>
          <a:xfrm>
            <a:off x="6913481" y="1700748"/>
            <a:ext cx="480620" cy="830997"/>
          </a:xfrm>
          <a:prstGeom prst="rect">
            <a:avLst/>
          </a:prstGeom>
          <a:noFill/>
        </p:spPr>
        <p:txBody>
          <a:bodyPr wrap="square" rtlCol="0">
            <a:spAutoFit/>
          </a:bodyPr>
          <a:lstStyle/>
          <a:p>
            <a:r>
              <a:rPr lang="ja-JP" altLang="en-US" sz="2400" b="1" dirty="0">
                <a:solidFill>
                  <a:srgbClr val="92D050"/>
                </a:solidFill>
              </a:rPr>
              <a:t>助詞</a:t>
            </a:r>
          </a:p>
        </p:txBody>
      </p:sp>
      <p:sp>
        <p:nvSpPr>
          <p:cNvPr id="4" name="テキスト ボックス 3"/>
          <p:cNvSpPr txBox="1"/>
          <p:nvPr/>
        </p:nvSpPr>
        <p:spPr>
          <a:xfrm>
            <a:off x="773017" y="2603233"/>
            <a:ext cx="1211367" cy="369332"/>
          </a:xfrm>
          <a:prstGeom prst="rect">
            <a:avLst/>
          </a:prstGeom>
          <a:noFill/>
        </p:spPr>
        <p:txBody>
          <a:bodyPr wrap="square" rtlCol="0">
            <a:spAutoFit/>
          </a:bodyPr>
          <a:lstStyle/>
          <a:p>
            <a:r>
              <a:rPr lang="ja-JP" altLang="en-US" dirty="0">
                <a:latin typeface="MS PGothic" charset="-128"/>
                <a:ea typeface="MS PGothic" charset="-128"/>
                <a:cs typeface="MS PGothic" charset="-128"/>
              </a:rPr>
              <a:t>参加者</a:t>
            </a:r>
            <a:r>
              <a:rPr lang="en-US" altLang="ja-JP" dirty="0">
                <a:latin typeface="MS PGothic" charset="-128"/>
                <a:ea typeface="MS PGothic" charset="-128"/>
                <a:cs typeface="MS PGothic" charset="-128"/>
              </a:rPr>
              <a:t>X</a:t>
            </a:r>
            <a:endParaRPr lang="ja-JP" altLang="en-US" dirty="0">
              <a:latin typeface="MS PGothic" charset="-128"/>
              <a:ea typeface="MS PGothic" charset="-128"/>
              <a:cs typeface="MS PGothic" charset="-128"/>
            </a:endParaRPr>
          </a:p>
        </p:txBody>
      </p:sp>
      <p:sp>
        <p:nvSpPr>
          <p:cNvPr id="34" name="フローチャート: 結合子 33"/>
          <p:cNvSpPr/>
          <p:nvPr/>
        </p:nvSpPr>
        <p:spPr>
          <a:xfrm>
            <a:off x="5736662" y="5765617"/>
            <a:ext cx="1060173" cy="913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t>質問</a:t>
            </a:r>
          </a:p>
        </p:txBody>
      </p:sp>
    </p:spTree>
    <p:extLst>
      <p:ext uri="{BB962C8B-B14F-4D97-AF65-F5344CB8AC3E}">
        <p14:creationId xmlns:p14="http://schemas.microsoft.com/office/powerpoint/2010/main" val="37657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750"/>
                                        <p:tgtEl>
                                          <p:spTgt spid="71"/>
                                        </p:tgtEl>
                                      </p:cBhvr>
                                    </p:animEffect>
                                  </p:childTnLst>
                                </p:cTn>
                              </p:par>
                              <p:par>
                                <p:cTn id="8" presetID="10"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750"/>
                                        <p:tgtEl>
                                          <p:spTgt spid="6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75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75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fade">
                                      <p:cBhvr>
                                        <p:cTn id="24" dur="750"/>
                                        <p:tgtEl>
                                          <p:spTgt spid="6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750"/>
                                        <p:tgtEl>
                                          <p:spTgt spid="7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fade">
                                      <p:cBhvr>
                                        <p:cTn id="30" dur="750"/>
                                        <p:tgtEl>
                                          <p:spTgt spid="6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fade">
                                      <p:cBhvr>
                                        <p:cTn id="33" dur="750"/>
                                        <p:tgtEl>
                                          <p:spTgt spid="7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750"/>
                                        <p:tgtEl>
                                          <p:spTgt spid="6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750"/>
                                        <p:tgtEl>
                                          <p:spTgt spid="6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fade">
                                      <p:cBhvr>
                                        <p:cTn id="44" dur="750"/>
                                        <p:tgtEl>
                                          <p:spTgt spid="7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animEffect transition="in" filter="fade">
                                      <p:cBhvr>
                                        <p:cTn id="47" dur="750"/>
                                        <p:tgtEl>
                                          <p:spTgt spid="3">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7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4" grpId="0" animBg="1"/>
      <p:bldP spid="3" grpId="0" build="p"/>
      <p:bldP spid="18" grpId="0"/>
      <p:bldP spid="19" grpId="0"/>
      <p:bldP spid="20" grpId="0"/>
      <p:bldP spid="65" grpId="0" animBg="1"/>
      <p:bldP spid="68" grpId="0" animBg="1"/>
      <p:bldP spid="70" grpId="0"/>
      <p:bldP spid="71" grpId="0" animBg="1"/>
      <p:bldP spid="72" grpId="0" animBg="1"/>
      <p:bldP spid="74" grpId="0"/>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6957" y="265736"/>
            <a:ext cx="7886700" cy="1013969"/>
          </a:xfrm>
        </p:spPr>
        <p:txBody>
          <a:bodyPr/>
          <a:lstStyle/>
          <a:p>
            <a:r>
              <a:rPr kumimoji="1" lang="ja-JP" altLang="en-US" dirty="0">
                <a:latin typeface="MS PGothic" charset="-128"/>
                <a:ea typeface="MS PGothic" charset="-128"/>
                <a:cs typeface="MS PGothic" charset="-128"/>
              </a:rPr>
              <a:t>発表の流れ</a:t>
            </a:r>
          </a:p>
        </p:txBody>
      </p:sp>
      <p:sp>
        <p:nvSpPr>
          <p:cNvPr id="3" name="コンテンツ プレースホルダー 2"/>
          <p:cNvSpPr>
            <a:spLocks noGrp="1"/>
          </p:cNvSpPr>
          <p:nvPr>
            <p:ph idx="1"/>
          </p:nvPr>
        </p:nvSpPr>
        <p:spPr>
          <a:xfrm>
            <a:off x="496957" y="1603949"/>
            <a:ext cx="9542393" cy="4573015"/>
          </a:xfrm>
        </p:spPr>
        <p:txBody>
          <a:bodyPr>
            <a:normAutofit/>
          </a:bodyPr>
          <a:lstStyle/>
          <a:p>
            <a:pPr marL="514350" indent="-514350">
              <a:buFont typeface="+mj-lt"/>
              <a:buAutoNum type="arabicPeriod"/>
            </a:pPr>
            <a:r>
              <a:rPr lang="ja-JP" altLang="en-US" sz="3600" dirty="0">
                <a:latin typeface="MS PGothic" charset="-128"/>
                <a:ea typeface="MS PGothic" charset="-128"/>
                <a:cs typeface="MS PGothic" charset="-128"/>
              </a:rPr>
              <a:t>ファシリテータの意図を仮定した分析</a:t>
            </a:r>
            <a:endParaRPr lang="en-US" altLang="ja-JP" sz="3600" dirty="0">
              <a:latin typeface="MS PGothic" charset="-128"/>
              <a:ea typeface="MS PGothic" charset="-128"/>
              <a:cs typeface="MS PGothic" charset="-128"/>
            </a:endParaRPr>
          </a:p>
          <a:p>
            <a:pPr marL="742950" indent="-742950">
              <a:buFont typeface="+mj-lt"/>
              <a:buAutoNum type="arabicPeriod"/>
            </a:pPr>
            <a:endParaRPr lang="en-US" altLang="ja-JP" sz="1200" dirty="0">
              <a:latin typeface="MS PGothic" charset="-128"/>
              <a:ea typeface="MS PGothic" charset="-128"/>
              <a:cs typeface="MS PGothic" charset="-128"/>
            </a:endParaRPr>
          </a:p>
          <a:p>
            <a:pPr marL="514350" indent="-514350">
              <a:buFont typeface="+mj-lt"/>
              <a:buAutoNum type="arabicPeriod"/>
            </a:pPr>
            <a:r>
              <a:rPr lang="ja-JP" altLang="en-US" sz="3600" dirty="0">
                <a:latin typeface="MS PGothic" charset="-128"/>
                <a:ea typeface="MS PGothic" charset="-128"/>
                <a:cs typeface="MS PGothic" charset="-128"/>
              </a:rPr>
              <a:t>ファシリテータの質問生成</a:t>
            </a:r>
            <a:endParaRPr lang="en-US" altLang="ja-JP" sz="3600" dirty="0">
              <a:latin typeface="MS PGothic" charset="-128"/>
              <a:ea typeface="MS PGothic" charset="-128"/>
              <a:cs typeface="MS PGothic" charset="-128"/>
            </a:endParaRPr>
          </a:p>
          <a:p>
            <a:pPr marL="0" indent="0">
              <a:buNone/>
            </a:pPr>
            <a:r>
              <a:rPr lang="ja-JP" altLang="en-US" sz="2600" dirty="0">
                <a:latin typeface="MS PGothic" charset="-128"/>
                <a:ea typeface="MS PGothic" charset="-128"/>
                <a:cs typeface="MS PGothic" charset="-128"/>
              </a:rPr>
              <a:t>　　</a:t>
            </a:r>
            <a:r>
              <a:rPr lang="en-US" altLang="ja-JP" sz="2600" dirty="0">
                <a:latin typeface="MS PGothic" charset="-128"/>
                <a:ea typeface="MS PGothic" charset="-128"/>
                <a:cs typeface="MS PGothic" charset="-128"/>
              </a:rPr>
              <a:t>2.1 </a:t>
            </a:r>
            <a:r>
              <a:rPr lang="ja-JP" altLang="en-US" sz="2600" dirty="0">
                <a:latin typeface="MS PGothic" charset="-128"/>
                <a:ea typeface="MS PGothic" charset="-128"/>
                <a:cs typeface="MS PGothic" charset="-128"/>
              </a:rPr>
              <a:t>質問種類の分類</a:t>
            </a:r>
            <a:endParaRPr lang="en-US" altLang="ja-JP" sz="2600" dirty="0">
              <a:latin typeface="MS PGothic" charset="-128"/>
              <a:ea typeface="MS PGothic" charset="-128"/>
              <a:cs typeface="MS PGothic" charset="-128"/>
            </a:endParaRPr>
          </a:p>
          <a:p>
            <a:pPr marL="0" indent="0">
              <a:buNone/>
            </a:pPr>
            <a:r>
              <a:rPr lang="ja-JP" altLang="en-US" sz="2600" dirty="0">
                <a:latin typeface="MS PGothic" charset="-128"/>
                <a:ea typeface="MS PGothic" charset="-128"/>
                <a:cs typeface="MS PGothic" charset="-128"/>
              </a:rPr>
              <a:t>　　</a:t>
            </a:r>
            <a:r>
              <a:rPr lang="en-US" altLang="ja-JP" sz="2600" dirty="0">
                <a:latin typeface="MS PGothic" charset="-128"/>
                <a:ea typeface="MS PGothic" charset="-128"/>
                <a:cs typeface="MS PGothic" charset="-128"/>
              </a:rPr>
              <a:t>2.2 </a:t>
            </a:r>
            <a:r>
              <a:rPr lang="ja-JP" altLang="en-US" sz="2600" dirty="0">
                <a:latin typeface="MS PGothic" charset="-128"/>
                <a:ea typeface="MS PGothic" charset="-128"/>
                <a:cs typeface="MS PGothic" charset="-128"/>
              </a:rPr>
              <a:t>質問生成の流れ</a:t>
            </a:r>
            <a:endParaRPr lang="en-US" altLang="ja-JP" sz="2600" dirty="0">
              <a:latin typeface="MS PGothic" charset="-128"/>
              <a:ea typeface="MS PGothic" charset="-128"/>
              <a:cs typeface="MS PGothic" charset="-128"/>
            </a:endParaRPr>
          </a:p>
          <a:p>
            <a:pPr marL="0" indent="0">
              <a:buNone/>
            </a:pPr>
            <a:r>
              <a:rPr lang="ja-JP" altLang="en-US" sz="2600" dirty="0">
                <a:latin typeface="MS PGothic" charset="-128"/>
                <a:ea typeface="MS PGothic" charset="-128"/>
                <a:cs typeface="MS PGothic" charset="-128"/>
              </a:rPr>
              <a:t>　　</a:t>
            </a:r>
            <a:r>
              <a:rPr lang="en-US" altLang="ja-JP" sz="2600" dirty="0">
                <a:latin typeface="MS PGothic" charset="-128"/>
                <a:ea typeface="MS PGothic" charset="-128"/>
                <a:cs typeface="MS PGothic" charset="-128"/>
              </a:rPr>
              <a:t>2.3 </a:t>
            </a:r>
            <a:r>
              <a:rPr lang="ja-JP" altLang="en-US" sz="2600" dirty="0">
                <a:latin typeface="MS PGothic" charset="-128"/>
                <a:ea typeface="MS PGothic" charset="-128"/>
                <a:cs typeface="MS PGothic" charset="-128"/>
              </a:rPr>
              <a:t>評価実験</a:t>
            </a:r>
            <a:endParaRPr lang="en-US" altLang="ja-JP" sz="2600" dirty="0">
              <a:latin typeface="MS PGothic" charset="-128"/>
              <a:ea typeface="MS PGothic" charset="-128"/>
              <a:cs typeface="MS PGothic" charset="-128"/>
            </a:endParaRPr>
          </a:p>
          <a:p>
            <a:pPr marL="0" indent="0">
              <a:buNone/>
            </a:pPr>
            <a:r>
              <a:rPr lang="ja-JP" altLang="en-US" sz="2600" dirty="0">
                <a:latin typeface="MS PGothic" charset="-128"/>
                <a:ea typeface="MS PGothic" charset="-128"/>
                <a:cs typeface="MS PGothic" charset="-128"/>
              </a:rPr>
              <a:t>　　</a:t>
            </a:r>
            <a:r>
              <a:rPr lang="en-US" altLang="ja-JP" sz="2600" dirty="0">
                <a:latin typeface="MS PGothic" charset="-128"/>
                <a:ea typeface="MS PGothic" charset="-128"/>
                <a:cs typeface="MS PGothic" charset="-128"/>
              </a:rPr>
              <a:t>2.4 </a:t>
            </a:r>
            <a:r>
              <a:rPr lang="ja-JP" altLang="en-US" sz="2600" dirty="0">
                <a:latin typeface="MS PGothic" charset="-128"/>
                <a:ea typeface="MS PGothic" charset="-128"/>
                <a:cs typeface="MS PGothic" charset="-128"/>
              </a:rPr>
              <a:t>考察</a:t>
            </a:r>
            <a:endParaRPr lang="en-US" altLang="ja-JP" sz="2600" dirty="0">
              <a:latin typeface="MS PGothic" charset="-128"/>
              <a:ea typeface="MS PGothic" charset="-128"/>
              <a:cs typeface="MS PGothic" charset="-128"/>
            </a:endParaRPr>
          </a:p>
          <a:p>
            <a:pPr marL="0" indent="0">
              <a:buNone/>
            </a:pPr>
            <a:endParaRPr lang="en-US" altLang="ja-JP" sz="1300" dirty="0">
              <a:latin typeface="MS PGothic" charset="-128"/>
              <a:ea typeface="MS PGothic" charset="-128"/>
              <a:cs typeface="MS PGothic" charset="-128"/>
            </a:endParaRPr>
          </a:p>
          <a:p>
            <a:pPr marL="742950" indent="-742950">
              <a:buFont typeface="+mj-lt"/>
              <a:buAutoNum type="arabicPeriod" startAt="3"/>
            </a:pPr>
            <a:r>
              <a:rPr lang="ja-JP" altLang="en-US" sz="3600" dirty="0">
                <a:latin typeface="MS PGothic" charset="-128"/>
                <a:ea typeface="MS PGothic" charset="-128"/>
                <a:cs typeface="MS PGothic" charset="-128"/>
              </a:rPr>
              <a:t>まとめ・今後の課題と展望</a:t>
            </a:r>
            <a:endParaRPr lang="en-US" altLang="ja-JP" sz="3600" dirty="0">
              <a:latin typeface="MS PGothic" charset="-128"/>
              <a:ea typeface="MS PGothic" charset="-128"/>
              <a:cs typeface="MS PGothic" charset="-128"/>
            </a:endParaRPr>
          </a:p>
          <a:p>
            <a:pPr marL="742950" indent="-742950">
              <a:buFont typeface="+mj-lt"/>
              <a:buAutoNum type="arabicPeriod" startAt="3"/>
            </a:pPr>
            <a:endParaRPr lang="en-US" altLang="ja-JP" sz="3600" dirty="0">
              <a:latin typeface="MS PGothic" charset="-128"/>
              <a:ea typeface="MS PGothic" charset="-128"/>
              <a:cs typeface="MS PGothic" charset="-128"/>
            </a:endParaRPr>
          </a:p>
          <a:p>
            <a:pPr marL="514350" indent="-514350">
              <a:buFont typeface="+mj-lt"/>
              <a:buAutoNum type="arabicPeriod" startAt="3"/>
            </a:pPr>
            <a:endParaRPr kumimoji="1" lang="ja-JP" altLang="en-US" dirty="0">
              <a:latin typeface="MS PGothic" charset="-128"/>
              <a:ea typeface="MS PGothic" charset="-128"/>
              <a:cs typeface="MS PGothic" charset="-128"/>
            </a:endParaRPr>
          </a:p>
        </p:txBody>
      </p:sp>
      <p:sp>
        <p:nvSpPr>
          <p:cNvPr id="5" name="角丸四角形 4"/>
          <p:cNvSpPr/>
          <p:nvPr/>
        </p:nvSpPr>
        <p:spPr>
          <a:xfrm>
            <a:off x="496957" y="4146286"/>
            <a:ext cx="6118991" cy="922671"/>
          </a:xfrm>
          <a:prstGeom prst="round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Tree>
    <p:extLst>
      <p:ext uri="{BB962C8B-B14F-4D97-AF65-F5344CB8AC3E}">
        <p14:creationId xmlns:p14="http://schemas.microsoft.com/office/powerpoint/2010/main" val="834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2754" y="443269"/>
            <a:ext cx="7886700" cy="736809"/>
          </a:xfrm>
        </p:spPr>
        <p:txBody>
          <a:bodyPr/>
          <a:lstStyle/>
          <a:p>
            <a:r>
              <a:rPr lang="ja-JP" altLang="en-US" dirty="0">
                <a:latin typeface="MS PGothic" charset="-128"/>
                <a:ea typeface="MS PGothic" charset="-128"/>
                <a:cs typeface="MS PGothic" charset="-128"/>
              </a:rPr>
              <a:t>評価実験</a:t>
            </a:r>
            <a:endParaRPr kumimoji="1" lang="ja-JP" altLang="en-US" dirty="0">
              <a:latin typeface="MS PGothic" charset="-128"/>
              <a:ea typeface="MS PGothic" charset="-128"/>
              <a:cs typeface="MS PGothic" charset="-128"/>
            </a:endParaRPr>
          </a:p>
        </p:txBody>
      </p:sp>
      <p:sp>
        <p:nvSpPr>
          <p:cNvPr id="3" name="コンテンツ プレースホルダー 2"/>
          <p:cNvSpPr>
            <a:spLocks noGrp="1"/>
          </p:cNvSpPr>
          <p:nvPr>
            <p:ph idx="1"/>
          </p:nvPr>
        </p:nvSpPr>
        <p:spPr>
          <a:xfrm>
            <a:off x="502754" y="1438497"/>
            <a:ext cx="11277601" cy="5121329"/>
          </a:xfrm>
        </p:spPr>
        <p:txBody>
          <a:bodyPr>
            <a:noAutofit/>
          </a:bodyPr>
          <a:lstStyle/>
          <a:p>
            <a:pPr>
              <a:lnSpc>
                <a:spcPct val="100000"/>
              </a:lnSpc>
            </a:pPr>
            <a:r>
              <a:rPr kumimoji="1" lang="ja-JP" altLang="en-US" sz="3200" dirty="0">
                <a:latin typeface="MS PGothic" charset="-128"/>
                <a:ea typeface="MS PGothic" charset="-128"/>
                <a:cs typeface="MS PGothic" charset="-128"/>
              </a:rPr>
              <a:t>被験者</a:t>
            </a:r>
            <a:r>
              <a:rPr kumimoji="1" lang="en-US" altLang="ja-JP" sz="3200" dirty="0">
                <a:latin typeface="MS PGothic" charset="-128"/>
                <a:ea typeface="MS PGothic" charset="-128"/>
                <a:cs typeface="MS PGothic" charset="-128"/>
              </a:rPr>
              <a:t>10</a:t>
            </a:r>
            <a:r>
              <a:rPr kumimoji="1" lang="ja-JP" altLang="en-US" sz="3200" dirty="0">
                <a:latin typeface="MS PGothic" charset="-128"/>
                <a:ea typeface="MS PGothic" charset="-128"/>
                <a:cs typeface="MS PGothic" charset="-128"/>
              </a:rPr>
              <a:t>人に各</a:t>
            </a:r>
            <a:r>
              <a:rPr kumimoji="1" lang="en-US" altLang="ja-JP" sz="3200" dirty="0">
                <a:latin typeface="MS PGothic" charset="-128"/>
                <a:ea typeface="MS PGothic" charset="-128"/>
                <a:cs typeface="MS PGothic" charset="-128"/>
              </a:rPr>
              <a:t>10</a:t>
            </a:r>
            <a:r>
              <a:rPr kumimoji="1" lang="ja-JP" altLang="en-US" sz="3200" dirty="0">
                <a:latin typeface="MS PGothic" charset="-128"/>
                <a:ea typeface="MS PGothic" charset="-128"/>
                <a:cs typeface="MS PGothic" charset="-128"/>
              </a:rPr>
              <a:t>例</a:t>
            </a:r>
            <a:endParaRPr kumimoji="1" lang="en-US" altLang="ja-JP" sz="3200" dirty="0">
              <a:latin typeface="MS PGothic" charset="-128"/>
              <a:ea typeface="MS PGothic" charset="-128"/>
              <a:cs typeface="MS PGothic" charset="-128"/>
            </a:endParaRPr>
          </a:p>
          <a:p>
            <a:pPr>
              <a:lnSpc>
                <a:spcPct val="100000"/>
              </a:lnSpc>
            </a:pPr>
            <a:r>
              <a:rPr lang="en-US" altLang="ja-JP" sz="3200" dirty="0">
                <a:latin typeface="MS PGothic" charset="-128"/>
                <a:ea typeface="MS PGothic" charset="-128"/>
                <a:cs typeface="MS PGothic" charset="-128"/>
              </a:rPr>
              <a:t>7</a:t>
            </a:r>
            <a:r>
              <a:rPr lang="ja-JP" altLang="en-US" sz="3200" dirty="0">
                <a:latin typeface="MS PGothic" charset="-128"/>
                <a:ea typeface="MS PGothic" charset="-128"/>
                <a:cs typeface="MS PGothic" charset="-128"/>
              </a:rPr>
              <a:t>段階評価</a:t>
            </a:r>
            <a:r>
              <a:rPr lang="en-US" altLang="ja-JP" sz="3200" dirty="0">
                <a:latin typeface="MS PGothic" charset="-128"/>
                <a:ea typeface="MS PGothic" charset="-128"/>
                <a:cs typeface="MS PGothic" charset="-128"/>
              </a:rPr>
              <a:t>(1:</a:t>
            </a:r>
            <a:r>
              <a:rPr lang="ja-JP" altLang="en-US" sz="3200" dirty="0">
                <a:solidFill>
                  <a:schemeClr val="accent1"/>
                </a:solidFill>
                <a:latin typeface="MS PGothic" charset="-128"/>
                <a:ea typeface="MS PGothic" charset="-128"/>
                <a:cs typeface="MS PGothic" charset="-128"/>
              </a:rPr>
              <a:t>低</a:t>
            </a:r>
            <a:r>
              <a:rPr lang="en-US" altLang="ja-JP" sz="3200" dirty="0">
                <a:latin typeface="MS PGothic" charset="-128"/>
                <a:ea typeface="MS PGothic" charset="-128"/>
                <a:cs typeface="MS PGothic" charset="-128"/>
              </a:rPr>
              <a:t>  7:</a:t>
            </a:r>
            <a:r>
              <a:rPr lang="ja-JP" altLang="en-US" sz="3200" dirty="0">
                <a:solidFill>
                  <a:srgbClr val="FF0000"/>
                </a:solidFill>
                <a:latin typeface="MS PGothic" charset="-128"/>
                <a:ea typeface="MS PGothic" charset="-128"/>
                <a:cs typeface="MS PGothic" charset="-128"/>
              </a:rPr>
              <a:t>高</a:t>
            </a:r>
            <a:r>
              <a:rPr lang="en-US" altLang="ja-JP" sz="3200" dirty="0">
                <a:latin typeface="MS PGothic" charset="-128"/>
                <a:ea typeface="MS PGothic" charset="-128"/>
                <a:cs typeface="MS PGothic" charset="-128"/>
              </a:rPr>
              <a:t>)</a:t>
            </a:r>
            <a:endParaRPr kumimoji="1" lang="en-US" altLang="ja-JP" sz="3200" dirty="0">
              <a:latin typeface="MS PGothic" charset="-128"/>
              <a:ea typeface="MS PGothic" charset="-128"/>
              <a:cs typeface="MS PGothic" charset="-128"/>
            </a:endParaRPr>
          </a:p>
          <a:p>
            <a:pPr>
              <a:lnSpc>
                <a:spcPct val="150000"/>
              </a:lnSpc>
            </a:pPr>
            <a:r>
              <a:rPr kumimoji="1" lang="ja-JP" altLang="en-US" sz="3200" dirty="0">
                <a:latin typeface="MS PGothic" charset="-128"/>
                <a:ea typeface="MS PGothic" charset="-128"/>
                <a:cs typeface="MS PGothic" charset="-128"/>
              </a:rPr>
              <a:t>評価項目</a:t>
            </a:r>
            <a:r>
              <a:rPr kumimoji="1" lang="en-US" altLang="ja-JP" sz="3200" dirty="0">
                <a:latin typeface="MS PGothic" charset="-128"/>
                <a:ea typeface="MS PGothic" charset="-128"/>
                <a:cs typeface="MS PGothic" charset="-128"/>
              </a:rPr>
              <a:t> </a:t>
            </a:r>
          </a:p>
          <a:p>
            <a:pPr lvl="1">
              <a:lnSpc>
                <a:spcPct val="150000"/>
              </a:lnSpc>
            </a:pPr>
            <a:r>
              <a:rPr lang="en-US" altLang="ja-JP" sz="3200" dirty="0">
                <a:latin typeface="MS PGothic" charset="-128"/>
                <a:ea typeface="MS PGothic" charset="-128"/>
                <a:cs typeface="MS PGothic" charset="-128"/>
              </a:rPr>
              <a:t>(</a:t>
            </a:r>
            <a:r>
              <a:rPr lang="ja-JP" altLang="en-US" sz="3200" dirty="0">
                <a:solidFill>
                  <a:srgbClr val="0070C0"/>
                </a:solidFill>
                <a:latin typeface="MS PGothic" charset="-128"/>
                <a:ea typeface="MS PGothic" charset="-128"/>
                <a:cs typeface="MS PGothic" charset="-128"/>
              </a:rPr>
              <a:t>設問</a:t>
            </a:r>
            <a:r>
              <a:rPr lang="en-US" altLang="ja-JP" sz="3200" dirty="0">
                <a:solidFill>
                  <a:srgbClr val="0070C0"/>
                </a:solidFill>
                <a:latin typeface="MS PGothic" charset="-128"/>
                <a:ea typeface="MS PGothic" charset="-128"/>
                <a:cs typeface="MS PGothic" charset="-128"/>
              </a:rPr>
              <a:t>1</a:t>
            </a:r>
            <a:r>
              <a:rPr lang="en-US" altLang="ja-JP" sz="3200" dirty="0">
                <a:latin typeface="MS PGothic" charset="-128"/>
                <a:ea typeface="MS PGothic" charset="-128"/>
                <a:cs typeface="MS PGothic" charset="-128"/>
              </a:rPr>
              <a:t>)</a:t>
            </a:r>
            <a:r>
              <a:rPr lang="ja-JP" altLang="en-US" sz="3200" dirty="0">
                <a:latin typeface="MS PGothic" charset="-128"/>
                <a:ea typeface="MS PGothic" charset="-128"/>
                <a:cs typeface="MS PGothic" charset="-128"/>
              </a:rPr>
              <a:t> 日本語として不自然ではないか</a:t>
            </a:r>
            <a:r>
              <a:rPr lang="en-US" altLang="ja-JP" sz="3200" dirty="0">
                <a:latin typeface="MS PGothic" charset="-128"/>
                <a:ea typeface="MS PGothic" charset="-128"/>
                <a:cs typeface="MS PGothic" charset="-128"/>
              </a:rPr>
              <a:t>?</a:t>
            </a:r>
          </a:p>
          <a:p>
            <a:pPr lvl="1">
              <a:lnSpc>
                <a:spcPct val="150000"/>
              </a:lnSpc>
            </a:pPr>
            <a:r>
              <a:rPr lang="en-US" altLang="ja-JP" sz="3200" dirty="0">
                <a:latin typeface="MS PGothic" charset="-128"/>
                <a:ea typeface="MS PGothic" charset="-128"/>
                <a:cs typeface="MS PGothic" charset="-128"/>
              </a:rPr>
              <a:t>(</a:t>
            </a:r>
            <a:r>
              <a:rPr lang="ja-JP" altLang="en-US" sz="3200" dirty="0">
                <a:solidFill>
                  <a:srgbClr val="0070C0"/>
                </a:solidFill>
                <a:latin typeface="MS PGothic" charset="-128"/>
                <a:ea typeface="MS PGothic" charset="-128"/>
                <a:cs typeface="MS PGothic" charset="-128"/>
              </a:rPr>
              <a:t>設問</a:t>
            </a:r>
            <a:r>
              <a:rPr lang="en-US" altLang="ja-JP" sz="3200" dirty="0">
                <a:solidFill>
                  <a:srgbClr val="0070C0"/>
                </a:solidFill>
                <a:latin typeface="MS PGothic" charset="-128"/>
                <a:ea typeface="MS PGothic" charset="-128"/>
                <a:cs typeface="MS PGothic" charset="-128"/>
              </a:rPr>
              <a:t>2</a:t>
            </a:r>
            <a:r>
              <a:rPr lang="en-US" altLang="ja-JP" sz="3200" dirty="0">
                <a:latin typeface="MS PGothic" charset="-128"/>
                <a:ea typeface="MS PGothic" charset="-128"/>
                <a:cs typeface="MS PGothic" charset="-128"/>
              </a:rPr>
              <a:t>)</a:t>
            </a:r>
            <a:r>
              <a:rPr lang="ja-JP" altLang="en-US" sz="3200" dirty="0">
                <a:latin typeface="MS PGothic" charset="-128"/>
                <a:ea typeface="MS PGothic" charset="-128"/>
                <a:cs typeface="MS PGothic" charset="-128"/>
              </a:rPr>
              <a:t> 話の流れに沿っているか</a:t>
            </a:r>
            <a:r>
              <a:rPr lang="en-US" altLang="ja-JP" sz="3200" dirty="0">
                <a:latin typeface="MS PGothic" charset="-128"/>
                <a:ea typeface="MS PGothic" charset="-128"/>
                <a:cs typeface="MS PGothic" charset="-128"/>
              </a:rPr>
              <a:t>?</a:t>
            </a:r>
          </a:p>
          <a:p>
            <a:pPr lvl="1">
              <a:lnSpc>
                <a:spcPct val="150000"/>
              </a:lnSpc>
            </a:pPr>
            <a:r>
              <a:rPr lang="en-US" altLang="ja-JP" sz="3200" dirty="0">
                <a:latin typeface="MS PGothic" charset="-128"/>
                <a:ea typeface="MS PGothic" charset="-128"/>
                <a:cs typeface="MS PGothic" charset="-128"/>
              </a:rPr>
              <a:t>(</a:t>
            </a:r>
            <a:r>
              <a:rPr lang="ja-JP" altLang="en-US" sz="3200" dirty="0">
                <a:solidFill>
                  <a:srgbClr val="0070C0"/>
                </a:solidFill>
                <a:latin typeface="MS PGothic" charset="-128"/>
                <a:ea typeface="MS PGothic" charset="-128"/>
                <a:cs typeface="MS PGothic" charset="-128"/>
              </a:rPr>
              <a:t>設問</a:t>
            </a:r>
            <a:r>
              <a:rPr lang="en-US" altLang="ja-JP" sz="3200" dirty="0">
                <a:solidFill>
                  <a:srgbClr val="0070C0"/>
                </a:solidFill>
                <a:latin typeface="MS PGothic" charset="-128"/>
                <a:ea typeface="MS PGothic" charset="-128"/>
                <a:cs typeface="MS PGothic" charset="-128"/>
              </a:rPr>
              <a:t>3</a:t>
            </a:r>
            <a:r>
              <a:rPr lang="en-US" altLang="ja-JP" sz="3200" dirty="0">
                <a:latin typeface="MS PGothic" charset="-128"/>
                <a:ea typeface="MS PGothic" charset="-128"/>
                <a:cs typeface="MS PGothic" charset="-128"/>
              </a:rPr>
              <a:t>)</a:t>
            </a:r>
            <a:r>
              <a:rPr lang="ja-JP" altLang="en-US" sz="3200" dirty="0">
                <a:latin typeface="MS PGothic" charset="-128"/>
                <a:ea typeface="MS PGothic" charset="-128"/>
                <a:cs typeface="MS PGothic" charset="-128"/>
              </a:rPr>
              <a:t> 議論をさらに掘り下げることができるか</a:t>
            </a:r>
            <a:r>
              <a:rPr lang="en-US" altLang="ja-JP" sz="3200" dirty="0">
                <a:latin typeface="MS PGothic" charset="-128"/>
                <a:ea typeface="MS PGothic" charset="-128"/>
                <a:cs typeface="MS PGothic" charset="-128"/>
              </a:rPr>
              <a:t>?</a:t>
            </a:r>
          </a:p>
          <a:p>
            <a:pPr lvl="1">
              <a:lnSpc>
                <a:spcPct val="150000"/>
              </a:lnSpc>
            </a:pPr>
            <a:r>
              <a:rPr lang="en-US" altLang="ja-JP" sz="3200" dirty="0">
                <a:latin typeface="MS PGothic" charset="-128"/>
                <a:ea typeface="MS PGothic" charset="-128"/>
                <a:cs typeface="MS PGothic" charset="-128"/>
              </a:rPr>
              <a:t>(</a:t>
            </a:r>
            <a:r>
              <a:rPr lang="ja-JP" altLang="en-US" sz="3200" dirty="0">
                <a:solidFill>
                  <a:schemeClr val="accent1"/>
                </a:solidFill>
                <a:latin typeface="MS PGothic" charset="-128"/>
                <a:ea typeface="MS PGothic" charset="-128"/>
                <a:cs typeface="MS PGothic" charset="-128"/>
              </a:rPr>
              <a:t>設問</a:t>
            </a:r>
            <a:r>
              <a:rPr lang="en-US" altLang="ja-JP" sz="3200" dirty="0">
                <a:solidFill>
                  <a:schemeClr val="accent1"/>
                </a:solidFill>
                <a:latin typeface="MS PGothic" charset="-128"/>
                <a:ea typeface="MS PGothic" charset="-128"/>
                <a:cs typeface="MS PGothic" charset="-128"/>
              </a:rPr>
              <a:t>4</a:t>
            </a:r>
            <a:r>
              <a:rPr lang="en-US" altLang="ja-JP" sz="3200" dirty="0">
                <a:latin typeface="MS PGothic" charset="-128"/>
                <a:ea typeface="MS PGothic" charset="-128"/>
                <a:cs typeface="MS PGothic" charset="-128"/>
              </a:rPr>
              <a:t>)</a:t>
            </a:r>
            <a:r>
              <a:rPr lang="ja-JP" altLang="en-US" sz="3200" dirty="0">
                <a:latin typeface="MS PGothic" charset="-128"/>
                <a:ea typeface="MS PGothic" charset="-128"/>
                <a:cs typeface="MS PGothic" charset="-128"/>
              </a:rPr>
              <a:t> 実際のファシリテータ発言と似ているか</a:t>
            </a:r>
            <a:r>
              <a:rPr lang="en-US" altLang="ja-JP" sz="3200" dirty="0">
                <a:latin typeface="MS PGothic" charset="-128"/>
                <a:ea typeface="MS PGothic" charset="-128"/>
                <a:cs typeface="MS PGothic" charset="-128"/>
              </a:rPr>
              <a:t>?</a:t>
            </a:r>
          </a:p>
          <a:p>
            <a:pPr marL="0" indent="0">
              <a:lnSpc>
                <a:spcPct val="150000"/>
              </a:lnSpc>
              <a:buNone/>
            </a:pPr>
            <a:endParaRPr lang="ja-JP" altLang="en-US" dirty="0">
              <a:latin typeface="MS PGothic" charset="-128"/>
              <a:ea typeface="MS PGothic" charset="-128"/>
              <a:cs typeface="MS PGothic" charset="-128"/>
            </a:endParaRPr>
          </a:p>
        </p:txBody>
      </p:sp>
    </p:spTree>
    <p:extLst>
      <p:ext uri="{BB962C8B-B14F-4D97-AF65-F5344CB8AC3E}">
        <p14:creationId xmlns:p14="http://schemas.microsoft.com/office/powerpoint/2010/main" val="1196726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1868" y="402433"/>
            <a:ext cx="7886700" cy="691691"/>
          </a:xfrm>
        </p:spPr>
        <p:txBody>
          <a:bodyPr>
            <a:noAutofit/>
          </a:bodyPr>
          <a:lstStyle/>
          <a:p>
            <a:r>
              <a:rPr kumimoji="1" lang="ja-JP" altLang="en-US" dirty="0">
                <a:latin typeface="MS PGothic" charset="-128"/>
                <a:ea typeface="MS PGothic" charset="-128"/>
                <a:cs typeface="MS PGothic" charset="-128"/>
              </a:rPr>
              <a:t>研究背景</a:t>
            </a:r>
          </a:p>
        </p:txBody>
      </p:sp>
      <p:sp>
        <p:nvSpPr>
          <p:cNvPr id="3" name="コンテンツ プレースホルダー 2"/>
          <p:cNvSpPr>
            <a:spLocks noGrp="1"/>
          </p:cNvSpPr>
          <p:nvPr>
            <p:ph idx="1"/>
          </p:nvPr>
        </p:nvSpPr>
        <p:spPr>
          <a:xfrm>
            <a:off x="470451" y="1202263"/>
            <a:ext cx="11251097" cy="1613343"/>
          </a:xfrm>
        </p:spPr>
        <p:txBody>
          <a:bodyPr>
            <a:noAutofit/>
          </a:bodyPr>
          <a:lstStyle/>
          <a:p>
            <a:pPr marL="0" indent="0">
              <a:lnSpc>
                <a:spcPct val="100000"/>
              </a:lnSpc>
              <a:spcBef>
                <a:spcPts val="0"/>
              </a:spcBef>
              <a:buNone/>
            </a:pPr>
            <a:r>
              <a:rPr lang="ja-JP" altLang="en-US" b="1" dirty="0">
                <a:solidFill>
                  <a:schemeClr val="accent1"/>
                </a:solidFill>
                <a:latin typeface="MS PGothic" charset="-128"/>
                <a:ea typeface="MS PGothic" charset="-128"/>
                <a:cs typeface="MS PGothic" charset="-128"/>
              </a:rPr>
              <a:t>背景</a:t>
            </a:r>
            <a:endParaRPr lang="en-US" altLang="ja-JP" b="1" dirty="0">
              <a:solidFill>
                <a:schemeClr val="accent1"/>
              </a:solidFill>
              <a:latin typeface="MS PGothic" charset="-128"/>
              <a:ea typeface="MS PGothic" charset="-128"/>
              <a:cs typeface="MS PGothic" charset="-128"/>
            </a:endParaRPr>
          </a:p>
          <a:p>
            <a:pPr>
              <a:lnSpc>
                <a:spcPct val="100000"/>
              </a:lnSpc>
              <a:spcBef>
                <a:spcPts val="0"/>
              </a:spcBef>
            </a:pPr>
            <a:r>
              <a:rPr lang="en-US" altLang="ja-JP" dirty="0">
                <a:latin typeface="MS PGothic" charset="-128"/>
                <a:ea typeface="MS PGothic" charset="-128"/>
                <a:cs typeface="MS PGothic" charset="-128"/>
              </a:rPr>
              <a:t>Web</a:t>
            </a:r>
            <a:r>
              <a:rPr lang="ja-JP" altLang="en-US" dirty="0">
                <a:latin typeface="MS PGothic" charset="-128"/>
                <a:ea typeface="MS PGothic" charset="-128"/>
                <a:cs typeface="MS PGothic" charset="-128"/>
              </a:rPr>
              <a:t>上で多くの人々が議論できるシステム</a:t>
            </a:r>
            <a:r>
              <a:rPr lang="en-US" altLang="ja-JP" dirty="0">
                <a:latin typeface="MS PGothic" charset="-128"/>
                <a:ea typeface="MS PGothic" charset="-128"/>
                <a:cs typeface="MS PGothic" charset="-128"/>
              </a:rPr>
              <a:t>(COLLAGREE)</a:t>
            </a:r>
          </a:p>
          <a:p>
            <a:pPr>
              <a:lnSpc>
                <a:spcPct val="100000"/>
              </a:lnSpc>
              <a:spcBef>
                <a:spcPts val="0"/>
              </a:spcBef>
            </a:pPr>
            <a:r>
              <a:rPr lang="en-US" altLang="ja-JP" dirty="0">
                <a:latin typeface="MS PGothic" charset="-128"/>
                <a:ea typeface="MS PGothic" charset="-128"/>
                <a:cs typeface="MS PGothic" charset="-128"/>
              </a:rPr>
              <a:t> </a:t>
            </a:r>
            <a:r>
              <a:rPr lang="ja-JP" altLang="en-US" dirty="0">
                <a:solidFill>
                  <a:srgbClr val="FF0000"/>
                </a:solidFill>
                <a:latin typeface="MS PGothic" charset="-128"/>
                <a:ea typeface="MS PGothic" charset="-128"/>
                <a:cs typeface="MS PGothic" charset="-128"/>
              </a:rPr>
              <a:t>ファシリテータ</a:t>
            </a:r>
            <a:r>
              <a:rPr lang="en-US" altLang="ja-JP" dirty="0">
                <a:latin typeface="MS PGothic" charset="-128"/>
                <a:ea typeface="MS PGothic" charset="-128"/>
                <a:cs typeface="MS PGothic" charset="-128"/>
              </a:rPr>
              <a:t> :</a:t>
            </a:r>
            <a:r>
              <a:rPr lang="ja-JP" altLang="en-US" dirty="0">
                <a:latin typeface="MS PGothic" charset="-128"/>
                <a:ea typeface="MS PGothic" charset="-128"/>
                <a:cs typeface="MS PGothic" charset="-128"/>
              </a:rPr>
              <a:t>中立的な立場から議論の建設的な進行を促進する役割</a:t>
            </a:r>
            <a:endParaRPr lang="en-US" altLang="ja-JP" dirty="0">
              <a:latin typeface="MS PGothic" charset="-128"/>
              <a:ea typeface="MS PGothic" charset="-128"/>
              <a:cs typeface="MS PGothic" charset="-128"/>
            </a:endParaRP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055" y="2923745"/>
            <a:ext cx="5656358" cy="3617843"/>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4791" y="2602379"/>
            <a:ext cx="743712" cy="1078992"/>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2678" y="4732666"/>
            <a:ext cx="743712" cy="1078992"/>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5264" y="4732666"/>
            <a:ext cx="743712" cy="1078992"/>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010" y="3234640"/>
            <a:ext cx="743712" cy="1078992"/>
          </a:xfrm>
          <a:prstGeom prst="rect">
            <a:avLst/>
          </a:prstGeom>
        </p:spPr>
      </p:pic>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5572" y="3234640"/>
            <a:ext cx="743712" cy="1078992"/>
          </a:xfrm>
          <a:prstGeom prst="rect">
            <a:avLst/>
          </a:prstGeom>
        </p:spPr>
      </p:pic>
      <p:pic>
        <p:nvPicPr>
          <p:cNvPr id="13" name="図 12"/>
          <p:cNvPicPr>
            <a:picLocks noChangeAspect="1"/>
          </p:cNvPicPr>
          <p:nvPr/>
        </p:nvPicPr>
        <p:blipFill>
          <a:blip r:embed="rId5">
            <a:duotone>
              <a:prstClr val="black"/>
              <a:srgbClr val="FF0029">
                <a:tint val="45000"/>
                <a:satMod val="400000"/>
              </a:srgbClr>
            </a:duotone>
            <a:extLst>
              <a:ext uri="{BEBA8EAE-BF5A-486C-A8C5-ECC9F3942E4B}">
                <a14:imgProps xmlns:a14="http://schemas.microsoft.com/office/drawing/2010/main">
                  <a14:imgLayer r:embed="rId6">
                    <a14:imgEffect>
                      <a14:artisticPhotocopy/>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958629" y="5626129"/>
            <a:ext cx="856035" cy="859466"/>
          </a:xfrm>
          <a:prstGeom prst="rect">
            <a:avLst/>
          </a:prstGeom>
        </p:spPr>
      </p:pic>
      <p:sp>
        <p:nvSpPr>
          <p:cNvPr id="14" name="円形吹き出し 13"/>
          <p:cNvSpPr/>
          <p:nvPr/>
        </p:nvSpPr>
        <p:spPr>
          <a:xfrm>
            <a:off x="9133449" y="4650032"/>
            <a:ext cx="1250107" cy="622130"/>
          </a:xfrm>
          <a:prstGeom prst="wedgeEllipseCallout">
            <a:avLst>
              <a:gd name="adj1" fmla="val -25217"/>
              <a:gd name="adj2" fmla="val 89128"/>
            </a:avLst>
          </a:prstGeom>
          <a:solidFill>
            <a:schemeClr val="bg1"/>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800" b="1"/>
              <a:t>!</a:t>
            </a:r>
            <a:endParaRPr kumimoji="1" lang="ja-JP" altLang="en-US" sz="2800" b="1" dirty="0"/>
          </a:p>
        </p:txBody>
      </p:sp>
    </p:spTree>
    <p:extLst>
      <p:ext uri="{BB962C8B-B14F-4D97-AF65-F5344CB8AC3E}">
        <p14:creationId xmlns:p14="http://schemas.microsoft.com/office/powerpoint/2010/main" val="6566474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9822" y="202635"/>
            <a:ext cx="7886700" cy="736809"/>
          </a:xfrm>
        </p:spPr>
        <p:txBody>
          <a:bodyPr/>
          <a:lstStyle/>
          <a:p>
            <a:r>
              <a:rPr lang="ja-JP" altLang="en-US" dirty="0">
                <a:latin typeface="MS PGothic" charset="-128"/>
                <a:ea typeface="MS PGothic" charset="-128"/>
                <a:cs typeface="MS PGothic" charset="-128"/>
              </a:rPr>
              <a:t>実験結果</a:t>
            </a:r>
            <a:endParaRPr kumimoji="1" lang="ja-JP" altLang="en-US" dirty="0">
              <a:latin typeface="MS PGothic" charset="-128"/>
              <a:ea typeface="MS PGothic" charset="-128"/>
              <a:cs typeface="MS PGothic" charset="-128"/>
            </a:endParaRPr>
          </a:p>
        </p:txBody>
      </p:sp>
      <p:sp>
        <p:nvSpPr>
          <p:cNvPr id="6" name="テキスト ボックス 5"/>
          <p:cNvSpPr txBox="1"/>
          <p:nvPr/>
        </p:nvSpPr>
        <p:spPr>
          <a:xfrm>
            <a:off x="184413" y="1470348"/>
            <a:ext cx="4709848" cy="954107"/>
          </a:xfrm>
          <a:prstGeom prst="rect">
            <a:avLst/>
          </a:prstGeom>
          <a:noFill/>
        </p:spPr>
        <p:txBody>
          <a:bodyPr wrap="square" rtlCol="0">
            <a:spAutoFit/>
          </a:bodyPr>
          <a:lstStyle/>
          <a:p>
            <a:pPr algn="ctr"/>
            <a:r>
              <a:rPr lang="ja-JP" altLang="en-US" sz="2800" dirty="0">
                <a:latin typeface="MS PGothic" charset="-128"/>
                <a:ea typeface="MS PGothic" charset="-128"/>
                <a:cs typeface="MS PGothic" charset="-128"/>
              </a:rPr>
              <a:t>評価の平均</a:t>
            </a:r>
            <a:endParaRPr lang="en-US" altLang="ja-JP" sz="2800" dirty="0">
              <a:latin typeface="MS PGothic" charset="-128"/>
              <a:ea typeface="MS PGothic" charset="-128"/>
              <a:cs typeface="MS PGothic" charset="-128"/>
            </a:endParaRPr>
          </a:p>
          <a:p>
            <a:pPr algn="ctr"/>
            <a:r>
              <a:rPr lang="en-US" altLang="ja-JP" sz="2800" dirty="0">
                <a:latin typeface="MS PGothic" charset="-128"/>
                <a:ea typeface="MS PGothic" charset="-128"/>
                <a:cs typeface="MS PGothic" charset="-128"/>
              </a:rPr>
              <a:t>(2</a:t>
            </a:r>
            <a:r>
              <a:rPr lang="ja-JP" altLang="en-US" sz="2800" dirty="0">
                <a:latin typeface="MS PGothic" charset="-128"/>
                <a:ea typeface="MS PGothic" charset="-128"/>
                <a:cs typeface="MS PGothic" charset="-128"/>
              </a:rPr>
              <a:t>つのスコアを使用した比較</a:t>
            </a:r>
            <a:r>
              <a:rPr lang="en-US" altLang="ja-JP" sz="2800" dirty="0">
                <a:latin typeface="MS PGothic" charset="-128"/>
                <a:ea typeface="MS PGothic" charset="-128"/>
                <a:cs typeface="MS PGothic" charset="-128"/>
              </a:rPr>
              <a:t>)</a:t>
            </a:r>
            <a:endParaRPr lang="ja-JP" altLang="en-US" sz="2800" dirty="0">
              <a:latin typeface="MS PGothic" charset="-128"/>
              <a:ea typeface="MS PGothic" charset="-128"/>
              <a:cs typeface="MS PGothic" charset="-128"/>
            </a:endParaRPr>
          </a:p>
        </p:txBody>
      </p:sp>
      <p:pic>
        <p:nvPicPr>
          <p:cNvPr id="8" name="図 7"/>
          <p:cNvPicPr>
            <a:picLocks noChangeAspect="1"/>
          </p:cNvPicPr>
          <p:nvPr/>
        </p:nvPicPr>
        <p:blipFill>
          <a:blip r:embed="rId3"/>
          <a:stretch>
            <a:fillRect/>
          </a:stretch>
        </p:blipFill>
        <p:spPr>
          <a:xfrm>
            <a:off x="5308384" y="1862218"/>
            <a:ext cx="3172558" cy="2003719"/>
          </a:xfrm>
          <a:prstGeom prst="rect">
            <a:avLst/>
          </a:prstGeom>
        </p:spPr>
      </p:pic>
      <p:pic>
        <p:nvPicPr>
          <p:cNvPr id="10" name="図 9"/>
          <p:cNvPicPr>
            <a:picLocks noChangeAspect="1"/>
          </p:cNvPicPr>
          <p:nvPr/>
        </p:nvPicPr>
        <p:blipFill>
          <a:blip r:embed="rId4"/>
          <a:stretch>
            <a:fillRect/>
          </a:stretch>
        </p:blipFill>
        <p:spPr>
          <a:xfrm>
            <a:off x="5308385" y="4304225"/>
            <a:ext cx="3172558" cy="2017061"/>
          </a:xfrm>
          <a:prstGeom prst="rect">
            <a:avLst/>
          </a:prstGeom>
        </p:spPr>
      </p:pic>
      <p:pic>
        <p:nvPicPr>
          <p:cNvPr id="19" name="図 18"/>
          <p:cNvPicPr>
            <a:picLocks noChangeAspect="1"/>
          </p:cNvPicPr>
          <p:nvPr/>
        </p:nvPicPr>
        <p:blipFill>
          <a:blip r:embed="rId5"/>
          <a:stretch>
            <a:fillRect/>
          </a:stretch>
        </p:blipFill>
        <p:spPr>
          <a:xfrm>
            <a:off x="8891814" y="1839681"/>
            <a:ext cx="3041281" cy="2026256"/>
          </a:xfrm>
          <a:prstGeom prst="rect">
            <a:avLst/>
          </a:prstGeom>
        </p:spPr>
      </p:pic>
      <p:sp>
        <p:nvSpPr>
          <p:cNvPr id="18" name="星 10 17"/>
          <p:cNvSpPr/>
          <p:nvPr/>
        </p:nvSpPr>
        <p:spPr>
          <a:xfrm>
            <a:off x="10551604" y="2372562"/>
            <a:ext cx="1209671" cy="675625"/>
          </a:xfrm>
          <a:prstGeom prst="star10">
            <a:avLst>
              <a:gd name="adj" fmla="val 33840"/>
              <a:gd name="hf" fmla="val 105146"/>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1" dirty="0"/>
              <a:t>63%</a:t>
            </a:r>
            <a:endParaRPr lang="ja-JP" altLang="en-US" b="1" dirty="0"/>
          </a:p>
        </p:txBody>
      </p:sp>
      <p:sp>
        <p:nvSpPr>
          <p:cNvPr id="17" name="星 10 16"/>
          <p:cNvSpPr/>
          <p:nvPr/>
        </p:nvSpPr>
        <p:spPr>
          <a:xfrm>
            <a:off x="7136851" y="4867908"/>
            <a:ext cx="1209671" cy="675625"/>
          </a:xfrm>
          <a:prstGeom prst="star10">
            <a:avLst>
              <a:gd name="adj" fmla="val 33840"/>
              <a:gd name="hf" fmla="val 105146"/>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1" dirty="0"/>
              <a:t>65%</a:t>
            </a:r>
            <a:endParaRPr lang="ja-JP" altLang="en-US" b="1" dirty="0"/>
          </a:p>
        </p:txBody>
      </p:sp>
      <p:sp>
        <p:nvSpPr>
          <p:cNvPr id="16" name="星 10 15"/>
          <p:cNvSpPr/>
          <p:nvPr/>
        </p:nvSpPr>
        <p:spPr>
          <a:xfrm>
            <a:off x="6988036" y="2333479"/>
            <a:ext cx="1195515" cy="675625"/>
          </a:xfrm>
          <a:prstGeom prst="star10">
            <a:avLst>
              <a:gd name="adj" fmla="val 33840"/>
              <a:gd name="hf" fmla="val 105146"/>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1" dirty="0"/>
              <a:t>67%</a:t>
            </a:r>
            <a:endParaRPr lang="ja-JP" altLang="en-US" b="1" dirty="0"/>
          </a:p>
        </p:txBody>
      </p:sp>
      <p:sp>
        <p:nvSpPr>
          <p:cNvPr id="9" name="テキスト ボックス 8"/>
          <p:cNvSpPr txBox="1"/>
          <p:nvPr/>
        </p:nvSpPr>
        <p:spPr>
          <a:xfrm>
            <a:off x="6705556" y="947128"/>
            <a:ext cx="3846049" cy="523220"/>
          </a:xfrm>
          <a:prstGeom prst="rect">
            <a:avLst/>
          </a:prstGeom>
          <a:noFill/>
        </p:spPr>
        <p:txBody>
          <a:bodyPr wrap="square" rtlCol="0">
            <a:spAutoFit/>
          </a:bodyPr>
          <a:lstStyle/>
          <a:p>
            <a:pPr algn="ctr"/>
            <a:r>
              <a:rPr lang="ja-JP" altLang="en-US" sz="2800" dirty="0">
                <a:latin typeface="MS PGothic" charset="-128"/>
                <a:ea typeface="MS PGothic" charset="-128"/>
                <a:cs typeface="MS PGothic" charset="-128"/>
              </a:rPr>
              <a:t>評価の選択頻度</a:t>
            </a:r>
          </a:p>
        </p:txBody>
      </p:sp>
      <p:pic>
        <p:nvPicPr>
          <p:cNvPr id="5" name="図 4"/>
          <p:cNvPicPr>
            <a:picLocks noChangeAspect="1"/>
          </p:cNvPicPr>
          <p:nvPr/>
        </p:nvPicPr>
        <p:blipFill>
          <a:blip r:embed="rId6"/>
          <a:stretch>
            <a:fillRect/>
          </a:stretch>
        </p:blipFill>
        <p:spPr>
          <a:xfrm>
            <a:off x="8891815" y="4304226"/>
            <a:ext cx="3041281" cy="2017060"/>
          </a:xfrm>
          <a:prstGeom prst="rect">
            <a:avLst/>
          </a:prstGeom>
        </p:spPr>
      </p:pic>
      <p:pic>
        <p:nvPicPr>
          <p:cNvPr id="7" name="図 6"/>
          <p:cNvPicPr>
            <a:picLocks noChangeAspect="1"/>
          </p:cNvPicPr>
          <p:nvPr/>
        </p:nvPicPr>
        <p:blipFill>
          <a:blip r:embed="rId7"/>
          <a:stretch>
            <a:fillRect/>
          </a:stretch>
        </p:blipFill>
        <p:spPr>
          <a:xfrm>
            <a:off x="246987" y="2710374"/>
            <a:ext cx="4907484" cy="3412129"/>
          </a:xfrm>
          <a:prstGeom prst="rect">
            <a:avLst/>
          </a:prstGeom>
        </p:spPr>
      </p:pic>
      <p:sp>
        <p:nvSpPr>
          <p:cNvPr id="11" name="テキスト ボックス 10"/>
          <p:cNvSpPr txBox="1"/>
          <p:nvPr/>
        </p:nvSpPr>
        <p:spPr>
          <a:xfrm>
            <a:off x="6093106" y="1470348"/>
            <a:ext cx="1789860" cy="369332"/>
          </a:xfrm>
          <a:prstGeom prst="rect">
            <a:avLst/>
          </a:prstGeom>
          <a:noFill/>
        </p:spPr>
        <p:txBody>
          <a:bodyPr wrap="square" rtlCol="0">
            <a:spAutoFit/>
          </a:bodyPr>
          <a:lstStyle/>
          <a:p>
            <a:pPr algn="ctr"/>
            <a:r>
              <a:rPr kumimoji="1" lang="ja-JP" altLang="en-US" b="1" dirty="0"/>
              <a:t>設問</a:t>
            </a:r>
            <a:r>
              <a:rPr kumimoji="1" lang="en-US" altLang="ja-JP" b="1" dirty="0"/>
              <a:t>1</a:t>
            </a:r>
            <a:endParaRPr kumimoji="1" lang="ja-JP" altLang="en-US" b="1" dirty="0"/>
          </a:p>
        </p:txBody>
      </p:sp>
      <p:sp>
        <p:nvSpPr>
          <p:cNvPr id="22" name="テキスト ボックス 21"/>
          <p:cNvSpPr txBox="1"/>
          <p:nvPr/>
        </p:nvSpPr>
        <p:spPr>
          <a:xfrm>
            <a:off x="5951827" y="3925412"/>
            <a:ext cx="1789860" cy="369332"/>
          </a:xfrm>
          <a:prstGeom prst="rect">
            <a:avLst/>
          </a:prstGeom>
          <a:noFill/>
        </p:spPr>
        <p:txBody>
          <a:bodyPr wrap="square" rtlCol="0">
            <a:spAutoFit/>
          </a:bodyPr>
          <a:lstStyle/>
          <a:p>
            <a:pPr algn="ctr"/>
            <a:r>
              <a:rPr kumimoji="1" lang="ja-JP" altLang="en-US" b="1" dirty="0"/>
              <a:t>設問</a:t>
            </a:r>
            <a:r>
              <a:rPr lang="en-US" altLang="ja-JP" b="1" dirty="0"/>
              <a:t>2</a:t>
            </a:r>
            <a:endParaRPr kumimoji="1" lang="ja-JP" altLang="en-US" b="1" dirty="0"/>
          </a:p>
        </p:txBody>
      </p:sp>
      <p:sp>
        <p:nvSpPr>
          <p:cNvPr id="23" name="テキスト ボックス 22"/>
          <p:cNvSpPr txBox="1"/>
          <p:nvPr/>
        </p:nvSpPr>
        <p:spPr>
          <a:xfrm>
            <a:off x="9512357" y="1481617"/>
            <a:ext cx="1789860" cy="369332"/>
          </a:xfrm>
          <a:prstGeom prst="rect">
            <a:avLst/>
          </a:prstGeom>
          <a:noFill/>
        </p:spPr>
        <p:txBody>
          <a:bodyPr wrap="square" rtlCol="0">
            <a:spAutoFit/>
          </a:bodyPr>
          <a:lstStyle/>
          <a:p>
            <a:pPr algn="ctr"/>
            <a:r>
              <a:rPr kumimoji="1" lang="ja-JP" altLang="en-US" b="1" dirty="0"/>
              <a:t>設問</a:t>
            </a:r>
            <a:r>
              <a:rPr lang="en-US" altLang="ja-JP" b="1" dirty="0"/>
              <a:t>3</a:t>
            </a:r>
            <a:endParaRPr kumimoji="1" lang="ja-JP" altLang="en-US" b="1" dirty="0"/>
          </a:p>
        </p:txBody>
      </p:sp>
      <p:sp>
        <p:nvSpPr>
          <p:cNvPr id="24" name="テキスト ボックス 23"/>
          <p:cNvSpPr txBox="1"/>
          <p:nvPr/>
        </p:nvSpPr>
        <p:spPr>
          <a:xfrm>
            <a:off x="9523154" y="3934893"/>
            <a:ext cx="1789860" cy="369332"/>
          </a:xfrm>
          <a:prstGeom prst="rect">
            <a:avLst/>
          </a:prstGeom>
          <a:noFill/>
        </p:spPr>
        <p:txBody>
          <a:bodyPr wrap="square" rtlCol="0">
            <a:spAutoFit/>
          </a:bodyPr>
          <a:lstStyle/>
          <a:p>
            <a:pPr algn="ctr"/>
            <a:r>
              <a:rPr kumimoji="1" lang="ja-JP" altLang="en-US" b="1" dirty="0"/>
              <a:t>設問</a:t>
            </a:r>
            <a:r>
              <a:rPr lang="en-US" altLang="ja-JP" b="1" dirty="0"/>
              <a:t>4</a:t>
            </a:r>
            <a:endParaRPr kumimoji="1" lang="ja-JP" altLang="en-US" b="1" dirty="0"/>
          </a:p>
        </p:txBody>
      </p:sp>
      <p:sp>
        <p:nvSpPr>
          <p:cNvPr id="25" name="星 10 24"/>
          <p:cNvSpPr/>
          <p:nvPr/>
        </p:nvSpPr>
        <p:spPr>
          <a:xfrm>
            <a:off x="10551605" y="4742514"/>
            <a:ext cx="1209671" cy="675625"/>
          </a:xfrm>
          <a:prstGeom prst="star10">
            <a:avLst>
              <a:gd name="adj" fmla="val 33840"/>
              <a:gd name="hf" fmla="val 105146"/>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b="1"/>
              <a:t>49%</a:t>
            </a:r>
            <a:endParaRPr lang="ja-JP" altLang="en-US" b="1" dirty="0"/>
          </a:p>
        </p:txBody>
      </p:sp>
      <p:sp>
        <p:nvSpPr>
          <p:cNvPr id="12" name="フローチャート: 判断 11"/>
          <p:cNvSpPr/>
          <p:nvPr/>
        </p:nvSpPr>
        <p:spPr>
          <a:xfrm>
            <a:off x="7691188" y="3268966"/>
            <a:ext cx="2046214" cy="1575105"/>
          </a:xfrm>
          <a:prstGeom prst="flowChartDecision">
            <a:avLst/>
          </a:prstGeom>
          <a:ln w="28575">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b="1" dirty="0">
                <a:latin typeface="MS PGothic" charset="-128"/>
                <a:ea typeface="MS PGothic" charset="-128"/>
                <a:cs typeface="MS PGothic" charset="-128"/>
              </a:rPr>
              <a:t>評価が</a:t>
            </a:r>
            <a:r>
              <a:rPr kumimoji="1" lang="en-US" altLang="ja-JP" sz="2000" b="1" dirty="0">
                <a:latin typeface="MS PGothic" charset="-128"/>
                <a:ea typeface="MS PGothic" charset="-128"/>
                <a:cs typeface="MS PGothic" charset="-128"/>
              </a:rPr>
              <a:t>4</a:t>
            </a:r>
            <a:r>
              <a:rPr kumimoji="1" lang="ja-JP" altLang="en-US" sz="2000" b="1" dirty="0">
                <a:latin typeface="MS PGothic" charset="-128"/>
                <a:ea typeface="MS PGothic" charset="-128"/>
                <a:cs typeface="MS PGothic" charset="-128"/>
              </a:rPr>
              <a:t>以上</a:t>
            </a:r>
          </a:p>
        </p:txBody>
      </p:sp>
    </p:spTree>
    <p:extLst>
      <p:ext uri="{BB962C8B-B14F-4D97-AF65-F5344CB8AC3E}">
        <p14:creationId xmlns:p14="http://schemas.microsoft.com/office/powerpoint/2010/main" val="80280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75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75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75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P spid="16" grpId="0" animBg="1"/>
      <p:bldP spid="25"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36105" y="158223"/>
            <a:ext cx="7886700" cy="736809"/>
          </a:xfrm>
        </p:spPr>
        <p:txBody>
          <a:bodyPr/>
          <a:lstStyle/>
          <a:p>
            <a:r>
              <a:rPr kumimoji="1" lang="ja-JP" altLang="en-US" dirty="0">
                <a:latin typeface="MS PGothic" charset="-128"/>
                <a:ea typeface="MS PGothic" charset="-128"/>
                <a:cs typeface="MS PGothic" charset="-128"/>
              </a:rPr>
              <a:t>考察</a:t>
            </a:r>
          </a:p>
        </p:txBody>
      </p:sp>
      <p:sp>
        <p:nvSpPr>
          <p:cNvPr id="3" name="コンテンツ プレースホルダー 2"/>
          <p:cNvSpPr>
            <a:spLocks noGrp="1"/>
          </p:cNvSpPr>
          <p:nvPr>
            <p:ph idx="1"/>
          </p:nvPr>
        </p:nvSpPr>
        <p:spPr>
          <a:xfrm>
            <a:off x="636104" y="988293"/>
            <a:ext cx="11151705" cy="2549356"/>
          </a:xfrm>
        </p:spPr>
        <p:txBody>
          <a:bodyPr>
            <a:normAutofit/>
          </a:bodyPr>
          <a:lstStyle/>
          <a:p>
            <a:r>
              <a:rPr kumimoji="1" lang="ja-JP" altLang="en-US" sz="3200" dirty="0">
                <a:latin typeface="MS PGothic" charset="-128"/>
                <a:ea typeface="MS PGothic" charset="-128"/>
                <a:cs typeface="MS PGothic" charset="-128"/>
              </a:rPr>
              <a:t>スコア間の評価点の平均はほとんど差が見られなかった</a:t>
            </a:r>
            <a:endParaRPr lang="en-US" altLang="ja-JP" sz="3200" dirty="0">
              <a:latin typeface="MS PGothic" charset="-128"/>
              <a:ea typeface="MS PGothic" charset="-128"/>
              <a:cs typeface="MS PGothic" charset="-128"/>
            </a:endParaRPr>
          </a:p>
          <a:p>
            <a:pPr lvl="1">
              <a:buFont typeface="Wingdings" charset="2"/>
              <a:buChar char="Ø"/>
            </a:pPr>
            <a:r>
              <a:rPr kumimoji="1" lang="en-US" altLang="ja-JP" sz="2800" dirty="0">
                <a:latin typeface="MS PGothic" charset="-128"/>
                <a:ea typeface="MS PGothic" charset="-128"/>
                <a:cs typeface="MS PGothic" charset="-128"/>
              </a:rPr>
              <a:t>2</a:t>
            </a:r>
            <a:r>
              <a:rPr kumimoji="1" lang="ja-JP" altLang="en-US" sz="2800" dirty="0">
                <a:latin typeface="MS PGothic" charset="-128"/>
                <a:ea typeface="MS PGothic" charset="-128"/>
                <a:cs typeface="MS PGothic" charset="-128"/>
              </a:rPr>
              <a:t>つのスコアの手がかり表現の順位がほとん</a:t>
            </a:r>
            <a:r>
              <a:rPr lang="ja-JP" altLang="en-US" sz="2800" dirty="0">
                <a:latin typeface="MS PGothic" charset="-128"/>
                <a:ea typeface="MS PGothic" charset="-128"/>
                <a:cs typeface="MS PGothic" charset="-128"/>
              </a:rPr>
              <a:t>ど変わらないため</a:t>
            </a:r>
            <a:endParaRPr lang="en-US" altLang="ja-JP" sz="2800" dirty="0">
              <a:latin typeface="MS PGothic" charset="-128"/>
              <a:ea typeface="MS PGothic" charset="-128"/>
              <a:cs typeface="MS PGothic" charset="-128"/>
            </a:endParaRPr>
          </a:p>
          <a:p>
            <a:pPr>
              <a:buClr>
                <a:schemeClr val="tx1"/>
              </a:buClr>
            </a:pPr>
            <a:r>
              <a:rPr lang="ja-JP" altLang="en-US" sz="3200" dirty="0">
                <a:solidFill>
                  <a:schemeClr val="accent1"/>
                </a:solidFill>
                <a:latin typeface="MS PGothic" charset="-128"/>
                <a:ea typeface="MS PGothic" charset="-128"/>
                <a:cs typeface="MS PGothic" charset="-128"/>
              </a:rPr>
              <a:t>設問</a:t>
            </a:r>
            <a:r>
              <a:rPr lang="en-US" altLang="ja-JP" sz="3200" dirty="0">
                <a:solidFill>
                  <a:schemeClr val="accent1"/>
                </a:solidFill>
                <a:latin typeface="MS PGothic" charset="-128"/>
                <a:ea typeface="MS PGothic" charset="-128"/>
                <a:cs typeface="MS PGothic" charset="-128"/>
              </a:rPr>
              <a:t>2</a:t>
            </a:r>
            <a:r>
              <a:rPr lang="ja-JP" altLang="en-US" sz="3200" dirty="0">
                <a:latin typeface="MS PGothic" charset="-128"/>
                <a:ea typeface="MS PGothic" charset="-128"/>
                <a:cs typeface="MS PGothic" charset="-128"/>
              </a:rPr>
              <a:t>と</a:t>
            </a:r>
            <a:r>
              <a:rPr lang="ja-JP" altLang="en-US" sz="3200" dirty="0">
                <a:solidFill>
                  <a:schemeClr val="accent1"/>
                </a:solidFill>
                <a:latin typeface="MS PGothic" charset="-128"/>
                <a:ea typeface="MS PGothic" charset="-128"/>
                <a:cs typeface="MS PGothic" charset="-128"/>
              </a:rPr>
              <a:t>設問</a:t>
            </a:r>
            <a:r>
              <a:rPr lang="en-US" altLang="ja-JP" sz="3200" dirty="0">
                <a:solidFill>
                  <a:schemeClr val="accent1"/>
                </a:solidFill>
                <a:latin typeface="MS PGothic" charset="-128"/>
                <a:ea typeface="MS PGothic" charset="-128"/>
                <a:cs typeface="MS PGothic" charset="-128"/>
              </a:rPr>
              <a:t>3</a:t>
            </a:r>
            <a:r>
              <a:rPr lang="ja-JP" altLang="en-US" sz="3200" dirty="0">
                <a:latin typeface="MS PGothic" charset="-128"/>
                <a:ea typeface="MS PGothic" charset="-128"/>
                <a:cs typeface="MS PGothic" charset="-128"/>
              </a:rPr>
              <a:t>が</a:t>
            </a:r>
            <a:r>
              <a:rPr lang="ja-JP" altLang="en-US" sz="3200" u="sng" dirty="0">
                <a:solidFill>
                  <a:srgbClr val="FF0000"/>
                </a:solidFill>
                <a:latin typeface="MS PGothic" charset="-128"/>
                <a:ea typeface="MS PGothic" charset="-128"/>
                <a:cs typeface="MS PGothic" charset="-128"/>
              </a:rPr>
              <a:t>強い正の相関</a:t>
            </a:r>
            <a:r>
              <a:rPr lang="en-US" altLang="ja-JP" sz="3200" u="sng" dirty="0">
                <a:solidFill>
                  <a:srgbClr val="FF0000"/>
                </a:solidFill>
                <a:latin typeface="MS PGothic" charset="-128"/>
                <a:ea typeface="MS PGothic" charset="-128"/>
                <a:cs typeface="MS PGothic" charset="-128"/>
              </a:rPr>
              <a:t>(+0.6862)</a:t>
            </a:r>
            <a:r>
              <a:rPr lang="ja-JP" altLang="en-US" sz="3200" dirty="0">
                <a:latin typeface="MS PGothic" charset="-128"/>
                <a:ea typeface="MS PGothic" charset="-128"/>
                <a:cs typeface="MS PGothic" charset="-128"/>
              </a:rPr>
              <a:t>を示した</a:t>
            </a:r>
            <a:endParaRPr lang="en-US" altLang="ja-JP" sz="3200" dirty="0">
              <a:latin typeface="MS PGothic" charset="-128"/>
              <a:ea typeface="MS PGothic" charset="-128"/>
              <a:cs typeface="MS PGothic" charset="-128"/>
            </a:endParaRPr>
          </a:p>
          <a:p>
            <a:pPr lvl="1">
              <a:buFont typeface="Wingdings" charset="2"/>
              <a:buChar char="Ø"/>
            </a:pPr>
            <a:r>
              <a:rPr lang="ja-JP" altLang="en-US" sz="2800" dirty="0">
                <a:latin typeface="MS PGothic" charset="-128"/>
                <a:ea typeface="MS PGothic" charset="-128"/>
                <a:cs typeface="MS PGothic" charset="-128"/>
              </a:rPr>
              <a:t>話の流れに沿った質問ができていれば，掘り下げもうまくできている</a:t>
            </a:r>
            <a:endParaRPr lang="en-US" altLang="ja-JP" sz="2800" dirty="0">
              <a:latin typeface="MS PGothic" charset="-128"/>
              <a:ea typeface="MS PGothic" charset="-128"/>
              <a:cs typeface="MS PGothic" charset="-128"/>
            </a:endParaRPr>
          </a:p>
          <a:p>
            <a:endParaRPr lang="en-US" altLang="ja-JP" dirty="0">
              <a:latin typeface="MS PGothic" charset="-128"/>
              <a:ea typeface="MS PGothic" charset="-128"/>
              <a:cs typeface="MS PGothic" charset="-128"/>
            </a:endParaRPr>
          </a:p>
          <a:p>
            <a:endParaRPr lang="en-US" altLang="ja-JP" dirty="0">
              <a:latin typeface="MS PGothic" charset="-128"/>
              <a:ea typeface="MS PGothic" charset="-128"/>
              <a:cs typeface="MS PGothic" charset="-128"/>
            </a:endParaRPr>
          </a:p>
          <a:p>
            <a:endParaRPr lang="en-US" altLang="ja-JP" dirty="0">
              <a:latin typeface="MS PGothic" charset="-128"/>
              <a:ea typeface="MS PGothic" charset="-128"/>
              <a:cs typeface="MS PGothic" charset="-128"/>
            </a:endParaRPr>
          </a:p>
          <a:p>
            <a:endParaRPr lang="en-US" altLang="ja-JP" dirty="0">
              <a:latin typeface="MS PGothic" charset="-128"/>
              <a:ea typeface="MS PGothic" charset="-128"/>
              <a:cs typeface="MS PGothic" charset="-128"/>
            </a:endParaRPr>
          </a:p>
          <a:p>
            <a:endParaRPr lang="en-US" altLang="ja-JP" dirty="0">
              <a:latin typeface="MS PGothic" charset="-128"/>
              <a:ea typeface="MS PGothic" charset="-128"/>
              <a:cs typeface="MS PGothic" charset="-128"/>
            </a:endParaRPr>
          </a:p>
          <a:p>
            <a:endParaRPr lang="en-US" altLang="ja-JP" sz="2400" dirty="0">
              <a:latin typeface="MS PGothic" charset="-128"/>
              <a:ea typeface="MS PGothic" charset="-128"/>
              <a:cs typeface="MS PGothic" charset="-128"/>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310" y="3537649"/>
            <a:ext cx="4957010" cy="2763758"/>
          </a:xfrm>
          <a:prstGeom prst="rect">
            <a:avLst/>
          </a:prstGeom>
        </p:spPr>
      </p:pic>
      <p:sp>
        <p:nvSpPr>
          <p:cNvPr id="10" name="テキスト ボックス 9"/>
          <p:cNvSpPr txBox="1"/>
          <p:nvPr/>
        </p:nvSpPr>
        <p:spPr>
          <a:xfrm>
            <a:off x="8010939" y="6448910"/>
            <a:ext cx="2584174" cy="400110"/>
          </a:xfrm>
          <a:prstGeom prst="rect">
            <a:avLst/>
          </a:prstGeom>
          <a:noFill/>
        </p:spPr>
        <p:txBody>
          <a:bodyPr wrap="square" rtlCol="0">
            <a:spAutoFit/>
          </a:bodyPr>
          <a:lstStyle/>
          <a:p>
            <a:pPr algn="ctr"/>
            <a:r>
              <a:rPr kumimoji="1" lang="ja-JP" altLang="en-US" sz="2000" b="1" dirty="0">
                <a:latin typeface="MS PGothic" charset="-128"/>
                <a:ea typeface="MS PGothic" charset="-128"/>
                <a:cs typeface="MS PGothic" charset="-128"/>
              </a:rPr>
              <a:t>設問</a:t>
            </a:r>
            <a:r>
              <a:rPr kumimoji="1" lang="en-US" altLang="ja-JP" sz="2000" b="1" dirty="0">
                <a:latin typeface="MS PGothic" charset="-128"/>
                <a:ea typeface="MS PGothic" charset="-128"/>
                <a:cs typeface="MS PGothic" charset="-128"/>
              </a:rPr>
              <a:t>2</a:t>
            </a:r>
            <a:endParaRPr kumimoji="1" lang="ja-JP" altLang="en-US" sz="2000" b="1" dirty="0">
              <a:latin typeface="MS PGothic" charset="-128"/>
              <a:ea typeface="MS PGothic" charset="-128"/>
              <a:cs typeface="MS PGothic" charset="-128"/>
            </a:endParaRPr>
          </a:p>
        </p:txBody>
      </p:sp>
      <p:sp>
        <p:nvSpPr>
          <p:cNvPr id="11" name="テキスト ボックス 10"/>
          <p:cNvSpPr txBox="1"/>
          <p:nvPr/>
        </p:nvSpPr>
        <p:spPr>
          <a:xfrm>
            <a:off x="6096000" y="4411696"/>
            <a:ext cx="396171" cy="1015663"/>
          </a:xfrm>
          <a:prstGeom prst="rect">
            <a:avLst/>
          </a:prstGeom>
          <a:noFill/>
        </p:spPr>
        <p:txBody>
          <a:bodyPr wrap="square" rtlCol="0">
            <a:spAutoFit/>
          </a:bodyPr>
          <a:lstStyle/>
          <a:p>
            <a:pPr algn="ctr"/>
            <a:r>
              <a:rPr kumimoji="1" lang="ja-JP" altLang="en-US" sz="2000" b="1" dirty="0">
                <a:latin typeface="MS PGothic" charset="-128"/>
                <a:ea typeface="MS PGothic" charset="-128"/>
                <a:cs typeface="MS PGothic" charset="-128"/>
              </a:rPr>
              <a:t>設問</a:t>
            </a:r>
            <a:r>
              <a:rPr kumimoji="1" lang="en-US" altLang="ja-JP" sz="2000" b="1" dirty="0">
                <a:latin typeface="MS PGothic" charset="-128"/>
                <a:ea typeface="MS PGothic" charset="-128"/>
                <a:cs typeface="MS PGothic" charset="-128"/>
              </a:rPr>
              <a:t>3</a:t>
            </a:r>
            <a:endParaRPr kumimoji="1" lang="ja-JP" altLang="en-US" sz="2000" b="1" dirty="0">
              <a:latin typeface="MS PGothic" charset="-128"/>
              <a:ea typeface="MS PGothic" charset="-128"/>
              <a:cs typeface="MS PGothic" charset="-128"/>
            </a:endParaRPr>
          </a:p>
        </p:txBody>
      </p:sp>
      <p:sp>
        <p:nvSpPr>
          <p:cNvPr id="12" name="テキスト ボックス 11"/>
          <p:cNvSpPr txBox="1"/>
          <p:nvPr/>
        </p:nvSpPr>
        <p:spPr>
          <a:xfrm>
            <a:off x="888543" y="3169245"/>
            <a:ext cx="4492487" cy="461665"/>
          </a:xfrm>
          <a:prstGeom prst="rect">
            <a:avLst/>
          </a:prstGeom>
          <a:noFill/>
        </p:spPr>
        <p:txBody>
          <a:bodyPr wrap="square" rtlCol="0">
            <a:spAutoFit/>
          </a:bodyPr>
          <a:lstStyle/>
          <a:p>
            <a:pPr algn="ctr"/>
            <a:r>
              <a:rPr kumimoji="1" lang="ja-JP" altLang="en-US" sz="2400">
                <a:latin typeface="MS PGothic" charset="-128"/>
                <a:ea typeface="MS PGothic" charset="-128"/>
                <a:cs typeface="MS PGothic" charset="-128"/>
              </a:rPr>
              <a:t>各設問間の</a:t>
            </a:r>
            <a:r>
              <a:rPr lang="ja-JP" altLang="en-US" sz="2400">
                <a:latin typeface="MS PGothic" charset="-128"/>
                <a:ea typeface="MS PGothic" charset="-128"/>
                <a:cs typeface="MS PGothic" charset="-128"/>
              </a:rPr>
              <a:t>相関係数</a:t>
            </a:r>
            <a:endParaRPr kumimoji="1" lang="en-US" altLang="ja-JP" sz="2400" dirty="0">
              <a:latin typeface="MS PGothic" charset="-128"/>
              <a:ea typeface="MS PGothic" charset="-128"/>
              <a:cs typeface="MS PGothic" charset="-128"/>
            </a:endParaRPr>
          </a:p>
        </p:txBody>
      </p:sp>
      <p:pic>
        <p:nvPicPr>
          <p:cNvPr id="7" name="図 6"/>
          <p:cNvPicPr>
            <a:picLocks noChangeAspect="1"/>
          </p:cNvPicPr>
          <p:nvPr/>
        </p:nvPicPr>
        <p:blipFill>
          <a:blip r:embed="rId4"/>
          <a:stretch>
            <a:fillRect/>
          </a:stretch>
        </p:blipFill>
        <p:spPr>
          <a:xfrm>
            <a:off x="683782" y="3681382"/>
            <a:ext cx="4902007" cy="2967583"/>
          </a:xfrm>
          <a:prstGeom prst="rect">
            <a:avLst/>
          </a:prstGeom>
        </p:spPr>
      </p:pic>
    </p:spTree>
    <p:extLst>
      <p:ext uri="{BB962C8B-B14F-4D97-AF65-F5344CB8AC3E}">
        <p14:creationId xmlns:p14="http://schemas.microsoft.com/office/powerpoint/2010/main" val="1041188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8406" y="177930"/>
            <a:ext cx="7886700" cy="873124"/>
          </a:xfrm>
        </p:spPr>
        <p:txBody>
          <a:bodyPr/>
          <a:lstStyle/>
          <a:p>
            <a:r>
              <a:rPr kumimoji="1" lang="ja-JP" altLang="en-US" dirty="0">
                <a:latin typeface="MS PGothic" charset="-128"/>
                <a:ea typeface="MS PGothic" charset="-128"/>
                <a:cs typeface="MS PGothic" charset="-128"/>
              </a:rPr>
              <a:t>考察</a:t>
            </a:r>
          </a:p>
        </p:txBody>
      </p:sp>
      <p:sp>
        <p:nvSpPr>
          <p:cNvPr id="3" name="コンテンツ プレースホルダー 2"/>
          <p:cNvSpPr>
            <a:spLocks noGrp="1"/>
          </p:cNvSpPr>
          <p:nvPr>
            <p:ph idx="1"/>
          </p:nvPr>
        </p:nvSpPr>
        <p:spPr>
          <a:xfrm>
            <a:off x="1351722" y="1238251"/>
            <a:ext cx="9183756" cy="5289883"/>
          </a:xfrm>
        </p:spPr>
        <p:txBody>
          <a:bodyPr>
            <a:noAutofit/>
          </a:bodyPr>
          <a:lstStyle/>
          <a:p>
            <a:r>
              <a:rPr lang="ja-JP" altLang="en-US" sz="3600" dirty="0">
                <a:latin typeface="MS PGothic" charset="-128"/>
                <a:ea typeface="MS PGothic" charset="-128"/>
                <a:cs typeface="MS PGothic" charset="-128"/>
              </a:rPr>
              <a:t>人間にとって当たり前の質問は</a:t>
            </a:r>
            <a:r>
              <a:rPr lang="ja-JP" altLang="en-US" sz="3600" dirty="0">
                <a:solidFill>
                  <a:schemeClr val="accent1"/>
                </a:solidFill>
                <a:latin typeface="MS PGothic" charset="-128"/>
                <a:ea typeface="MS PGothic" charset="-128"/>
                <a:cs typeface="MS PGothic" charset="-128"/>
              </a:rPr>
              <a:t>評価が低い</a:t>
            </a:r>
            <a:endParaRPr lang="en-US" altLang="ja-JP" sz="3600" dirty="0">
              <a:solidFill>
                <a:schemeClr val="accent1"/>
              </a:solidFill>
              <a:latin typeface="MS PGothic" charset="-128"/>
              <a:ea typeface="MS PGothic" charset="-128"/>
              <a:cs typeface="MS PGothic" charset="-128"/>
            </a:endParaRPr>
          </a:p>
          <a:p>
            <a:pPr lvl="1">
              <a:buFontTx/>
              <a:buChar char="-"/>
            </a:pPr>
            <a:r>
              <a:rPr lang="ja-JP" altLang="en-US" sz="2800" dirty="0">
                <a:latin typeface="MS PGothic" charset="-128"/>
                <a:ea typeface="MS PGothic" charset="-128"/>
                <a:cs typeface="MS PGothic" charset="-128"/>
              </a:rPr>
              <a:t>あらたまって質問する必要がないため</a:t>
            </a:r>
            <a:r>
              <a:rPr lang="en-US" altLang="ja-JP" sz="2800" dirty="0">
                <a:latin typeface="MS PGothic" charset="-128"/>
                <a:ea typeface="MS PGothic" charset="-128"/>
                <a:cs typeface="MS PGothic" charset="-128"/>
              </a:rPr>
              <a:t>?</a:t>
            </a:r>
          </a:p>
          <a:p>
            <a:pPr lvl="1">
              <a:buFontTx/>
              <a:buChar char="-"/>
            </a:pPr>
            <a:endParaRPr lang="en-US" altLang="ja-JP" sz="2800" dirty="0">
              <a:latin typeface="MS PGothic" charset="-128"/>
              <a:ea typeface="MS PGothic" charset="-128"/>
              <a:cs typeface="MS PGothic" charset="-128"/>
            </a:endParaRPr>
          </a:p>
          <a:p>
            <a:pPr marL="457200" lvl="1" indent="0">
              <a:buNone/>
            </a:pPr>
            <a:r>
              <a:rPr lang="ja-JP" altLang="en-US" sz="2800" dirty="0">
                <a:latin typeface="MS PGothic" charset="-128"/>
                <a:ea typeface="MS PGothic" charset="-128"/>
                <a:cs typeface="MS PGothic" charset="-128"/>
              </a:rPr>
              <a:t>なぜ事故は無いに越したことはないのですか？</a:t>
            </a:r>
            <a:endParaRPr lang="en-US" altLang="ja-JP" sz="2800" dirty="0">
              <a:latin typeface="MS PGothic" charset="-128"/>
              <a:ea typeface="MS PGothic" charset="-128"/>
              <a:cs typeface="MS PGothic" charset="-128"/>
            </a:endParaRPr>
          </a:p>
          <a:p>
            <a:pPr marL="457200" lvl="1" indent="0">
              <a:buNone/>
            </a:pPr>
            <a:endParaRPr lang="en-US" altLang="ja-JP" sz="2800" dirty="0">
              <a:latin typeface="MS PGothic" charset="-128"/>
              <a:ea typeface="MS PGothic" charset="-128"/>
              <a:cs typeface="MS PGothic" charset="-128"/>
            </a:endParaRPr>
          </a:p>
          <a:p>
            <a:r>
              <a:rPr lang="ja-JP" altLang="en-US" sz="3600" u="sng" dirty="0">
                <a:latin typeface="MS PGothic" charset="-128"/>
                <a:ea typeface="MS PGothic" charset="-128"/>
                <a:cs typeface="MS PGothic" charset="-128"/>
              </a:rPr>
              <a:t>指示表現</a:t>
            </a:r>
            <a:r>
              <a:rPr lang="ja-JP" altLang="en-US" sz="3600" dirty="0">
                <a:latin typeface="MS PGothic" charset="-128"/>
                <a:ea typeface="MS PGothic" charset="-128"/>
                <a:cs typeface="MS PGothic" charset="-128"/>
              </a:rPr>
              <a:t>が現れる質問は</a:t>
            </a:r>
            <a:r>
              <a:rPr lang="ja-JP" altLang="en-US" sz="3600" dirty="0">
                <a:solidFill>
                  <a:schemeClr val="accent1"/>
                </a:solidFill>
                <a:latin typeface="MS PGothic" charset="-128"/>
                <a:ea typeface="MS PGothic" charset="-128"/>
                <a:cs typeface="MS PGothic" charset="-128"/>
              </a:rPr>
              <a:t>評価が低い</a:t>
            </a:r>
            <a:endParaRPr lang="en-US" altLang="ja-JP" sz="3600" dirty="0">
              <a:solidFill>
                <a:schemeClr val="accent1"/>
              </a:solidFill>
              <a:latin typeface="MS PGothic" charset="-128"/>
              <a:ea typeface="MS PGothic" charset="-128"/>
              <a:cs typeface="MS PGothic" charset="-128"/>
            </a:endParaRPr>
          </a:p>
          <a:p>
            <a:pPr lvl="1">
              <a:buFont typeface="Wingdings" charset="2"/>
              <a:buChar char="Ø"/>
            </a:pPr>
            <a:r>
              <a:rPr lang="ja-JP" altLang="en-US" sz="2800" dirty="0">
                <a:latin typeface="MS PGothic" charset="-128"/>
                <a:ea typeface="MS PGothic" charset="-128"/>
                <a:cs typeface="MS PGothic" charset="-128"/>
              </a:rPr>
              <a:t>「</a:t>
            </a:r>
            <a:r>
              <a:rPr lang="ja-JP" altLang="en-US" sz="2800" dirty="0">
                <a:solidFill>
                  <a:srgbClr val="FF0000"/>
                </a:solidFill>
                <a:latin typeface="MS PGothic" charset="-128"/>
                <a:ea typeface="MS PGothic" charset="-128"/>
                <a:cs typeface="MS PGothic" charset="-128"/>
              </a:rPr>
              <a:t>あれ</a:t>
            </a:r>
            <a:r>
              <a:rPr lang="ja-JP" altLang="en-US" sz="2800" dirty="0">
                <a:latin typeface="MS PGothic" charset="-128"/>
                <a:ea typeface="MS PGothic" charset="-128"/>
                <a:cs typeface="MS PGothic" charset="-128"/>
              </a:rPr>
              <a:t>」「</a:t>
            </a:r>
            <a:r>
              <a:rPr lang="ja-JP" altLang="en-US" sz="2800" dirty="0">
                <a:solidFill>
                  <a:srgbClr val="FF0000"/>
                </a:solidFill>
                <a:latin typeface="MS PGothic" charset="-128"/>
                <a:ea typeface="MS PGothic" charset="-128"/>
                <a:cs typeface="MS PGothic" charset="-128"/>
              </a:rPr>
              <a:t>そうすれば</a:t>
            </a:r>
            <a:r>
              <a:rPr lang="ja-JP" altLang="en-US" sz="2800" dirty="0">
                <a:latin typeface="MS PGothic" charset="-128"/>
                <a:ea typeface="MS PGothic" charset="-128"/>
                <a:cs typeface="MS PGothic" charset="-128"/>
              </a:rPr>
              <a:t>」「</a:t>
            </a:r>
            <a:r>
              <a:rPr lang="ja-JP" altLang="en-US" sz="2800" dirty="0">
                <a:solidFill>
                  <a:srgbClr val="FF0000"/>
                </a:solidFill>
                <a:latin typeface="MS PGothic" charset="-128"/>
                <a:ea typeface="MS PGothic" charset="-128"/>
                <a:cs typeface="MS PGothic" charset="-128"/>
              </a:rPr>
              <a:t>このように</a:t>
            </a:r>
            <a:r>
              <a:rPr lang="ja-JP" altLang="en-US" sz="2800" dirty="0">
                <a:latin typeface="MS PGothic" charset="-128"/>
                <a:ea typeface="MS PGothic" charset="-128"/>
                <a:cs typeface="MS PGothic" charset="-128"/>
              </a:rPr>
              <a:t>」</a:t>
            </a:r>
            <a:r>
              <a:rPr lang="en-US" altLang="ja-JP" sz="2800" dirty="0">
                <a:latin typeface="MS PGothic" charset="-128"/>
                <a:ea typeface="MS PGothic" charset="-128"/>
                <a:cs typeface="MS PGothic" charset="-128"/>
              </a:rPr>
              <a:t> etc..</a:t>
            </a:r>
          </a:p>
          <a:p>
            <a:pPr lvl="1">
              <a:buFont typeface="Wingdings" charset="2"/>
              <a:buChar char="Ø"/>
            </a:pPr>
            <a:r>
              <a:rPr lang="ja-JP" altLang="en-US" sz="2800" dirty="0">
                <a:latin typeface="MS PGothic" charset="-128"/>
                <a:ea typeface="MS PGothic" charset="-128"/>
                <a:cs typeface="MS PGothic" charset="-128"/>
              </a:rPr>
              <a:t>前の内容を指す→単体では何を指すのかが不明</a:t>
            </a:r>
            <a:endParaRPr lang="en-US" altLang="ja-JP" sz="2800" dirty="0">
              <a:latin typeface="MS PGothic" charset="-128"/>
              <a:ea typeface="MS PGothic" charset="-128"/>
              <a:cs typeface="MS PGothic" charset="-128"/>
            </a:endParaRPr>
          </a:p>
          <a:p>
            <a:pPr lvl="1">
              <a:buFont typeface="Wingdings" charset="2"/>
              <a:buChar char="Ø"/>
            </a:pPr>
            <a:r>
              <a:rPr lang="ja-JP" altLang="en-US" sz="2800" u="sng" dirty="0">
                <a:latin typeface="MS PGothic" charset="-128"/>
                <a:ea typeface="MS PGothic" charset="-128"/>
                <a:cs typeface="MS PGothic" charset="-128"/>
              </a:rPr>
              <a:t>文同士の繋がりが考慮されていない</a:t>
            </a:r>
            <a:endParaRPr lang="en-US" altLang="ja-JP" sz="2800" u="sng" dirty="0">
              <a:latin typeface="MS PGothic" charset="-128"/>
              <a:ea typeface="MS PGothic" charset="-128"/>
              <a:cs typeface="MS PGothic" charset="-128"/>
            </a:endParaRPr>
          </a:p>
          <a:p>
            <a:pPr lvl="1">
              <a:buFontTx/>
              <a:buChar char="-"/>
            </a:pPr>
            <a:endParaRPr lang="en-US" altLang="ja-JP" sz="2800" u="sng" dirty="0">
              <a:latin typeface="MS PGothic" charset="-128"/>
              <a:ea typeface="MS PGothic" charset="-128"/>
              <a:cs typeface="MS PGothic" charset="-128"/>
            </a:endParaRPr>
          </a:p>
          <a:p>
            <a:pPr marL="457200" lvl="1" indent="0">
              <a:buNone/>
            </a:pPr>
            <a:r>
              <a:rPr lang="ja-JP" altLang="en-US" sz="2800" dirty="0">
                <a:latin typeface="MS PGothic" charset="-128"/>
                <a:ea typeface="MS PGothic" charset="-128"/>
                <a:cs typeface="MS PGothic" charset="-128"/>
              </a:rPr>
              <a:t>なぜ</a:t>
            </a:r>
            <a:r>
              <a:rPr lang="ja-JP" altLang="en-US" sz="2800" u="sng" dirty="0">
                <a:latin typeface="MS PGothic" charset="-128"/>
                <a:ea typeface="MS PGothic" charset="-128"/>
                <a:cs typeface="MS PGothic" charset="-128"/>
              </a:rPr>
              <a:t>そうすれば</a:t>
            </a:r>
            <a:r>
              <a:rPr lang="ja-JP" altLang="en-US" sz="2800" dirty="0">
                <a:latin typeface="MS PGothic" charset="-128"/>
                <a:ea typeface="MS PGothic" charset="-128"/>
                <a:cs typeface="MS PGothic" charset="-128"/>
              </a:rPr>
              <a:t>今の日本社会で排除されたり埋もれたりしている人材が名古屋に魅力を感じるのですか？</a:t>
            </a:r>
            <a:endParaRPr lang="en-US" altLang="ja-JP" sz="2800" dirty="0">
              <a:latin typeface="MS PGothic" charset="-128"/>
              <a:ea typeface="MS PGothic" charset="-128"/>
              <a:cs typeface="MS PGothic" charset="-128"/>
            </a:endParaRPr>
          </a:p>
          <a:p>
            <a:endParaRPr kumimoji="1" lang="ja-JP" altLang="en-US" sz="3200" dirty="0"/>
          </a:p>
        </p:txBody>
      </p:sp>
      <p:sp>
        <p:nvSpPr>
          <p:cNvPr id="4" name="円/楕円 3"/>
          <p:cNvSpPr/>
          <p:nvPr/>
        </p:nvSpPr>
        <p:spPr>
          <a:xfrm flipH="1">
            <a:off x="996355" y="6011528"/>
            <a:ext cx="772810" cy="703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latin typeface="MS PGothic" charset="-128"/>
                <a:ea typeface="MS PGothic" charset="-128"/>
                <a:cs typeface="MS PGothic" charset="-128"/>
              </a:rPr>
              <a:t>例</a:t>
            </a:r>
          </a:p>
        </p:txBody>
      </p:sp>
      <p:sp>
        <p:nvSpPr>
          <p:cNvPr id="5" name="円/楕円 4"/>
          <p:cNvSpPr/>
          <p:nvPr/>
        </p:nvSpPr>
        <p:spPr>
          <a:xfrm>
            <a:off x="905682" y="2486321"/>
            <a:ext cx="863483" cy="695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latin typeface="MS PGothic" charset="-128"/>
                <a:ea typeface="MS PGothic" charset="-128"/>
                <a:cs typeface="MS PGothic" charset="-128"/>
              </a:rPr>
              <a:t>例</a:t>
            </a:r>
          </a:p>
        </p:txBody>
      </p:sp>
    </p:spTree>
    <p:extLst>
      <p:ext uri="{BB962C8B-B14F-4D97-AF65-F5344CB8AC3E}">
        <p14:creationId xmlns:p14="http://schemas.microsoft.com/office/powerpoint/2010/main" val="13081642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10515600" cy="1325563"/>
          </a:xfrm>
        </p:spPr>
        <p:txBody>
          <a:bodyPr/>
          <a:lstStyle/>
          <a:p>
            <a:r>
              <a:rPr kumimoji="1" lang="ja-JP" altLang="en-US" dirty="0">
                <a:latin typeface="MS PGothic" charset="-128"/>
                <a:ea typeface="MS PGothic" charset="-128"/>
                <a:cs typeface="MS PGothic" charset="-128"/>
              </a:rPr>
              <a:t>考察</a:t>
            </a:r>
          </a:p>
        </p:txBody>
      </p:sp>
      <p:sp>
        <p:nvSpPr>
          <p:cNvPr id="3" name="コンテンツ プレースホルダー 2"/>
          <p:cNvSpPr>
            <a:spLocks noGrp="1"/>
          </p:cNvSpPr>
          <p:nvPr>
            <p:ph idx="1"/>
          </p:nvPr>
        </p:nvSpPr>
        <p:spPr>
          <a:xfrm>
            <a:off x="838200" y="1226771"/>
            <a:ext cx="10515600" cy="542994"/>
          </a:xfrm>
        </p:spPr>
        <p:txBody>
          <a:bodyPr/>
          <a:lstStyle/>
          <a:p>
            <a:r>
              <a:rPr lang="ja-JP" altLang="en-US" dirty="0">
                <a:latin typeface="MS PGothic" charset="-128"/>
                <a:ea typeface="MS PGothic" charset="-128"/>
                <a:cs typeface="MS PGothic" charset="-128"/>
              </a:rPr>
              <a:t>設問</a:t>
            </a:r>
            <a:r>
              <a:rPr lang="en-US" altLang="ja-JP" dirty="0">
                <a:latin typeface="MS PGothic" charset="-128"/>
                <a:ea typeface="MS PGothic" charset="-128"/>
                <a:cs typeface="MS PGothic" charset="-128"/>
              </a:rPr>
              <a:t>4</a:t>
            </a:r>
            <a:r>
              <a:rPr lang="ja-JP" altLang="en-US" dirty="0">
                <a:latin typeface="MS PGothic" charset="-128"/>
                <a:ea typeface="MS PGothic" charset="-128"/>
                <a:cs typeface="MS PGothic" charset="-128"/>
              </a:rPr>
              <a:t>の評価は</a:t>
            </a:r>
            <a:r>
              <a:rPr lang="ja-JP" altLang="en-US" dirty="0">
                <a:solidFill>
                  <a:srgbClr val="0070C0"/>
                </a:solidFill>
                <a:latin typeface="MS PGothic" charset="-128"/>
                <a:ea typeface="MS PGothic" charset="-128"/>
                <a:cs typeface="MS PGothic" charset="-128"/>
              </a:rPr>
              <a:t>低い</a:t>
            </a:r>
            <a:r>
              <a:rPr lang="ja-JP" altLang="en-US" dirty="0">
                <a:latin typeface="MS PGothic" charset="-128"/>
                <a:ea typeface="MS PGothic" charset="-128"/>
                <a:cs typeface="MS PGothic" charset="-128"/>
              </a:rPr>
              <a:t>がそれ以外の評価が</a:t>
            </a:r>
            <a:r>
              <a:rPr lang="ja-JP" altLang="en-US" dirty="0">
                <a:solidFill>
                  <a:srgbClr val="FF0000"/>
                </a:solidFill>
                <a:latin typeface="MS PGothic" charset="-128"/>
                <a:ea typeface="MS PGothic" charset="-128"/>
                <a:cs typeface="MS PGothic" charset="-128"/>
              </a:rPr>
              <a:t>高い</a:t>
            </a:r>
            <a:r>
              <a:rPr lang="ja-JP" altLang="en-US" dirty="0">
                <a:latin typeface="MS PGothic" charset="-128"/>
                <a:ea typeface="MS PGothic" charset="-128"/>
                <a:cs typeface="MS PGothic" charset="-128"/>
              </a:rPr>
              <a:t>例</a:t>
            </a:r>
            <a:endParaRPr lang="en-US" altLang="ja-JP" dirty="0">
              <a:latin typeface="MS PGothic" charset="-128"/>
              <a:ea typeface="MS PGothic" charset="-128"/>
              <a:cs typeface="MS PGothic" charset="-128"/>
            </a:endParaRPr>
          </a:p>
          <a:p>
            <a:endParaRPr lang="en-US" altLang="ja-JP" dirty="0">
              <a:latin typeface="MS PGothic" charset="-128"/>
              <a:ea typeface="MS PGothic" charset="-128"/>
              <a:cs typeface="MS PGothic" charset="-128"/>
            </a:endParaRPr>
          </a:p>
          <a:p>
            <a:endParaRPr kumimoji="1" lang="ja-JP" altLang="en-US" dirty="0">
              <a:latin typeface="MS PGothic" charset="-128"/>
              <a:ea typeface="MS PGothic" charset="-128"/>
              <a:cs typeface="MS PGothic" charset="-128"/>
            </a:endParaRPr>
          </a:p>
        </p:txBody>
      </p:sp>
      <p:sp>
        <p:nvSpPr>
          <p:cNvPr id="4" name="テキスト ボックス 3"/>
          <p:cNvSpPr txBox="1"/>
          <p:nvPr/>
        </p:nvSpPr>
        <p:spPr>
          <a:xfrm>
            <a:off x="1401417" y="1851104"/>
            <a:ext cx="10790583" cy="1631216"/>
          </a:xfrm>
          <a:prstGeom prst="rect">
            <a:avLst/>
          </a:prstGeom>
          <a:noFill/>
        </p:spPr>
        <p:txBody>
          <a:bodyPr wrap="square" rtlCol="0">
            <a:spAutoFit/>
          </a:bodyPr>
          <a:lstStyle/>
          <a:p>
            <a:r>
              <a:rPr lang="ja-JP" altLang="en-US" sz="2000" dirty="0">
                <a:latin typeface="MS PGothic" charset="-128"/>
                <a:ea typeface="MS PGothic" charset="-128"/>
                <a:cs typeface="MS PGothic" charset="-128"/>
              </a:rPr>
              <a:t>自助共助という言葉を知らない人は少ないのですが、防災のワークショップで、家庭の災害時の行動を考えましょうというワークで、”近所の消火活動”、”救出活動”という意見が出てくるのは極まれで、みなさん”避難所に避難する”行動を書き上げます。</a:t>
            </a:r>
            <a:r>
              <a:rPr lang="ja-JP" altLang="en-US" sz="2000" u="sng" dirty="0">
                <a:latin typeface="MS PGothic" charset="-128"/>
                <a:ea typeface="MS PGothic" charset="-128"/>
                <a:cs typeface="MS PGothic" charset="-128"/>
              </a:rPr>
              <a:t>災害＝避難のイメージがものすごく強く（それ自体は間違っていないのですが・・）、”知らず知らずに持っている固定観念”や”災害のステレオタイプ”のようなものを崩していかなくてはならないのだと思います。</a:t>
            </a:r>
            <a:endParaRPr kumimoji="1" lang="ja-JP" altLang="en-US" sz="2000" u="sng" dirty="0">
              <a:latin typeface="MS PGothic" charset="-128"/>
              <a:ea typeface="MS PGothic" charset="-128"/>
              <a:cs typeface="MS PGothic" charset="-128"/>
            </a:endParaRPr>
          </a:p>
        </p:txBody>
      </p:sp>
      <p:sp>
        <p:nvSpPr>
          <p:cNvPr id="5" name="角丸四角形 4"/>
          <p:cNvSpPr/>
          <p:nvPr/>
        </p:nvSpPr>
        <p:spPr>
          <a:xfrm>
            <a:off x="168965" y="1746446"/>
            <a:ext cx="1232452" cy="1828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latin typeface="MS PGothic" charset="-128"/>
                <a:ea typeface="MS PGothic" charset="-128"/>
                <a:cs typeface="MS PGothic" charset="-128"/>
              </a:rPr>
              <a:t>先行文脈</a:t>
            </a:r>
          </a:p>
        </p:txBody>
      </p:sp>
      <p:sp>
        <p:nvSpPr>
          <p:cNvPr id="6" name="テキスト ボックス 5"/>
          <p:cNvSpPr txBox="1"/>
          <p:nvPr/>
        </p:nvSpPr>
        <p:spPr>
          <a:xfrm>
            <a:off x="1515717" y="3811067"/>
            <a:ext cx="10482470" cy="1015663"/>
          </a:xfrm>
          <a:prstGeom prst="rect">
            <a:avLst/>
          </a:prstGeom>
          <a:noFill/>
        </p:spPr>
        <p:txBody>
          <a:bodyPr wrap="square" rtlCol="0">
            <a:spAutoFit/>
          </a:bodyPr>
          <a:lstStyle/>
          <a:p>
            <a:r>
              <a:rPr lang="ja-JP" altLang="en-US" sz="2000" dirty="0">
                <a:latin typeface="MS PGothic" charset="-128"/>
                <a:ea typeface="MS PGothic" charset="-128"/>
                <a:cs typeface="MS PGothic" charset="-128"/>
              </a:rPr>
              <a:t>自助、共助、公助の概念をはじめ、実際どのようなものか、まだまだ認知されていないかもしれません。どのようにしたら、これらの</a:t>
            </a:r>
            <a:r>
              <a:rPr lang="ja-JP" altLang="en-US" sz="2000" u="sng" dirty="0">
                <a:latin typeface="MS PGothic" charset="-128"/>
                <a:ea typeface="MS PGothic" charset="-128"/>
                <a:cs typeface="MS PGothic" charset="-128"/>
              </a:rPr>
              <a:t>概念や実際の具体的な活動を、市民の方に理解してもらえそうでしょうか？</a:t>
            </a:r>
            <a:endParaRPr kumimoji="1" lang="ja-JP" altLang="en-US" sz="2000" u="sng" dirty="0">
              <a:latin typeface="MS PGothic" charset="-128"/>
              <a:ea typeface="MS PGothic" charset="-128"/>
              <a:cs typeface="MS PGothic" charset="-128"/>
            </a:endParaRPr>
          </a:p>
        </p:txBody>
      </p:sp>
      <p:sp>
        <p:nvSpPr>
          <p:cNvPr id="7" name="テキスト ボックス 6"/>
          <p:cNvSpPr txBox="1"/>
          <p:nvPr/>
        </p:nvSpPr>
        <p:spPr>
          <a:xfrm>
            <a:off x="1515717" y="5078035"/>
            <a:ext cx="10267122" cy="707886"/>
          </a:xfrm>
          <a:prstGeom prst="rect">
            <a:avLst/>
          </a:prstGeom>
          <a:noFill/>
        </p:spPr>
        <p:txBody>
          <a:bodyPr wrap="square" rtlCol="0">
            <a:spAutoFit/>
          </a:bodyPr>
          <a:lstStyle/>
          <a:p>
            <a:r>
              <a:rPr lang="ja-JP" altLang="en-US" sz="2000" dirty="0">
                <a:latin typeface="MS PGothic" charset="-128"/>
                <a:ea typeface="MS PGothic" charset="-128"/>
                <a:cs typeface="MS PGothic" charset="-128"/>
              </a:rPr>
              <a:t>どのように”知らず知らずに持っている固定観念”や”災害のステレオタイプ”のようなものを崩していかなくてはならないのですか？</a:t>
            </a:r>
            <a:endParaRPr kumimoji="1" lang="ja-JP" altLang="en-US" sz="2000" dirty="0">
              <a:latin typeface="MS PGothic" charset="-128"/>
              <a:ea typeface="MS PGothic" charset="-128"/>
              <a:cs typeface="MS PGothic" charset="-128"/>
            </a:endParaRPr>
          </a:p>
        </p:txBody>
      </p:sp>
      <p:sp>
        <p:nvSpPr>
          <p:cNvPr id="9" name="角丸四角形 8"/>
          <p:cNvSpPr/>
          <p:nvPr/>
        </p:nvSpPr>
        <p:spPr>
          <a:xfrm>
            <a:off x="54665" y="3772346"/>
            <a:ext cx="1461052" cy="1015663"/>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MS PGothic" charset="-128"/>
                <a:ea typeface="MS PGothic" charset="-128"/>
                <a:cs typeface="MS PGothic" charset="-128"/>
              </a:rPr>
              <a:t>実際の</a:t>
            </a:r>
            <a:endParaRPr lang="en-US" altLang="ja-JP" dirty="0">
              <a:latin typeface="MS PGothic" charset="-128"/>
              <a:ea typeface="MS PGothic" charset="-128"/>
              <a:cs typeface="MS PGothic" charset="-128"/>
            </a:endParaRPr>
          </a:p>
          <a:p>
            <a:pPr algn="ctr"/>
            <a:r>
              <a:rPr lang="ja-JP" altLang="en-US" dirty="0">
                <a:latin typeface="MS PGothic" charset="-128"/>
                <a:ea typeface="MS PGothic" charset="-128"/>
                <a:cs typeface="MS PGothic" charset="-128"/>
              </a:rPr>
              <a:t>ファシリテータ発言</a:t>
            </a:r>
            <a:endParaRPr kumimoji="1" lang="ja-JP" altLang="en-US" dirty="0">
              <a:latin typeface="MS PGothic" charset="-128"/>
              <a:ea typeface="MS PGothic" charset="-128"/>
              <a:cs typeface="MS PGothic" charset="-128"/>
            </a:endParaRPr>
          </a:p>
        </p:txBody>
      </p:sp>
      <p:sp>
        <p:nvSpPr>
          <p:cNvPr id="10" name="角丸四角形 9"/>
          <p:cNvSpPr/>
          <p:nvPr/>
        </p:nvSpPr>
        <p:spPr>
          <a:xfrm>
            <a:off x="54665" y="4952359"/>
            <a:ext cx="1461052" cy="1015663"/>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MS PGothic" charset="-128"/>
                <a:ea typeface="MS PGothic" charset="-128"/>
                <a:cs typeface="MS PGothic" charset="-128"/>
              </a:rPr>
              <a:t>生成されたファシリテータ発言</a:t>
            </a:r>
            <a:endParaRPr kumimoji="1" lang="ja-JP" altLang="en-US" dirty="0">
              <a:latin typeface="MS PGothic" charset="-128"/>
              <a:ea typeface="MS PGothic" charset="-128"/>
              <a:cs typeface="MS PGothic" charset="-128"/>
            </a:endParaRPr>
          </a:p>
        </p:txBody>
      </p:sp>
      <p:sp>
        <p:nvSpPr>
          <p:cNvPr id="11" name="テキスト ボックス 10"/>
          <p:cNvSpPr txBox="1"/>
          <p:nvPr/>
        </p:nvSpPr>
        <p:spPr>
          <a:xfrm>
            <a:off x="2067339" y="6171140"/>
            <a:ext cx="9286461" cy="584775"/>
          </a:xfrm>
          <a:prstGeom prst="rect">
            <a:avLst/>
          </a:prstGeom>
          <a:noFill/>
        </p:spPr>
        <p:txBody>
          <a:bodyPr wrap="square" rtlCol="0">
            <a:spAutoFit/>
          </a:bodyPr>
          <a:lstStyle/>
          <a:p>
            <a:pPr algn="ctr"/>
            <a:r>
              <a:rPr kumimoji="1" lang="ja-JP" altLang="en-US" sz="3200" dirty="0">
                <a:solidFill>
                  <a:srgbClr val="FF0000"/>
                </a:solidFill>
                <a:latin typeface="MS PGothic" charset="-128"/>
                <a:ea typeface="MS PGothic" charset="-128"/>
                <a:cs typeface="MS PGothic" charset="-128"/>
              </a:rPr>
              <a:t>質問の意図が</a:t>
            </a:r>
            <a:r>
              <a:rPr lang="ja-JP" altLang="en-US" sz="3200" dirty="0">
                <a:solidFill>
                  <a:srgbClr val="FF0000"/>
                </a:solidFill>
                <a:latin typeface="MS PGothic" charset="-128"/>
                <a:ea typeface="MS PGothic" charset="-128"/>
                <a:cs typeface="MS PGothic" charset="-128"/>
              </a:rPr>
              <a:t>同じ</a:t>
            </a:r>
            <a:endParaRPr kumimoji="1" lang="ja-JP" altLang="en-US" sz="3200" dirty="0">
              <a:solidFill>
                <a:srgbClr val="FF0000"/>
              </a:solidFill>
              <a:latin typeface="MS PGothic" charset="-128"/>
              <a:ea typeface="MS PGothic" charset="-128"/>
              <a:cs typeface="MS PGothic" charset="-128"/>
            </a:endParaRPr>
          </a:p>
        </p:txBody>
      </p:sp>
      <p:sp>
        <p:nvSpPr>
          <p:cNvPr id="12" name="右矢印 11"/>
          <p:cNvSpPr/>
          <p:nvPr/>
        </p:nvSpPr>
        <p:spPr>
          <a:xfrm>
            <a:off x="2837621" y="6017252"/>
            <a:ext cx="1510748" cy="8407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ローチャート: 結合子 7"/>
          <p:cNvSpPr/>
          <p:nvPr/>
        </p:nvSpPr>
        <p:spPr>
          <a:xfrm>
            <a:off x="7017026" y="4454870"/>
            <a:ext cx="4174434" cy="666278"/>
          </a:xfrm>
          <a:prstGeom prst="flowChartConnector">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a:solidFill>
                  <a:schemeClr val="bg1"/>
                </a:solidFill>
                <a:latin typeface="MS PGothic" charset="-128"/>
                <a:ea typeface="MS PGothic" charset="-128"/>
                <a:cs typeface="MS PGothic" charset="-128"/>
              </a:rPr>
              <a:t>災害に対する見方や意見</a:t>
            </a:r>
            <a:endParaRPr kumimoji="1" lang="ja-JP" altLang="en-US" sz="2000" dirty="0">
              <a:solidFill>
                <a:schemeClr val="bg1"/>
              </a:solidFill>
              <a:latin typeface="MS PGothic" charset="-128"/>
              <a:ea typeface="MS PGothic" charset="-128"/>
              <a:cs typeface="MS PGothic" charset="-128"/>
            </a:endParaRPr>
          </a:p>
        </p:txBody>
      </p:sp>
    </p:spTree>
    <p:extLst>
      <p:ext uri="{BB962C8B-B14F-4D97-AF65-F5344CB8AC3E}">
        <p14:creationId xmlns:p14="http://schemas.microsoft.com/office/powerpoint/2010/main" val="117320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75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8322" y="273824"/>
            <a:ext cx="7886700" cy="691691"/>
          </a:xfrm>
        </p:spPr>
        <p:txBody>
          <a:bodyPr>
            <a:noAutofit/>
          </a:bodyPr>
          <a:lstStyle/>
          <a:p>
            <a:r>
              <a:rPr kumimoji="1" lang="ja-JP" altLang="en-US" dirty="0">
                <a:latin typeface="MS PGothic" charset="-128"/>
                <a:ea typeface="MS PGothic" charset="-128"/>
                <a:cs typeface="MS PGothic" charset="-128"/>
              </a:rPr>
              <a:t>まとめ</a:t>
            </a:r>
          </a:p>
        </p:txBody>
      </p:sp>
      <p:sp>
        <p:nvSpPr>
          <p:cNvPr id="3" name="コンテンツ プレースホルダー 2"/>
          <p:cNvSpPr>
            <a:spLocks noGrp="1"/>
          </p:cNvSpPr>
          <p:nvPr>
            <p:ph idx="1"/>
          </p:nvPr>
        </p:nvSpPr>
        <p:spPr>
          <a:xfrm>
            <a:off x="818322" y="1382958"/>
            <a:ext cx="10452652" cy="5256381"/>
          </a:xfrm>
        </p:spPr>
        <p:txBody>
          <a:bodyPr>
            <a:noAutofit/>
          </a:bodyPr>
          <a:lstStyle/>
          <a:p>
            <a:pPr>
              <a:spcAft>
                <a:spcPts val="600"/>
              </a:spcAft>
            </a:pPr>
            <a:r>
              <a:rPr lang="ja-JP" altLang="en-US" dirty="0">
                <a:latin typeface="MS PGothic" charset="-128"/>
                <a:ea typeface="MS PGothic" charset="-128"/>
                <a:cs typeface="MS PGothic" charset="-128"/>
              </a:rPr>
              <a:t>ファシリテータが先行文脈のどの部分を基に質問をしているのかを分析，その傾向から質問を生成した</a:t>
            </a:r>
            <a:endParaRPr lang="en-US" altLang="ja-JP" dirty="0">
              <a:latin typeface="MS PGothic" charset="-128"/>
              <a:ea typeface="MS PGothic" charset="-128"/>
              <a:cs typeface="MS PGothic" charset="-128"/>
            </a:endParaRPr>
          </a:p>
          <a:p>
            <a:pPr>
              <a:spcAft>
                <a:spcPts val="600"/>
              </a:spcAft>
            </a:pPr>
            <a:r>
              <a:rPr lang="ja-JP" altLang="en-US" dirty="0">
                <a:latin typeface="MS PGothic" charset="-128"/>
                <a:ea typeface="MS PGothic" charset="-128"/>
                <a:cs typeface="MS PGothic" charset="-128"/>
              </a:rPr>
              <a:t>設問</a:t>
            </a:r>
            <a:r>
              <a:rPr lang="en-US" altLang="ja-JP" dirty="0">
                <a:latin typeface="MS PGothic" charset="-128"/>
                <a:ea typeface="MS PGothic" charset="-128"/>
                <a:cs typeface="MS PGothic" charset="-128"/>
              </a:rPr>
              <a:t>1,2,3</a:t>
            </a:r>
            <a:r>
              <a:rPr lang="ja-JP" altLang="en-US" dirty="0">
                <a:latin typeface="MS PGothic" charset="-128"/>
                <a:ea typeface="MS PGothic" charset="-128"/>
                <a:cs typeface="MS PGothic" charset="-128"/>
              </a:rPr>
              <a:t>においては妥当な質問生成の割合は</a:t>
            </a:r>
            <a:r>
              <a:rPr lang="en-US" altLang="ja-JP" dirty="0">
                <a:solidFill>
                  <a:srgbClr val="FF0000"/>
                </a:solidFill>
                <a:latin typeface="MS PGothic" charset="-128"/>
                <a:ea typeface="MS PGothic" charset="-128"/>
                <a:cs typeface="MS PGothic" charset="-128"/>
              </a:rPr>
              <a:t>6</a:t>
            </a:r>
            <a:r>
              <a:rPr lang="ja-JP" altLang="en-US" dirty="0">
                <a:solidFill>
                  <a:srgbClr val="FF0000"/>
                </a:solidFill>
                <a:latin typeface="MS PGothic" charset="-128"/>
                <a:ea typeface="MS PGothic" charset="-128"/>
                <a:cs typeface="MS PGothic" charset="-128"/>
              </a:rPr>
              <a:t>割を超えた</a:t>
            </a:r>
            <a:endParaRPr lang="en-US" altLang="ja-JP" dirty="0">
              <a:solidFill>
                <a:srgbClr val="FF0000"/>
              </a:solidFill>
              <a:latin typeface="MS PGothic" charset="-128"/>
              <a:ea typeface="MS PGothic" charset="-128"/>
              <a:cs typeface="MS PGothic" charset="-128"/>
            </a:endParaRPr>
          </a:p>
          <a:p>
            <a:pPr lvl="1">
              <a:lnSpc>
                <a:spcPct val="100000"/>
              </a:lnSpc>
              <a:spcAft>
                <a:spcPts val="600"/>
              </a:spcAft>
              <a:buFont typeface="Wingdings" charset="2"/>
              <a:buChar char="Ø"/>
            </a:pPr>
            <a:r>
              <a:rPr lang="ja-JP" altLang="en-US" dirty="0">
                <a:latin typeface="MS PGothic" charset="-128"/>
                <a:ea typeface="MS PGothic" charset="-128"/>
                <a:cs typeface="MS PGothic" charset="-128"/>
              </a:rPr>
              <a:t>格構造だけに着目したパターンマッチでもある程度の性能</a:t>
            </a:r>
            <a:endParaRPr lang="en-US" altLang="ja-JP" dirty="0">
              <a:latin typeface="MS PGothic" charset="-128"/>
              <a:ea typeface="MS PGothic" charset="-128"/>
              <a:cs typeface="MS PGothic" charset="-128"/>
            </a:endParaRPr>
          </a:p>
          <a:p>
            <a:pPr>
              <a:lnSpc>
                <a:spcPct val="100000"/>
              </a:lnSpc>
              <a:spcAft>
                <a:spcPts val="600"/>
              </a:spcAft>
            </a:pPr>
            <a:r>
              <a:rPr lang="ja-JP" altLang="en-US" dirty="0">
                <a:latin typeface="MS PGothic" charset="-128"/>
                <a:ea typeface="MS PGothic" charset="-128"/>
                <a:cs typeface="MS PGothic" charset="-128"/>
              </a:rPr>
              <a:t>設問</a:t>
            </a:r>
            <a:r>
              <a:rPr lang="en-US" altLang="ja-JP" dirty="0">
                <a:latin typeface="MS PGothic" charset="-128"/>
                <a:ea typeface="MS PGothic" charset="-128"/>
                <a:cs typeface="MS PGothic" charset="-128"/>
              </a:rPr>
              <a:t>4</a:t>
            </a:r>
            <a:r>
              <a:rPr lang="ja-JP" altLang="en-US" dirty="0">
                <a:latin typeface="MS PGothic" charset="-128"/>
                <a:ea typeface="MS PGothic" charset="-128"/>
                <a:cs typeface="MS PGothic" charset="-128"/>
              </a:rPr>
              <a:t>に関しては</a:t>
            </a:r>
            <a:r>
              <a:rPr lang="en-US" altLang="ja-JP" dirty="0">
                <a:solidFill>
                  <a:srgbClr val="0070C0"/>
                </a:solidFill>
                <a:latin typeface="MS PGothic" charset="-128"/>
                <a:ea typeface="MS PGothic" charset="-128"/>
                <a:cs typeface="MS PGothic" charset="-128"/>
              </a:rPr>
              <a:t>5</a:t>
            </a:r>
            <a:r>
              <a:rPr lang="ja-JP" altLang="en-US" dirty="0">
                <a:solidFill>
                  <a:srgbClr val="0070C0"/>
                </a:solidFill>
                <a:latin typeface="MS PGothic" charset="-128"/>
                <a:ea typeface="MS PGothic" charset="-128"/>
                <a:cs typeface="MS PGothic" charset="-128"/>
              </a:rPr>
              <a:t>割に満たなかった</a:t>
            </a:r>
            <a:endParaRPr lang="en-US" altLang="ja-JP" dirty="0">
              <a:solidFill>
                <a:srgbClr val="0070C0"/>
              </a:solidFill>
              <a:latin typeface="MS PGothic" charset="-128"/>
              <a:ea typeface="MS PGothic" charset="-128"/>
              <a:cs typeface="MS PGothic" charset="-128"/>
            </a:endParaRPr>
          </a:p>
          <a:p>
            <a:pPr lvl="1">
              <a:lnSpc>
                <a:spcPct val="100000"/>
              </a:lnSpc>
              <a:spcAft>
                <a:spcPts val="600"/>
              </a:spcAft>
              <a:buFont typeface="Wingdings" charset="2"/>
              <a:buChar char="Ø"/>
            </a:pPr>
            <a:r>
              <a:rPr lang="ja-JP" altLang="en-US" dirty="0">
                <a:latin typeface="MS PGothic" charset="-128"/>
                <a:ea typeface="MS PGothic" charset="-128"/>
                <a:cs typeface="MS PGothic" charset="-128"/>
              </a:rPr>
              <a:t>必ずしもファシリテータ発言の通りに質問することが正解ではない</a:t>
            </a:r>
            <a:endParaRPr lang="en-US" altLang="ja-JP" dirty="0">
              <a:latin typeface="MS PGothic" charset="-128"/>
              <a:ea typeface="MS PGothic" charset="-128"/>
              <a:cs typeface="MS PGothic" charset="-128"/>
            </a:endParaRPr>
          </a:p>
          <a:p>
            <a:pPr lvl="1">
              <a:lnSpc>
                <a:spcPct val="100000"/>
              </a:lnSpc>
              <a:spcAft>
                <a:spcPts val="600"/>
              </a:spcAft>
              <a:buFont typeface="Wingdings" charset="2"/>
              <a:buChar char="Ø"/>
            </a:pPr>
            <a:r>
              <a:rPr lang="en-US" altLang="ja-JP" dirty="0">
                <a:latin typeface="MS PGothic" charset="-128"/>
                <a:ea typeface="MS PGothic" charset="-128"/>
                <a:cs typeface="MS PGothic" charset="-128"/>
              </a:rPr>
              <a:t> </a:t>
            </a:r>
            <a:r>
              <a:rPr lang="ja-JP" altLang="en-US" dirty="0">
                <a:latin typeface="MS PGothic" charset="-128"/>
                <a:ea typeface="MS PGothic" charset="-128"/>
                <a:cs typeface="MS PGothic" charset="-128"/>
              </a:rPr>
              <a:t>発言自体ではなく</a:t>
            </a:r>
            <a:r>
              <a:rPr lang="ja-JP" altLang="en-US" dirty="0">
                <a:solidFill>
                  <a:srgbClr val="FFC000"/>
                </a:solidFill>
                <a:latin typeface="MS PGothic" charset="-128"/>
                <a:ea typeface="MS PGothic" charset="-128"/>
                <a:cs typeface="MS PGothic" charset="-128"/>
              </a:rPr>
              <a:t>何を意図して発言しているかが重要</a:t>
            </a:r>
            <a:endParaRPr lang="en-US" altLang="ja-JP" dirty="0">
              <a:solidFill>
                <a:srgbClr val="FFC000"/>
              </a:solidFill>
              <a:latin typeface="MS PGothic" charset="-128"/>
              <a:ea typeface="MS PGothic" charset="-128"/>
              <a:cs typeface="MS PGothic" charset="-128"/>
            </a:endParaRPr>
          </a:p>
          <a:p>
            <a:pPr>
              <a:spcAft>
                <a:spcPts val="600"/>
              </a:spcAft>
            </a:pPr>
            <a:r>
              <a:rPr lang="ja-JP" altLang="en-US" dirty="0">
                <a:latin typeface="MS PGothic" charset="-128"/>
                <a:ea typeface="MS PGothic" charset="-128"/>
                <a:cs typeface="MS PGothic" charset="-128"/>
              </a:rPr>
              <a:t>格構造以外の方法も用いて，議論の意味内容を考慮する必要性</a:t>
            </a:r>
            <a:endParaRPr lang="en-US" altLang="ja-JP" dirty="0">
              <a:latin typeface="MS PGothic" charset="-128"/>
              <a:ea typeface="MS PGothic" charset="-128"/>
              <a:cs typeface="MS PGothic" charset="-128"/>
            </a:endParaRPr>
          </a:p>
          <a:p>
            <a:pPr lvl="1">
              <a:spcAft>
                <a:spcPts val="600"/>
              </a:spcAft>
              <a:buFont typeface="Wingdings" charset="2"/>
              <a:buChar char="Ø"/>
            </a:pPr>
            <a:r>
              <a:rPr lang="ja-JP" altLang="en-US" dirty="0">
                <a:latin typeface="MS PGothic" charset="-128"/>
                <a:ea typeface="MS PGothic" charset="-128"/>
                <a:cs typeface="MS PGothic" charset="-128"/>
              </a:rPr>
              <a:t>常識的なことを質問する場合があった</a:t>
            </a:r>
            <a:endParaRPr lang="en-US" altLang="ja-JP" dirty="0">
              <a:latin typeface="MS PGothic" charset="-128"/>
              <a:ea typeface="MS PGothic" charset="-128"/>
              <a:cs typeface="MS PGothic" charset="-128"/>
            </a:endParaRPr>
          </a:p>
          <a:p>
            <a:pPr lvl="1">
              <a:spcAft>
                <a:spcPts val="600"/>
              </a:spcAft>
              <a:buFont typeface="Wingdings" charset="2"/>
              <a:buChar char="Ø"/>
            </a:pPr>
            <a:r>
              <a:rPr lang="ja-JP" altLang="en-US" dirty="0">
                <a:latin typeface="MS PGothic" charset="-128"/>
                <a:ea typeface="MS PGothic" charset="-128"/>
                <a:cs typeface="MS PGothic" charset="-128"/>
              </a:rPr>
              <a:t>「そうすれば」「あれ」のような前の文の内容を指す表現に対処できていない</a:t>
            </a:r>
            <a:endParaRPr lang="en-US" altLang="ja-JP" dirty="0">
              <a:latin typeface="MS PGothic" charset="-128"/>
              <a:ea typeface="MS PGothic" charset="-128"/>
              <a:cs typeface="MS PGothic" charset="-128"/>
            </a:endParaRPr>
          </a:p>
        </p:txBody>
      </p:sp>
    </p:spTree>
    <p:extLst>
      <p:ext uri="{BB962C8B-B14F-4D97-AF65-F5344CB8AC3E}">
        <p14:creationId xmlns:p14="http://schemas.microsoft.com/office/powerpoint/2010/main" val="19771058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MS PGothic" charset="-128"/>
                <a:ea typeface="MS PGothic" charset="-128"/>
                <a:cs typeface="MS PGothic" charset="-128"/>
              </a:rPr>
              <a:t>今後の課題と展望</a:t>
            </a:r>
          </a:p>
        </p:txBody>
      </p:sp>
      <p:sp>
        <p:nvSpPr>
          <p:cNvPr id="3" name="コンテンツ プレースホルダー 2"/>
          <p:cNvSpPr>
            <a:spLocks noGrp="1"/>
          </p:cNvSpPr>
          <p:nvPr>
            <p:ph idx="1"/>
          </p:nvPr>
        </p:nvSpPr>
        <p:spPr>
          <a:xfrm>
            <a:off x="838200" y="1825625"/>
            <a:ext cx="10515600" cy="4351338"/>
          </a:xfrm>
        </p:spPr>
        <p:txBody>
          <a:bodyPr>
            <a:normAutofit/>
          </a:bodyPr>
          <a:lstStyle/>
          <a:p>
            <a:pPr>
              <a:lnSpc>
                <a:spcPct val="150000"/>
              </a:lnSpc>
              <a:spcAft>
                <a:spcPts val="600"/>
              </a:spcAft>
            </a:pPr>
            <a:r>
              <a:rPr lang="ja-JP" altLang="en-US" sz="3600" dirty="0">
                <a:latin typeface="MS PGothic" charset="-128"/>
                <a:ea typeface="MS PGothic" charset="-128"/>
                <a:cs typeface="MS PGothic" charset="-128"/>
              </a:rPr>
              <a:t>議論の意味内容も考慮するように改良</a:t>
            </a:r>
            <a:endParaRPr lang="en-US" altLang="ja-JP" sz="3600" dirty="0">
              <a:latin typeface="MS PGothic" charset="-128"/>
              <a:ea typeface="MS PGothic" charset="-128"/>
              <a:cs typeface="MS PGothic" charset="-128"/>
            </a:endParaRPr>
          </a:p>
          <a:p>
            <a:pPr lvl="1">
              <a:lnSpc>
                <a:spcPct val="150000"/>
              </a:lnSpc>
              <a:spcAft>
                <a:spcPts val="600"/>
              </a:spcAft>
              <a:buFont typeface="Wingdings" panose="05000000000000000000" pitchFamily="2" charset="2"/>
              <a:buChar char="Ø"/>
            </a:pPr>
            <a:r>
              <a:rPr lang="ja-JP" altLang="en-US" sz="2800" dirty="0">
                <a:latin typeface="MS PGothic" charset="-128"/>
                <a:ea typeface="MS PGothic" charset="-128"/>
                <a:cs typeface="MS PGothic" charset="-128"/>
              </a:rPr>
              <a:t>提案内容</a:t>
            </a:r>
            <a:r>
              <a:rPr lang="en-US" altLang="ja-JP" sz="2800" dirty="0">
                <a:latin typeface="MS PGothic" charset="-128"/>
                <a:ea typeface="MS PGothic" charset="-128"/>
                <a:cs typeface="MS PGothic" charset="-128"/>
              </a:rPr>
              <a:t>,</a:t>
            </a:r>
            <a:r>
              <a:rPr lang="ja-JP" altLang="en-US" sz="2800" dirty="0">
                <a:latin typeface="MS PGothic" charset="-128"/>
                <a:ea typeface="MS PGothic" charset="-128"/>
                <a:cs typeface="MS PGothic" charset="-128"/>
              </a:rPr>
              <a:t>それに対する根拠を解析し、根拠が見当たらなければ根拠を聞く質問を生成</a:t>
            </a:r>
            <a:endParaRPr lang="en-US" altLang="ja-JP" sz="2800" dirty="0">
              <a:latin typeface="MS PGothic" charset="-128"/>
              <a:ea typeface="MS PGothic" charset="-128"/>
              <a:cs typeface="MS PGothic" charset="-128"/>
            </a:endParaRPr>
          </a:p>
          <a:p>
            <a:pPr>
              <a:lnSpc>
                <a:spcPct val="100000"/>
              </a:lnSpc>
              <a:spcAft>
                <a:spcPts val="600"/>
              </a:spcAft>
            </a:pPr>
            <a:r>
              <a:rPr lang="ja-JP" altLang="en-US" sz="3600" dirty="0">
                <a:latin typeface="MS PGothic" charset="-128"/>
                <a:ea typeface="MS PGothic" charset="-128"/>
                <a:cs typeface="MS PGothic" charset="-128"/>
              </a:rPr>
              <a:t>質問生成に使用できる部分の抽出手法に深層学習の導入を検討</a:t>
            </a:r>
            <a:endParaRPr lang="en-US" altLang="ja-JP" sz="3600" dirty="0">
              <a:latin typeface="MS PGothic" charset="-128"/>
              <a:ea typeface="MS PGothic" charset="-128"/>
              <a:cs typeface="MS PGothic" charset="-128"/>
            </a:endParaRPr>
          </a:p>
          <a:p>
            <a:pPr lvl="1">
              <a:lnSpc>
                <a:spcPct val="100000"/>
              </a:lnSpc>
              <a:spcAft>
                <a:spcPts val="600"/>
              </a:spcAft>
              <a:buFont typeface="Wingdings" charset="2"/>
              <a:buChar char="Ø"/>
            </a:pPr>
            <a:r>
              <a:rPr lang="en-US" altLang="ja-JP" sz="3200" dirty="0" smtClean="0">
                <a:latin typeface="MS PGothic" charset="-128"/>
                <a:ea typeface="MS PGothic" charset="-128"/>
                <a:cs typeface="MS PGothic" charset="-128"/>
              </a:rPr>
              <a:t>LSTM</a:t>
            </a:r>
            <a:r>
              <a:rPr lang="ja-JP" altLang="en-US" sz="3200" dirty="0">
                <a:latin typeface="MS PGothic" charset="-128"/>
                <a:ea typeface="MS PGothic" charset="-128"/>
                <a:cs typeface="MS PGothic" charset="-128"/>
              </a:rPr>
              <a:t>　</a:t>
            </a:r>
            <a:r>
              <a:rPr lang="ja-JP" altLang="en-US" sz="3200" dirty="0" smtClean="0">
                <a:latin typeface="MS PGothic" charset="-128"/>
                <a:ea typeface="MS PGothic" charset="-128"/>
                <a:cs typeface="MS PGothic" charset="-128"/>
              </a:rPr>
              <a:t>等</a:t>
            </a:r>
            <a:endParaRPr lang="en-US" altLang="ja-JP" sz="3200" dirty="0">
              <a:latin typeface="MS PGothic" charset="-128"/>
              <a:ea typeface="MS PGothic" charset="-128"/>
              <a:cs typeface="MS PGothic" charset="-128"/>
            </a:endParaRPr>
          </a:p>
          <a:p>
            <a:pPr>
              <a:lnSpc>
                <a:spcPct val="150000"/>
              </a:lnSpc>
            </a:pPr>
            <a:endParaRPr kumimoji="1" lang="ja-JP" altLang="en-US" sz="3600" dirty="0"/>
          </a:p>
        </p:txBody>
      </p:sp>
    </p:spTree>
    <p:extLst>
      <p:ext uri="{BB962C8B-B14F-4D97-AF65-F5344CB8AC3E}">
        <p14:creationId xmlns:p14="http://schemas.microsoft.com/office/powerpoint/2010/main" val="18332498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8976706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1325563"/>
          </a:xfrm>
        </p:spPr>
        <p:txBody>
          <a:bodyPr>
            <a:normAutofit/>
          </a:bodyPr>
          <a:lstStyle/>
          <a:p>
            <a:r>
              <a:rPr lang="ja-JP" altLang="en-US" dirty="0">
                <a:latin typeface="MS PGothic" charset="-128"/>
                <a:ea typeface="MS PGothic" charset="-128"/>
                <a:cs typeface="MS PGothic" charset="-128"/>
              </a:rPr>
              <a:t>ランダムフォレスト回帰分析</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7540" y="2029167"/>
            <a:ext cx="6444460" cy="3855281"/>
          </a:xfrm>
          <a:prstGeom prst="rect">
            <a:avLst/>
          </a:prstGeom>
        </p:spPr>
      </p:pic>
      <p:sp>
        <p:nvSpPr>
          <p:cNvPr id="3" name="コンテンツ プレースホルダー 2"/>
          <p:cNvSpPr>
            <a:spLocks noGrp="1"/>
          </p:cNvSpPr>
          <p:nvPr>
            <p:ph idx="1"/>
          </p:nvPr>
        </p:nvSpPr>
        <p:spPr>
          <a:xfrm>
            <a:off x="0" y="1711601"/>
            <a:ext cx="6420678" cy="4768711"/>
          </a:xfrm>
        </p:spPr>
        <p:txBody>
          <a:bodyPr>
            <a:noAutofit/>
          </a:bodyPr>
          <a:lstStyle/>
          <a:p>
            <a:pPr marL="457200" lvl="1" indent="0">
              <a:lnSpc>
                <a:spcPct val="120000"/>
              </a:lnSpc>
              <a:spcBef>
                <a:spcPts val="0"/>
              </a:spcBef>
              <a:buNone/>
            </a:pPr>
            <a:r>
              <a:rPr lang="ja-JP" altLang="en-US" sz="2800" dirty="0">
                <a:latin typeface="MS PGothic" charset="-128"/>
                <a:ea typeface="MS PGothic" charset="-128"/>
                <a:cs typeface="MS PGothic" charset="-128"/>
              </a:rPr>
              <a:t>決定木を弱学習木とする</a:t>
            </a:r>
            <a:endParaRPr lang="en-US" altLang="ja-JP" sz="2800" dirty="0">
              <a:latin typeface="MS PGothic" charset="-128"/>
              <a:ea typeface="MS PGothic" charset="-128"/>
              <a:cs typeface="MS PGothic" charset="-128"/>
            </a:endParaRPr>
          </a:p>
          <a:p>
            <a:pPr marL="457200" lvl="1" indent="0">
              <a:lnSpc>
                <a:spcPct val="120000"/>
              </a:lnSpc>
              <a:spcBef>
                <a:spcPts val="0"/>
              </a:spcBef>
              <a:buNone/>
            </a:pPr>
            <a:r>
              <a:rPr lang="ja-JP" altLang="en-US" sz="2800" dirty="0">
                <a:latin typeface="MS PGothic" charset="-128"/>
                <a:ea typeface="MS PGothic" charset="-128"/>
                <a:cs typeface="MS PGothic" charset="-128"/>
              </a:rPr>
              <a:t>集団学習アルゴリズム</a:t>
            </a:r>
            <a:endParaRPr lang="en-US" altLang="ja-JP" sz="2800" dirty="0">
              <a:latin typeface="MS PGothic" charset="-128"/>
              <a:ea typeface="MS PGothic" charset="-128"/>
              <a:cs typeface="MS PGothic" charset="-128"/>
            </a:endParaRPr>
          </a:p>
          <a:p>
            <a:pPr marL="914400" lvl="2" indent="0">
              <a:lnSpc>
                <a:spcPct val="120000"/>
              </a:lnSpc>
              <a:spcBef>
                <a:spcPts val="0"/>
              </a:spcBef>
              <a:buNone/>
            </a:pPr>
            <a:r>
              <a:rPr lang="en-US" altLang="ja-JP" sz="2400" dirty="0">
                <a:latin typeface="MS PGothic" charset="-128"/>
                <a:ea typeface="MS PGothic" charset="-128"/>
                <a:cs typeface="MS PGothic" charset="-128"/>
              </a:rPr>
              <a:t>- </a:t>
            </a:r>
            <a:r>
              <a:rPr lang="ja-JP" altLang="en-US" sz="2400" dirty="0">
                <a:latin typeface="MS PGothic" charset="-128"/>
                <a:ea typeface="MS PGothic" charset="-128"/>
                <a:cs typeface="MS PGothic" charset="-128"/>
              </a:rPr>
              <a:t>説明変数から</a:t>
            </a:r>
            <a:r>
              <a:rPr lang="en-US" altLang="ja-JP" sz="2400" dirty="0">
                <a:latin typeface="MS PGothic" charset="-128"/>
                <a:ea typeface="MS PGothic" charset="-128"/>
                <a:cs typeface="MS PGothic" charset="-128"/>
              </a:rPr>
              <a:t>n</a:t>
            </a:r>
            <a:r>
              <a:rPr lang="ja-JP" altLang="en-US" sz="2400" dirty="0">
                <a:latin typeface="MS PGothic" charset="-128"/>
                <a:ea typeface="MS PGothic" charset="-128"/>
                <a:cs typeface="MS PGothic" charset="-128"/>
              </a:rPr>
              <a:t>個の変数をサンプリング</a:t>
            </a:r>
            <a:endParaRPr lang="en-US" altLang="ja-JP" sz="2400" dirty="0">
              <a:latin typeface="MS PGothic" charset="-128"/>
              <a:ea typeface="MS PGothic" charset="-128"/>
              <a:cs typeface="MS PGothic" charset="-128"/>
            </a:endParaRPr>
          </a:p>
          <a:p>
            <a:pPr lvl="2">
              <a:lnSpc>
                <a:spcPct val="120000"/>
              </a:lnSpc>
              <a:spcBef>
                <a:spcPts val="0"/>
              </a:spcBef>
              <a:buFontTx/>
              <a:buChar char="-"/>
            </a:pPr>
            <a:r>
              <a:rPr lang="ja-JP" altLang="en-US" sz="2400" dirty="0">
                <a:latin typeface="MS PGothic" charset="-128"/>
                <a:ea typeface="MS PGothic" charset="-128"/>
                <a:cs typeface="MS PGothic" charset="-128"/>
              </a:rPr>
              <a:t>決定木を作成</a:t>
            </a:r>
            <a:endParaRPr lang="en-US" altLang="ja-JP" sz="2400" dirty="0">
              <a:latin typeface="MS PGothic" charset="-128"/>
              <a:ea typeface="MS PGothic" charset="-128"/>
              <a:cs typeface="MS PGothic" charset="-128"/>
            </a:endParaRPr>
          </a:p>
          <a:p>
            <a:pPr lvl="2">
              <a:lnSpc>
                <a:spcPct val="120000"/>
              </a:lnSpc>
              <a:spcBef>
                <a:spcPts val="0"/>
              </a:spcBef>
              <a:buFontTx/>
              <a:buChar char="-"/>
            </a:pPr>
            <a:r>
              <a:rPr lang="ja-JP" altLang="en-US" sz="2400" dirty="0">
                <a:latin typeface="MS PGothic" charset="-128"/>
                <a:ea typeface="MS PGothic" charset="-128"/>
                <a:cs typeface="MS PGothic" charset="-128"/>
              </a:rPr>
              <a:t>複数作成しそれぞれ結果を出力</a:t>
            </a:r>
            <a:endParaRPr lang="en-US" altLang="ja-JP" sz="2400" dirty="0">
              <a:latin typeface="MS PGothic" charset="-128"/>
              <a:ea typeface="MS PGothic" charset="-128"/>
              <a:cs typeface="MS PGothic" charset="-128"/>
            </a:endParaRPr>
          </a:p>
          <a:p>
            <a:pPr lvl="2">
              <a:lnSpc>
                <a:spcPct val="120000"/>
              </a:lnSpc>
              <a:spcBef>
                <a:spcPts val="0"/>
              </a:spcBef>
              <a:buFontTx/>
              <a:buChar char="-"/>
            </a:pPr>
            <a:r>
              <a:rPr lang="ja-JP" altLang="en-US" sz="2400" dirty="0">
                <a:latin typeface="MS PGothic" charset="-128"/>
                <a:ea typeface="MS PGothic" charset="-128"/>
                <a:cs typeface="MS PGothic" charset="-128"/>
              </a:rPr>
              <a:t>全決定木の予測結果を統合</a:t>
            </a:r>
            <a:endParaRPr lang="en-US" altLang="ja-JP" sz="2400" dirty="0">
              <a:latin typeface="MS PGothic" charset="-128"/>
              <a:ea typeface="MS PGothic" charset="-128"/>
              <a:cs typeface="MS PGothic" charset="-128"/>
            </a:endParaRPr>
          </a:p>
          <a:p>
            <a:pPr lvl="2">
              <a:lnSpc>
                <a:spcPct val="120000"/>
              </a:lnSpc>
              <a:spcBef>
                <a:spcPts val="0"/>
              </a:spcBef>
              <a:buFontTx/>
              <a:buChar char="-"/>
            </a:pPr>
            <a:endParaRPr lang="en-US" altLang="ja-JP" sz="2400" dirty="0">
              <a:latin typeface="MS PGothic" charset="-128"/>
              <a:ea typeface="MS PGothic" charset="-128"/>
              <a:cs typeface="MS PGothic" charset="-128"/>
            </a:endParaRPr>
          </a:p>
          <a:p>
            <a:pPr lvl="1">
              <a:lnSpc>
                <a:spcPct val="120000"/>
              </a:lnSpc>
              <a:spcBef>
                <a:spcPts val="0"/>
              </a:spcBef>
              <a:buFont typeface="Wingdings" charset="2"/>
              <a:buChar char="Ø"/>
            </a:pPr>
            <a:r>
              <a:rPr lang="ja-JP" altLang="en-US" sz="2800" dirty="0">
                <a:latin typeface="MS PGothic" charset="-128"/>
                <a:ea typeface="MS PGothic" charset="-128"/>
                <a:cs typeface="MS PGothic" charset="-128"/>
              </a:rPr>
              <a:t>学習・評価が高速</a:t>
            </a:r>
            <a:endParaRPr lang="en-US" altLang="ja-JP" sz="2800" dirty="0">
              <a:latin typeface="MS PGothic" charset="-128"/>
              <a:ea typeface="MS PGothic" charset="-128"/>
              <a:cs typeface="MS PGothic" charset="-128"/>
            </a:endParaRPr>
          </a:p>
          <a:p>
            <a:pPr lvl="1">
              <a:lnSpc>
                <a:spcPct val="120000"/>
              </a:lnSpc>
              <a:spcBef>
                <a:spcPts val="0"/>
              </a:spcBef>
              <a:buFont typeface="Wingdings" charset="2"/>
              <a:buChar char="Ø"/>
            </a:pPr>
            <a:r>
              <a:rPr lang="ja-JP" altLang="en-US" sz="2800" dirty="0">
                <a:latin typeface="MS PGothic" charset="-128"/>
                <a:ea typeface="MS PGothic" charset="-128"/>
                <a:cs typeface="MS PGothic" charset="-128"/>
              </a:rPr>
              <a:t>説明変数が多数でも</a:t>
            </a:r>
            <a:r>
              <a:rPr lang="en-US" altLang="ja-JP" sz="2800" dirty="0">
                <a:latin typeface="MS PGothic" charset="-128"/>
                <a:ea typeface="MS PGothic" charset="-128"/>
                <a:cs typeface="MS PGothic" charset="-128"/>
              </a:rPr>
              <a:t>OK</a:t>
            </a:r>
          </a:p>
        </p:txBody>
      </p:sp>
    </p:spTree>
    <p:extLst>
      <p:ext uri="{BB962C8B-B14F-4D97-AF65-F5344CB8AC3E}">
        <p14:creationId xmlns:p14="http://schemas.microsoft.com/office/powerpoint/2010/main" val="3477930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156665"/>
            <a:ext cx="10515600" cy="992615"/>
          </a:xfrm>
        </p:spPr>
        <p:txBody>
          <a:bodyPr/>
          <a:lstStyle/>
          <a:p>
            <a:r>
              <a:rPr kumimoji="1" lang="ja-JP" altLang="en-US" dirty="0">
                <a:latin typeface="MS PGothic" charset="-128"/>
                <a:ea typeface="MS PGothic" charset="-128"/>
                <a:cs typeface="MS PGothic" charset="-128"/>
              </a:rPr>
              <a:t>背景</a:t>
            </a:r>
          </a:p>
        </p:txBody>
      </p:sp>
      <p:sp>
        <p:nvSpPr>
          <p:cNvPr id="3" name="コンテンツ プレースホルダー 2"/>
          <p:cNvSpPr>
            <a:spLocks noGrp="1"/>
          </p:cNvSpPr>
          <p:nvPr>
            <p:ph idx="1"/>
          </p:nvPr>
        </p:nvSpPr>
        <p:spPr>
          <a:xfrm>
            <a:off x="515590" y="1149280"/>
            <a:ext cx="11033679" cy="5172007"/>
          </a:xfrm>
        </p:spPr>
        <p:txBody>
          <a:bodyPr>
            <a:noAutofit/>
          </a:bodyPr>
          <a:lstStyle/>
          <a:p>
            <a:pPr marL="0" indent="0">
              <a:lnSpc>
                <a:spcPct val="100000"/>
              </a:lnSpc>
              <a:spcBef>
                <a:spcPts val="0"/>
              </a:spcBef>
              <a:buNone/>
            </a:pPr>
            <a:r>
              <a:rPr lang="ja-JP" altLang="en-US" sz="3200" dirty="0">
                <a:latin typeface="MS PGothic" charset="-128"/>
                <a:ea typeface="MS PGothic" charset="-128"/>
                <a:cs typeface="MS PGothic" charset="-128"/>
              </a:rPr>
              <a:t>西田らの研究</a:t>
            </a:r>
            <a:r>
              <a:rPr lang="en-US" altLang="ja-JP" sz="2400" dirty="0">
                <a:latin typeface="MS PGothic" charset="-128"/>
                <a:ea typeface="MS PGothic" charset="-128"/>
                <a:cs typeface="MS PGothic" charset="-128"/>
              </a:rPr>
              <a:t>[</a:t>
            </a:r>
            <a:r>
              <a:rPr lang="ja-JP" altLang="en-US" sz="2400" dirty="0">
                <a:latin typeface="MS PGothic" charset="-128"/>
                <a:ea typeface="MS PGothic" charset="-128"/>
                <a:cs typeface="MS PGothic" charset="-128"/>
              </a:rPr>
              <a:t>西田</a:t>
            </a:r>
            <a:r>
              <a:rPr lang="en-US" altLang="ja-JP" sz="2400" dirty="0">
                <a:latin typeface="MS PGothic" charset="-128"/>
                <a:ea typeface="MS PGothic" charset="-128"/>
                <a:cs typeface="MS PGothic" charset="-128"/>
              </a:rPr>
              <a:t>16]</a:t>
            </a:r>
            <a:r>
              <a:rPr lang="ja-JP" altLang="en-US" sz="3200" dirty="0">
                <a:latin typeface="MS PGothic" charset="-128"/>
                <a:ea typeface="MS PGothic" charset="-128"/>
                <a:cs typeface="MS PGothic" charset="-128"/>
              </a:rPr>
              <a:t>から，ファシリテーションにおける質問の</a:t>
            </a:r>
            <a:endParaRPr lang="en-US" altLang="ja-JP" sz="3200" dirty="0">
              <a:latin typeface="MS PGothic" charset="-128"/>
              <a:ea typeface="MS PGothic" charset="-128"/>
              <a:cs typeface="MS PGothic" charset="-128"/>
            </a:endParaRPr>
          </a:p>
          <a:p>
            <a:pPr marL="0" indent="0">
              <a:lnSpc>
                <a:spcPct val="100000"/>
              </a:lnSpc>
              <a:spcBef>
                <a:spcPts val="0"/>
              </a:spcBef>
              <a:buNone/>
            </a:pPr>
            <a:r>
              <a:rPr lang="ja-JP" altLang="en-US" sz="3200" dirty="0">
                <a:latin typeface="MS PGothic" charset="-128"/>
                <a:ea typeface="MS PGothic" charset="-128"/>
                <a:cs typeface="MS PGothic" charset="-128"/>
              </a:rPr>
              <a:t>重要性が示唆</a:t>
            </a:r>
            <a:endParaRPr lang="en-US" altLang="ja-JP" sz="3200" dirty="0">
              <a:latin typeface="MS PGothic" charset="-128"/>
              <a:ea typeface="MS PGothic" charset="-128"/>
              <a:cs typeface="MS PGothic" charset="-128"/>
            </a:endParaRPr>
          </a:p>
          <a:p>
            <a:pPr marL="0" indent="0">
              <a:lnSpc>
                <a:spcPct val="100000"/>
              </a:lnSpc>
              <a:spcBef>
                <a:spcPts val="0"/>
              </a:spcBef>
              <a:buNone/>
            </a:pPr>
            <a:endParaRPr lang="en-US" altLang="ja-JP" sz="3200" dirty="0">
              <a:latin typeface="MS PGothic" charset="-128"/>
              <a:ea typeface="MS PGothic" charset="-128"/>
              <a:cs typeface="MS PGothic" charset="-128"/>
            </a:endParaRPr>
          </a:p>
          <a:p>
            <a:pPr marL="0" indent="0">
              <a:lnSpc>
                <a:spcPct val="100000"/>
              </a:lnSpc>
              <a:spcBef>
                <a:spcPts val="0"/>
              </a:spcBef>
              <a:buNone/>
            </a:pPr>
            <a:r>
              <a:rPr lang="ja-JP" altLang="en-US" sz="3600" b="1" dirty="0">
                <a:solidFill>
                  <a:schemeClr val="accent1"/>
                </a:solidFill>
                <a:latin typeface="MS PGothic" charset="-128"/>
                <a:ea typeface="MS PGothic" charset="-128"/>
                <a:cs typeface="MS PGothic" charset="-128"/>
              </a:rPr>
              <a:t>目的</a:t>
            </a:r>
            <a:endParaRPr lang="en-US" altLang="ja-JP" sz="3600" b="1" dirty="0">
              <a:solidFill>
                <a:schemeClr val="accent1"/>
              </a:solidFill>
              <a:latin typeface="MS PGothic" charset="-128"/>
              <a:ea typeface="MS PGothic" charset="-128"/>
              <a:cs typeface="MS PGothic" charset="-128"/>
            </a:endParaRPr>
          </a:p>
          <a:p>
            <a:pPr marL="457200" lvl="1" indent="0">
              <a:lnSpc>
                <a:spcPct val="100000"/>
              </a:lnSpc>
              <a:spcBef>
                <a:spcPts val="0"/>
              </a:spcBef>
              <a:buNone/>
            </a:pPr>
            <a:r>
              <a:rPr lang="ja-JP" altLang="en-US" sz="3600" dirty="0">
                <a:latin typeface="MS PGothic" charset="-128"/>
                <a:ea typeface="MS PGothic" charset="-128"/>
                <a:cs typeface="MS PGothic" charset="-128"/>
              </a:rPr>
              <a:t>ファシリテータが先行文脈からどのように質問をしているのかを明らかにしたい</a:t>
            </a:r>
            <a:endParaRPr lang="en-US" altLang="ja-JP" sz="3600" dirty="0">
              <a:latin typeface="MS PGothic" charset="-128"/>
              <a:ea typeface="MS PGothic" charset="-128"/>
              <a:cs typeface="MS PGothic" charset="-128"/>
            </a:endParaRPr>
          </a:p>
          <a:p>
            <a:pPr lvl="2">
              <a:lnSpc>
                <a:spcPct val="100000"/>
              </a:lnSpc>
              <a:spcBef>
                <a:spcPts val="0"/>
              </a:spcBef>
              <a:buFont typeface="Wingdings" panose="05000000000000000000" pitchFamily="2" charset="2"/>
              <a:buChar char="Ø"/>
            </a:pPr>
            <a:r>
              <a:rPr lang="ja-JP" altLang="en-US" sz="3200" dirty="0">
                <a:latin typeface="MS PGothic" charset="-128"/>
                <a:ea typeface="MS PGothic" charset="-128"/>
                <a:cs typeface="MS PGothic" charset="-128"/>
              </a:rPr>
              <a:t>議論支援エージェントの実現に貢献</a:t>
            </a:r>
            <a:endParaRPr lang="en-US" altLang="ja-JP" sz="3200" dirty="0">
              <a:latin typeface="MS PGothic" charset="-128"/>
              <a:ea typeface="MS PGothic" charset="-128"/>
              <a:cs typeface="MS PGothic" charset="-128"/>
            </a:endParaRPr>
          </a:p>
          <a:p>
            <a:pPr marL="0" indent="0">
              <a:lnSpc>
                <a:spcPct val="100000"/>
              </a:lnSpc>
              <a:spcBef>
                <a:spcPts val="0"/>
              </a:spcBef>
              <a:buNone/>
            </a:pPr>
            <a:r>
              <a:rPr lang="ja-JP" altLang="en-US" sz="3200" b="1" dirty="0">
                <a:solidFill>
                  <a:schemeClr val="accent1"/>
                </a:solidFill>
                <a:latin typeface="MS PGothic" charset="-128"/>
                <a:ea typeface="MS PGothic" charset="-128"/>
                <a:cs typeface="MS PGothic" charset="-128"/>
              </a:rPr>
              <a:t>対象データ</a:t>
            </a:r>
            <a:endParaRPr lang="en-US" altLang="ja-JP" sz="3200" b="1" dirty="0">
              <a:solidFill>
                <a:schemeClr val="accent1"/>
              </a:solidFill>
              <a:latin typeface="MS PGothic" charset="-128"/>
              <a:ea typeface="MS PGothic" charset="-128"/>
              <a:cs typeface="MS PGothic" charset="-128"/>
            </a:endParaRPr>
          </a:p>
          <a:p>
            <a:pPr marL="457200" lvl="1" indent="0">
              <a:lnSpc>
                <a:spcPct val="100000"/>
              </a:lnSpc>
              <a:spcBef>
                <a:spcPts val="0"/>
              </a:spcBef>
              <a:buNone/>
            </a:pPr>
            <a:r>
              <a:rPr lang="en-US" altLang="ja-JP" sz="3200" dirty="0">
                <a:latin typeface="MS PGothic" charset="-128"/>
                <a:ea typeface="MS PGothic" charset="-128"/>
                <a:cs typeface="MS PGothic" charset="-128"/>
              </a:rPr>
              <a:t>Web</a:t>
            </a:r>
            <a:r>
              <a:rPr lang="ja-JP" altLang="en-US" sz="3200" dirty="0">
                <a:latin typeface="MS PGothic" charset="-128"/>
                <a:ea typeface="MS PGothic" charset="-128"/>
                <a:cs typeface="MS PGothic" charset="-128"/>
              </a:rPr>
              <a:t>議論システム</a:t>
            </a:r>
            <a:r>
              <a:rPr lang="en-US" altLang="ja-JP" sz="3200" dirty="0">
                <a:latin typeface="MS PGothic" charset="-128"/>
                <a:ea typeface="MS PGothic" charset="-128"/>
                <a:cs typeface="MS PGothic" charset="-128"/>
              </a:rPr>
              <a:t>COLLAGREE</a:t>
            </a:r>
            <a:r>
              <a:rPr lang="ja-JP" altLang="en-US" sz="3200" dirty="0">
                <a:latin typeface="MS PGothic" charset="-128"/>
                <a:ea typeface="MS PGothic" charset="-128"/>
                <a:cs typeface="MS PGothic" charset="-128"/>
              </a:rPr>
              <a:t>で行われた議論データ</a:t>
            </a:r>
            <a:r>
              <a:rPr lang="en-US" altLang="ja-JP" dirty="0">
                <a:latin typeface="MS PGothic" charset="-128"/>
                <a:ea typeface="MS PGothic" charset="-128"/>
                <a:cs typeface="MS PGothic" charset="-128"/>
              </a:rPr>
              <a:t>[</a:t>
            </a:r>
            <a:r>
              <a:rPr lang="ja-JP" altLang="en-US" dirty="0">
                <a:latin typeface="MS PGothic" charset="-128"/>
                <a:ea typeface="MS PGothic" charset="-128"/>
                <a:cs typeface="MS PGothic" charset="-128"/>
              </a:rPr>
              <a:t>伊美</a:t>
            </a:r>
            <a:r>
              <a:rPr lang="en-US" altLang="ja-JP" dirty="0">
                <a:latin typeface="MS PGothic" charset="-128"/>
                <a:ea typeface="MS PGothic" charset="-128"/>
                <a:cs typeface="MS PGothic" charset="-128"/>
              </a:rPr>
              <a:t>15]</a:t>
            </a:r>
          </a:p>
          <a:p>
            <a:endParaRPr kumimoji="1" lang="ja-JP" altLang="en-US" sz="3200" dirty="0"/>
          </a:p>
        </p:txBody>
      </p:sp>
      <p:sp>
        <p:nvSpPr>
          <p:cNvPr id="4" name="テキスト ボックス 3"/>
          <p:cNvSpPr txBox="1"/>
          <p:nvPr/>
        </p:nvSpPr>
        <p:spPr>
          <a:xfrm>
            <a:off x="1160808" y="5930649"/>
            <a:ext cx="9870383" cy="1169551"/>
          </a:xfrm>
          <a:prstGeom prst="rect">
            <a:avLst/>
          </a:prstGeom>
          <a:noFill/>
        </p:spPr>
        <p:txBody>
          <a:bodyPr wrap="square" rtlCol="0">
            <a:spAutoFit/>
          </a:bodyPr>
          <a:lstStyle/>
          <a:p>
            <a:r>
              <a:rPr lang="en-US" altLang="ja-JP" sz="1400" dirty="0"/>
              <a:t>[</a:t>
            </a:r>
            <a:r>
              <a:rPr lang="ja-JP" altLang="en-US" sz="1400" dirty="0"/>
              <a:t>西田</a:t>
            </a:r>
            <a:r>
              <a:rPr lang="en-US" altLang="ja-JP" sz="1400" dirty="0"/>
              <a:t>16] </a:t>
            </a:r>
            <a:r>
              <a:rPr lang="ja-JP" altLang="en-US" sz="1400" dirty="0"/>
              <a:t>西田</a:t>
            </a:r>
            <a:r>
              <a:rPr lang="en-US" altLang="ja-JP" sz="1400" dirty="0"/>
              <a:t>, </a:t>
            </a:r>
            <a:r>
              <a:rPr lang="ja-JP" altLang="en-US" sz="1400" dirty="0"/>
              <a:t>白松 他 </a:t>
            </a:r>
            <a:r>
              <a:rPr lang="en-US" altLang="ja-JP" sz="1400" dirty="0"/>
              <a:t>: ”Web</a:t>
            </a:r>
            <a:r>
              <a:rPr lang="ja-JP" altLang="en-US" sz="1400" dirty="0"/>
              <a:t>議論システムにおけるファシリテータ発言の分析のための文脈特徴の検討</a:t>
            </a:r>
            <a:r>
              <a:rPr lang="en-US" altLang="ja-JP" sz="1400" dirty="0"/>
              <a:t>”. </a:t>
            </a:r>
            <a:r>
              <a:rPr lang="ja-JP" altLang="en-US" sz="1400" dirty="0"/>
              <a:t>情報処理学会第</a:t>
            </a:r>
            <a:r>
              <a:rPr lang="en-US" altLang="ja-JP" sz="1400" dirty="0"/>
              <a:t>78</a:t>
            </a:r>
            <a:r>
              <a:rPr lang="ja-JP" altLang="en-US" sz="1400" dirty="0"/>
              <a:t>回全国大会講演論文集</a:t>
            </a:r>
            <a:r>
              <a:rPr lang="en-US" altLang="ja-JP" sz="1400" dirty="0"/>
              <a:t>,1R-06, 2016</a:t>
            </a:r>
            <a:endParaRPr lang="ja-JP" altLang="en-US" sz="1400" dirty="0"/>
          </a:p>
          <a:p>
            <a:r>
              <a:rPr lang="en-US" altLang="ja-JP" sz="1400" dirty="0"/>
              <a:t>[</a:t>
            </a:r>
            <a:r>
              <a:rPr lang="ja-JP" altLang="en-US" sz="1400" dirty="0"/>
              <a:t>伊美</a:t>
            </a:r>
            <a:r>
              <a:rPr lang="en-US" altLang="ja-JP" sz="1400" dirty="0"/>
              <a:t>15]</a:t>
            </a:r>
            <a:r>
              <a:rPr lang="ja-JP" altLang="ja-JP" sz="1400" dirty="0"/>
              <a:t>伊美裕麻，伊藤孝行，伊藤孝紀，秀島英三：“大規模意見集約システム</a:t>
            </a:r>
            <a:r>
              <a:rPr lang="en-US" altLang="ja-JP" sz="1400" dirty="0"/>
              <a:t>COLLAGREE</a:t>
            </a:r>
            <a:r>
              <a:rPr lang="ja-JP" altLang="ja-JP" sz="1400" dirty="0"/>
              <a:t>の開発と名古屋市時期総合計画に関する社会実験” </a:t>
            </a:r>
            <a:endParaRPr lang="en-US" altLang="ja-JP" sz="1400" dirty="0"/>
          </a:p>
          <a:p>
            <a:endParaRPr lang="ja-JP" altLang="en-US" sz="1400" dirty="0"/>
          </a:p>
        </p:txBody>
      </p:sp>
      <p:sp>
        <p:nvSpPr>
          <p:cNvPr id="5" name="下矢印 4"/>
          <p:cNvSpPr/>
          <p:nvPr/>
        </p:nvSpPr>
        <p:spPr>
          <a:xfrm>
            <a:off x="5420138" y="1888434"/>
            <a:ext cx="1351722" cy="9939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44397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8139" y="196981"/>
            <a:ext cx="10515600" cy="1325563"/>
          </a:xfrm>
        </p:spPr>
        <p:txBody>
          <a:bodyPr/>
          <a:lstStyle/>
          <a:p>
            <a:r>
              <a:rPr lang="ja-JP" altLang="en-US" dirty="0">
                <a:latin typeface="MS PGothic" charset="-128"/>
                <a:ea typeface="MS PGothic" charset="-128"/>
                <a:cs typeface="MS PGothic" charset="-128"/>
              </a:rPr>
              <a:t>議論データ</a:t>
            </a:r>
            <a:endParaRPr kumimoji="1" lang="ja-JP" altLang="en-US" dirty="0">
              <a:latin typeface="MS PGothic" charset="-128"/>
              <a:ea typeface="MS PGothic" charset="-128"/>
              <a:cs typeface="MS PGothic" charset="-128"/>
            </a:endParaRPr>
          </a:p>
        </p:txBody>
      </p:sp>
      <p:sp>
        <p:nvSpPr>
          <p:cNvPr id="3" name="コンテンツ プレースホルダー 2"/>
          <p:cNvSpPr>
            <a:spLocks noGrp="1"/>
          </p:cNvSpPr>
          <p:nvPr>
            <p:ph idx="1"/>
          </p:nvPr>
        </p:nvSpPr>
        <p:spPr>
          <a:xfrm>
            <a:off x="437321" y="1522544"/>
            <a:ext cx="10336696" cy="4351338"/>
          </a:xfrm>
        </p:spPr>
        <p:txBody>
          <a:bodyPr>
            <a:noAutofit/>
          </a:bodyPr>
          <a:lstStyle/>
          <a:p>
            <a:r>
              <a:rPr kumimoji="1" lang="en-US" altLang="ja-JP" sz="3200" dirty="0">
                <a:latin typeface="MS PGothic" charset="-128"/>
                <a:ea typeface="MS PGothic" charset="-128"/>
                <a:cs typeface="MS PGothic" charset="-128"/>
              </a:rPr>
              <a:t>2013</a:t>
            </a:r>
            <a:r>
              <a:rPr kumimoji="1" lang="ja-JP" altLang="en-US" sz="3200" dirty="0">
                <a:latin typeface="MS PGothic" charset="-128"/>
                <a:ea typeface="MS PGothic" charset="-128"/>
                <a:cs typeface="MS PGothic" charset="-128"/>
              </a:rPr>
              <a:t>年</a:t>
            </a:r>
            <a:r>
              <a:rPr kumimoji="1" lang="en-US" altLang="ja-JP" sz="3200" dirty="0">
                <a:latin typeface="MS PGothic" charset="-128"/>
                <a:ea typeface="MS PGothic" charset="-128"/>
                <a:cs typeface="MS PGothic" charset="-128"/>
              </a:rPr>
              <a:t>11</a:t>
            </a:r>
            <a:r>
              <a:rPr kumimoji="1" lang="ja-JP" altLang="en-US" sz="3200" dirty="0">
                <a:latin typeface="MS PGothic" charset="-128"/>
                <a:ea typeface="MS PGothic" charset="-128"/>
                <a:cs typeface="MS PGothic" charset="-128"/>
              </a:rPr>
              <a:t>月</a:t>
            </a:r>
            <a:r>
              <a:rPr kumimoji="1" lang="en-US" altLang="ja-JP" sz="3200" dirty="0">
                <a:latin typeface="MS PGothic" charset="-128"/>
                <a:ea typeface="MS PGothic" charset="-128"/>
                <a:cs typeface="MS PGothic" charset="-128"/>
              </a:rPr>
              <a:t> </a:t>
            </a:r>
            <a:r>
              <a:rPr kumimoji="1" lang="ja-JP" altLang="en-US" sz="3200" dirty="0">
                <a:latin typeface="MS PGothic" charset="-128"/>
                <a:ea typeface="MS PGothic" charset="-128"/>
                <a:cs typeface="MS PGothic" charset="-128"/>
              </a:rPr>
              <a:t>名古屋市時期総合計画についての議論</a:t>
            </a:r>
            <a:endParaRPr kumimoji="1" lang="en-US" altLang="ja-JP" sz="3200" dirty="0">
              <a:latin typeface="MS PGothic" charset="-128"/>
              <a:ea typeface="MS PGothic" charset="-128"/>
              <a:cs typeface="MS PGothic" charset="-128"/>
            </a:endParaRPr>
          </a:p>
          <a:p>
            <a:r>
              <a:rPr lang="ja-JP" altLang="en-US" sz="3200" dirty="0">
                <a:latin typeface="MS PGothic" charset="-128"/>
                <a:ea typeface="MS PGothic" charset="-128"/>
                <a:cs typeface="MS PGothic" charset="-128"/>
              </a:rPr>
              <a:t>テーマごとに担当ファシリテータを割り当てて議論を進行</a:t>
            </a:r>
            <a:endParaRPr kumimoji="1" lang="en-US" altLang="ja-JP" sz="3200" dirty="0">
              <a:latin typeface="MS PGothic" charset="-128"/>
              <a:ea typeface="MS PGothic" charset="-128"/>
              <a:cs typeface="MS PGothic" charset="-128"/>
            </a:endParaRPr>
          </a:p>
          <a:p>
            <a:endParaRPr lang="en-US" altLang="ja-JP" sz="3200" dirty="0">
              <a:latin typeface="MS PGothic" charset="-128"/>
              <a:ea typeface="MS PGothic" charset="-128"/>
              <a:cs typeface="MS PGothic" charset="-128"/>
            </a:endParaRPr>
          </a:p>
          <a:p>
            <a:pPr>
              <a:buFont typeface="Wingdings" charset="2"/>
              <a:buChar char="Ø"/>
            </a:pPr>
            <a:r>
              <a:rPr lang="ja-JP" altLang="en-US" sz="3200" dirty="0">
                <a:latin typeface="MS PGothic" charset="-128"/>
                <a:ea typeface="MS PGothic" charset="-128"/>
                <a:cs typeface="MS PGothic" charset="-128"/>
              </a:rPr>
              <a:t>参加者</a:t>
            </a:r>
            <a:r>
              <a:rPr lang="en-US" altLang="ja-JP" sz="3200" dirty="0">
                <a:latin typeface="MS PGothic" charset="-128"/>
                <a:ea typeface="MS PGothic" charset="-128"/>
                <a:cs typeface="MS PGothic" charset="-128"/>
              </a:rPr>
              <a:t>266</a:t>
            </a:r>
            <a:r>
              <a:rPr lang="ja-JP" altLang="en-US" sz="3200" dirty="0">
                <a:latin typeface="MS PGothic" charset="-128"/>
                <a:ea typeface="MS PGothic" charset="-128"/>
                <a:cs typeface="MS PGothic" charset="-128"/>
              </a:rPr>
              <a:t>人</a:t>
            </a:r>
            <a:r>
              <a:rPr lang="en-US" altLang="ja-JP" sz="3200" dirty="0">
                <a:latin typeface="MS PGothic" charset="-128"/>
                <a:ea typeface="MS PGothic" charset="-128"/>
                <a:cs typeface="MS PGothic" charset="-128"/>
              </a:rPr>
              <a:t>,</a:t>
            </a:r>
            <a:r>
              <a:rPr lang="ja-JP" altLang="en-US" sz="3200" dirty="0">
                <a:latin typeface="MS PGothic" charset="-128"/>
                <a:ea typeface="MS PGothic" charset="-128"/>
                <a:cs typeface="MS PGothic" charset="-128"/>
              </a:rPr>
              <a:t>ファシリテータ</a:t>
            </a:r>
            <a:r>
              <a:rPr lang="en-US" altLang="ja-JP" sz="3200" dirty="0">
                <a:latin typeface="MS PGothic" charset="-128"/>
                <a:ea typeface="MS PGothic" charset="-128"/>
                <a:cs typeface="MS PGothic" charset="-128"/>
              </a:rPr>
              <a:t>9</a:t>
            </a:r>
            <a:r>
              <a:rPr lang="ja-JP" altLang="en-US" sz="3200" dirty="0">
                <a:latin typeface="MS PGothic" charset="-128"/>
                <a:ea typeface="MS PGothic" charset="-128"/>
                <a:cs typeface="MS PGothic" charset="-128"/>
              </a:rPr>
              <a:t>人</a:t>
            </a:r>
            <a:endParaRPr lang="en-US" altLang="ja-JP" sz="3200" dirty="0">
              <a:latin typeface="MS PGothic" charset="-128"/>
              <a:ea typeface="MS PGothic" charset="-128"/>
              <a:cs typeface="MS PGothic" charset="-128"/>
            </a:endParaRPr>
          </a:p>
          <a:p>
            <a:pPr>
              <a:buFont typeface="Wingdings" charset="2"/>
              <a:buChar char="Ø"/>
            </a:pPr>
            <a:r>
              <a:rPr lang="en-US" altLang="ja-JP" sz="3200" dirty="0">
                <a:latin typeface="MS PGothic" charset="-128"/>
                <a:ea typeface="MS PGothic" charset="-128"/>
                <a:cs typeface="MS PGothic" charset="-128"/>
              </a:rPr>
              <a:t>4</a:t>
            </a:r>
            <a:r>
              <a:rPr lang="ja-JP" altLang="en-US" sz="3200" dirty="0">
                <a:latin typeface="MS PGothic" charset="-128"/>
                <a:ea typeface="MS PGothic" charset="-128"/>
                <a:cs typeface="MS PGothic" charset="-128"/>
              </a:rPr>
              <a:t>つのテーマ</a:t>
            </a:r>
            <a:endParaRPr lang="en-US" altLang="ja-JP" sz="3200" dirty="0">
              <a:latin typeface="MS PGothic" charset="-128"/>
              <a:ea typeface="MS PGothic" charset="-128"/>
              <a:cs typeface="MS PGothic" charset="-128"/>
            </a:endParaRPr>
          </a:p>
          <a:p>
            <a:pPr lvl="1">
              <a:buFont typeface="Arial" charset="0"/>
              <a:buChar char="•"/>
            </a:pPr>
            <a:r>
              <a:rPr lang="ja-JP" altLang="en-US" sz="2800" dirty="0">
                <a:latin typeface="MS PGothic" charset="-128"/>
                <a:ea typeface="MS PGothic" charset="-128"/>
                <a:cs typeface="MS PGothic" charset="-128"/>
              </a:rPr>
              <a:t>災害</a:t>
            </a:r>
            <a:r>
              <a:rPr lang="en-US" altLang="ja-JP" sz="2800" dirty="0">
                <a:latin typeface="MS PGothic" charset="-128"/>
                <a:ea typeface="MS PGothic" charset="-128"/>
                <a:cs typeface="MS PGothic" charset="-128"/>
              </a:rPr>
              <a:t> </a:t>
            </a:r>
            <a:r>
              <a:rPr lang="ja-JP" altLang="en-US" sz="2800" dirty="0">
                <a:latin typeface="MS PGothic" charset="-128"/>
                <a:ea typeface="MS PGothic" charset="-128"/>
                <a:cs typeface="MS PGothic" charset="-128"/>
              </a:rPr>
              <a:t>魅力</a:t>
            </a:r>
            <a:r>
              <a:rPr lang="en-US" altLang="ja-JP" sz="2800" dirty="0">
                <a:latin typeface="MS PGothic" charset="-128"/>
                <a:ea typeface="MS PGothic" charset="-128"/>
                <a:cs typeface="MS PGothic" charset="-128"/>
              </a:rPr>
              <a:t> </a:t>
            </a:r>
            <a:r>
              <a:rPr lang="ja-JP" altLang="en-US" sz="2800" dirty="0">
                <a:latin typeface="MS PGothic" charset="-128"/>
                <a:ea typeface="MS PGothic" charset="-128"/>
                <a:cs typeface="MS PGothic" charset="-128"/>
              </a:rPr>
              <a:t>環境</a:t>
            </a:r>
            <a:r>
              <a:rPr lang="en-US" altLang="ja-JP" sz="2800" dirty="0">
                <a:latin typeface="MS PGothic" charset="-128"/>
                <a:ea typeface="MS PGothic" charset="-128"/>
                <a:cs typeface="MS PGothic" charset="-128"/>
              </a:rPr>
              <a:t> </a:t>
            </a:r>
            <a:r>
              <a:rPr lang="ja-JP" altLang="en-US" sz="2800" dirty="0">
                <a:latin typeface="MS PGothic" charset="-128"/>
                <a:ea typeface="MS PGothic" charset="-128"/>
                <a:cs typeface="MS PGothic" charset="-128"/>
              </a:rPr>
              <a:t>人権</a:t>
            </a:r>
            <a:endParaRPr lang="en-US" altLang="ja-JP" sz="3200" dirty="0">
              <a:latin typeface="MS PGothic" charset="-128"/>
              <a:ea typeface="MS PGothic" charset="-128"/>
              <a:cs typeface="MS PGothic" charset="-128"/>
            </a:endParaRPr>
          </a:p>
          <a:p>
            <a:pPr>
              <a:buFont typeface="Wingdings" charset="2"/>
              <a:buChar char="Ø"/>
            </a:pPr>
            <a:r>
              <a:rPr lang="ja-JP" altLang="en-US" sz="3200" dirty="0">
                <a:latin typeface="MS PGothic" charset="-128"/>
                <a:ea typeface="MS PGothic" charset="-128"/>
                <a:cs typeface="MS PGothic" charset="-128"/>
              </a:rPr>
              <a:t>全</a:t>
            </a:r>
            <a:r>
              <a:rPr lang="en-US" altLang="ja-JP" sz="3200" dirty="0">
                <a:latin typeface="MS PGothic" charset="-128"/>
                <a:ea typeface="MS PGothic" charset="-128"/>
                <a:cs typeface="MS PGothic" charset="-128"/>
              </a:rPr>
              <a:t>1223</a:t>
            </a:r>
            <a:r>
              <a:rPr lang="ja-JP" altLang="en-US" sz="3200" dirty="0">
                <a:latin typeface="MS PGothic" charset="-128"/>
                <a:ea typeface="MS PGothic" charset="-128"/>
                <a:cs typeface="MS PGothic" charset="-128"/>
              </a:rPr>
              <a:t>発言</a:t>
            </a:r>
            <a:endParaRPr lang="en-US" altLang="ja-JP" sz="3200" dirty="0">
              <a:latin typeface="MS PGothic" charset="-128"/>
              <a:ea typeface="MS PGothic" charset="-128"/>
              <a:cs typeface="MS PGothic" charset="-128"/>
            </a:endParaRPr>
          </a:p>
          <a:p>
            <a:pPr lvl="1">
              <a:buFont typeface="Arial" charset="0"/>
              <a:buChar char="•"/>
            </a:pPr>
            <a:r>
              <a:rPr lang="ja-JP" altLang="en-US" sz="2800" dirty="0">
                <a:latin typeface="MS PGothic" charset="-128"/>
                <a:ea typeface="MS PGothic" charset="-128"/>
                <a:cs typeface="MS PGothic" charset="-128"/>
              </a:rPr>
              <a:t>ファシリテータ発言</a:t>
            </a:r>
            <a:r>
              <a:rPr lang="en-US" altLang="ja-JP" sz="2800" dirty="0">
                <a:latin typeface="MS PGothic" charset="-128"/>
                <a:ea typeface="MS PGothic" charset="-128"/>
                <a:cs typeface="MS PGothic" charset="-128"/>
              </a:rPr>
              <a:t>: 506</a:t>
            </a:r>
            <a:r>
              <a:rPr lang="ja-JP" altLang="en-US" sz="2800" dirty="0">
                <a:latin typeface="MS PGothic" charset="-128"/>
                <a:ea typeface="MS PGothic" charset="-128"/>
                <a:cs typeface="MS PGothic" charset="-128"/>
              </a:rPr>
              <a:t>発言</a:t>
            </a:r>
            <a:endParaRPr lang="en-US" altLang="ja-JP" sz="2800" dirty="0">
              <a:latin typeface="MS PGothic" charset="-128"/>
              <a:ea typeface="MS PGothic" charset="-128"/>
              <a:cs typeface="MS PGothic"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4465" y="3033291"/>
            <a:ext cx="5668996" cy="3625926"/>
          </a:xfrm>
          <a:prstGeom prst="rect">
            <a:avLst/>
          </a:prstGeom>
        </p:spPr>
      </p:pic>
    </p:spTree>
    <p:extLst>
      <p:ext uri="{BB962C8B-B14F-4D97-AF65-F5344CB8AC3E}">
        <p14:creationId xmlns:p14="http://schemas.microsoft.com/office/powerpoint/2010/main" val="580788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482876" y="1617312"/>
            <a:ext cx="7886700" cy="601673"/>
          </a:xfrm>
          <a:prstGeom prst="round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2" name="タイトル 1"/>
          <p:cNvSpPr>
            <a:spLocks noGrp="1"/>
          </p:cNvSpPr>
          <p:nvPr>
            <p:ph type="title"/>
          </p:nvPr>
        </p:nvSpPr>
        <p:spPr>
          <a:xfrm>
            <a:off x="721415" y="325370"/>
            <a:ext cx="7886700" cy="1013969"/>
          </a:xfrm>
        </p:spPr>
        <p:txBody>
          <a:bodyPr/>
          <a:lstStyle/>
          <a:p>
            <a:r>
              <a:rPr kumimoji="1" lang="ja-JP" altLang="en-US" dirty="0">
                <a:latin typeface="MS PGothic" charset="-128"/>
                <a:ea typeface="MS PGothic" charset="-128"/>
                <a:cs typeface="MS PGothic" charset="-128"/>
              </a:rPr>
              <a:t>発表の流れ</a:t>
            </a:r>
          </a:p>
        </p:txBody>
      </p:sp>
      <p:sp>
        <p:nvSpPr>
          <p:cNvPr id="3" name="コンテンツ プレースホルダー 2"/>
          <p:cNvSpPr>
            <a:spLocks noGrp="1"/>
          </p:cNvSpPr>
          <p:nvPr>
            <p:ph idx="1"/>
          </p:nvPr>
        </p:nvSpPr>
        <p:spPr>
          <a:xfrm>
            <a:off x="482876" y="1617312"/>
            <a:ext cx="7886700" cy="4573015"/>
          </a:xfrm>
        </p:spPr>
        <p:txBody>
          <a:bodyPr>
            <a:normAutofit/>
          </a:bodyPr>
          <a:lstStyle/>
          <a:p>
            <a:pPr marL="514350" indent="-514350">
              <a:buFont typeface="+mj-lt"/>
              <a:buAutoNum type="arabicPeriod"/>
            </a:pPr>
            <a:r>
              <a:rPr lang="ja-JP" altLang="en-US" sz="3600" dirty="0">
                <a:latin typeface="MS PGothic" charset="-128"/>
                <a:ea typeface="MS PGothic" charset="-128"/>
                <a:cs typeface="MS PGothic" charset="-128"/>
              </a:rPr>
              <a:t>ファシリテータの意図を仮定した分析</a:t>
            </a:r>
            <a:endParaRPr lang="en-US" altLang="ja-JP" sz="3600" dirty="0">
              <a:latin typeface="MS PGothic" charset="-128"/>
              <a:ea typeface="MS PGothic" charset="-128"/>
              <a:cs typeface="MS PGothic" charset="-128"/>
            </a:endParaRPr>
          </a:p>
          <a:p>
            <a:pPr marL="742950" indent="-742950">
              <a:buFont typeface="+mj-lt"/>
              <a:buAutoNum type="arabicPeriod"/>
            </a:pPr>
            <a:endParaRPr lang="en-US" altLang="ja-JP" sz="1200" dirty="0">
              <a:latin typeface="MS PGothic" charset="-128"/>
              <a:ea typeface="MS PGothic" charset="-128"/>
              <a:cs typeface="MS PGothic" charset="-128"/>
            </a:endParaRPr>
          </a:p>
          <a:p>
            <a:pPr marL="514350" indent="-514350">
              <a:buFont typeface="+mj-lt"/>
              <a:buAutoNum type="arabicPeriod"/>
            </a:pPr>
            <a:r>
              <a:rPr lang="ja-JP" altLang="en-US" sz="3600" dirty="0">
                <a:latin typeface="MS PGothic" charset="-128"/>
                <a:ea typeface="MS PGothic" charset="-128"/>
                <a:cs typeface="MS PGothic" charset="-128"/>
              </a:rPr>
              <a:t>ファシリテータの質問生成</a:t>
            </a:r>
            <a:endParaRPr lang="en-US" altLang="ja-JP" sz="3600" dirty="0">
              <a:latin typeface="MS PGothic" charset="-128"/>
              <a:ea typeface="MS PGothic" charset="-128"/>
              <a:cs typeface="MS PGothic" charset="-128"/>
            </a:endParaRPr>
          </a:p>
          <a:p>
            <a:pPr marL="0" indent="0">
              <a:buNone/>
            </a:pPr>
            <a:r>
              <a:rPr lang="ja-JP" altLang="en-US" sz="2600" dirty="0">
                <a:latin typeface="MS PGothic" charset="-128"/>
                <a:ea typeface="MS PGothic" charset="-128"/>
                <a:cs typeface="MS PGothic" charset="-128"/>
              </a:rPr>
              <a:t>　　</a:t>
            </a:r>
            <a:r>
              <a:rPr lang="en-US" altLang="ja-JP" sz="2600" dirty="0">
                <a:latin typeface="MS PGothic" charset="-128"/>
                <a:ea typeface="MS PGothic" charset="-128"/>
                <a:cs typeface="MS PGothic" charset="-128"/>
              </a:rPr>
              <a:t>2.1 </a:t>
            </a:r>
            <a:r>
              <a:rPr lang="ja-JP" altLang="en-US" sz="2600" dirty="0">
                <a:latin typeface="MS PGothic" charset="-128"/>
                <a:ea typeface="MS PGothic" charset="-128"/>
                <a:cs typeface="MS PGothic" charset="-128"/>
              </a:rPr>
              <a:t>質問種類の分類</a:t>
            </a:r>
            <a:endParaRPr lang="en-US" altLang="ja-JP" sz="2600" dirty="0">
              <a:latin typeface="MS PGothic" charset="-128"/>
              <a:ea typeface="MS PGothic" charset="-128"/>
              <a:cs typeface="MS PGothic" charset="-128"/>
            </a:endParaRPr>
          </a:p>
          <a:p>
            <a:pPr marL="0" indent="0">
              <a:buNone/>
            </a:pPr>
            <a:r>
              <a:rPr lang="ja-JP" altLang="en-US" sz="2600" dirty="0">
                <a:latin typeface="MS PGothic" charset="-128"/>
                <a:ea typeface="MS PGothic" charset="-128"/>
                <a:cs typeface="MS PGothic" charset="-128"/>
              </a:rPr>
              <a:t>　　</a:t>
            </a:r>
            <a:r>
              <a:rPr lang="en-US" altLang="ja-JP" sz="2600" dirty="0">
                <a:latin typeface="MS PGothic" charset="-128"/>
                <a:ea typeface="MS PGothic" charset="-128"/>
                <a:cs typeface="MS PGothic" charset="-128"/>
              </a:rPr>
              <a:t>2.2 </a:t>
            </a:r>
            <a:r>
              <a:rPr lang="ja-JP" altLang="en-US" sz="2600" dirty="0">
                <a:latin typeface="MS PGothic" charset="-128"/>
                <a:ea typeface="MS PGothic" charset="-128"/>
                <a:cs typeface="MS PGothic" charset="-128"/>
              </a:rPr>
              <a:t>質問生成の流れ</a:t>
            </a:r>
            <a:endParaRPr lang="en-US" altLang="ja-JP" sz="2600" dirty="0">
              <a:latin typeface="MS PGothic" charset="-128"/>
              <a:ea typeface="MS PGothic" charset="-128"/>
              <a:cs typeface="MS PGothic" charset="-128"/>
            </a:endParaRPr>
          </a:p>
          <a:p>
            <a:pPr marL="0" indent="0">
              <a:buNone/>
            </a:pPr>
            <a:r>
              <a:rPr lang="ja-JP" altLang="en-US" sz="2600" dirty="0">
                <a:latin typeface="MS PGothic" charset="-128"/>
                <a:ea typeface="MS PGothic" charset="-128"/>
                <a:cs typeface="MS PGothic" charset="-128"/>
              </a:rPr>
              <a:t>　　</a:t>
            </a:r>
            <a:r>
              <a:rPr lang="en-US" altLang="ja-JP" sz="2600" dirty="0">
                <a:latin typeface="MS PGothic" charset="-128"/>
                <a:ea typeface="MS PGothic" charset="-128"/>
                <a:cs typeface="MS PGothic" charset="-128"/>
              </a:rPr>
              <a:t>2.3 </a:t>
            </a:r>
            <a:r>
              <a:rPr lang="ja-JP" altLang="en-US" sz="2600" dirty="0">
                <a:latin typeface="MS PGothic" charset="-128"/>
                <a:ea typeface="MS PGothic" charset="-128"/>
                <a:cs typeface="MS PGothic" charset="-128"/>
              </a:rPr>
              <a:t>評価実験</a:t>
            </a:r>
            <a:endParaRPr lang="en-US" altLang="ja-JP" sz="2600" dirty="0">
              <a:latin typeface="MS PGothic" charset="-128"/>
              <a:ea typeface="MS PGothic" charset="-128"/>
              <a:cs typeface="MS PGothic" charset="-128"/>
            </a:endParaRPr>
          </a:p>
          <a:p>
            <a:pPr marL="0" indent="0">
              <a:buNone/>
            </a:pPr>
            <a:r>
              <a:rPr lang="ja-JP" altLang="en-US" sz="2600" dirty="0">
                <a:latin typeface="MS PGothic" charset="-128"/>
                <a:ea typeface="MS PGothic" charset="-128"/>
                <a:cs typeface="MS PGothic" charset="-128"/>
              </a:rPr>
              <a:t>　　</a:t>
            </a:r>
            <a:r>
              <a:rPr lang="en-US" altLang="ja-JP" sz="2600" dirty="0">
                <a:latin typeface="MS PGothic" charset="-128"/>
                <a:ea typeface="MS PGothic" charset="-128"/>
                <a:cs typeface="MS PGothic" charset="-128"/>
              </a:rPr>
              <a:t>2.4 </a:t>
            </a:r>
            <a:r>
              <a:rPr lang="ja-JP" altLang="en-US" sz="2600" dirty="0">
                <a:latin typeface="MS PGothic" charset="-128"/>
                <a:ea typeface="MS PGothic" charset="-128"/>
                <a:cs typeface="MS PGothic" charset="-128"/>
              </a:rPr>
              <a:t>考察</a:t>
            </a:r>
            <a:endParaRPr lang="en-US" altLang="ja-JP" sz="2600" dirty="0">
              <a:latin typeface="MS PGothic" charset="-128"/>
              <a:ea typeface="MS PGothic" charset="-128"/>
              <a:cs typeface="MS PGothic" charset="-128"/>
            </a:endParaRPr>
          </a:p>
          <a:p>
            <a:pPr marL="0" indent="0">
              <a:buNone/>
            </a:pPr>
            <a:endParaRPr lang="en-US" altLang="ja-JP" sz="1300" dirty="0">
              <a:latin typeface="MS PGothic" charset="-128"/>
              <a:ea typeface="MS PGothic" charset="-128"/>
              <a:cs typeface="MS PGothic" charset="-128"/>
            </a:endParaRPr>
          </a:p>
          <a:p>
            <a:pPr marL="742950" indent="-742950">
              <a:buFont typeface="+mj-lt"/>
              <a:buAutoNum type="arabicPeriod" startAt="3"/>
            </a:pPr>
            <a:r>
              <a:rPr lang="ja-JP" altLang="en-US" sz="3600" dirty="0">
                <a:latin typeface="MS PGothic" charset="-128"/>
                <a:ea typeface="MS PGothic" charset="-128"/>
                <a:cs typeface="MS PGothic" charset="-128"/>
              </a:rPr>
              <a:t>まとめ・今後の課題と展望</a:t>
            </a:r>
            <a:endParaRPr lang="en-US" altLang="ja-JP" sz="3600" dirty="0">
              <a:latin typeface="MS PGothic" charset="-128"/>
              <a:ea typeface="MS PGothic" charset="-128"/>
              <a:cs typeface="MS PGothic" charset="-128"/>
            </a:endParaRPr>
          </a:p>
          <a:p>
            <a:pPr marL="514350" indent="-514350">
              <a:buFont typeface="+mj-lt"/>
              <a:buAutoNum type="arabicPeriod" startAt="3"/>
            </a:pPr>
            <a:endParaRPr kumimoji="1" lang="ja-JP" altLang="en-US" dirty="0">
              <a:latin typeface="MS PGothic" charset="-128"/>
              <a:ea typeface="MS PGothic" charset="-128"/>
              <a:cs typeface="MS PGothic" charset="-128"/>
            </a:endParaRPr>
          </a:p>
        </p:txBody>
      </p:sp>
    </p:spTree>
    <p:extLst>
      <p:ext uri="{BB962C8B-B14F-4D97-AF65-F5344CB8AC3E}">
        <p14:creationId xmlns:p14="http://schemas.microsoft.com/office/powerpoint/2010/main" val="120136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5925" y="478761"/>
            <a:ext cx="8840028" cy="873124"/>
          </a:xfrm>
        </p:spPr>
        <p:txBody>
          <a:bodyPr>
            <a:noAutofit/>
          </a:bodyPr>
          <a:lstStyle/>
          <a:p>
            <a:r>
              <a:rPr lang="ja-JP" altLang="en-US" dirty="0">
                <a:latin typeface="MS PGothic" charset="-128"/>
                <a:ea typeface="MS PGothic" charset="-128"/>
                <a:cs typeface="MS PGothic" charset="-128"/>
              </a:rPr>
              <a:t>ファシリテータの意図を仮定した分析</a:t>
            </a:r>
            <a:endParaRPr kumimoji="1" lang="ja-JP" altLang="en-US" dirty="0">
              <a:latin typeface="MS PGothic" charset="-128"/>
              <a:ea typeface="MS PGothic" charset="-128"/>
              <a:cs typeface="MS PGothic" charset="-128"/>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27143" y="1709693"/>
                <a:ext cx="10207118" cy="4895850"/>
              </a:xfrm>
            </p:spPr>
            <p:txBody>
              <a:bodyPr>
                <a:noAutofit/>
              </a:bodyPr>
              <a:lstStyle/>
              <a:p>
                <a:r>
                  <a:rPr lang="ja-JP" altLang="en-US" sz="3200" u="sng" dirty="0">
                    <a:latin typeface="MS PGothic" charset="-128"/>
                    <a:ea typeface="MS PGothic" charset="-128"/>
                    <a:cs typeface="MS PGothic" charset="-128"/>
                  </a:rPr>
                  <a:t>ファシリテータの意図</a:t>
                </a:r>
                <a:r>
                  <a:rPr lang="ja-JP" altLang="en-US" sz="3200" dirty="0">
                    <a:latin typeface="MS PGothic" charset="-128"/>
                    <a:ea typeface="MS PGothic" charset="-128"/>
                    <a:cs typeface="MS PGothic" charset="-128"/>
                  </a:rPr>
                  <a:t>を仮定して効用を設定</a:t>
                </a:r>
                <a:r>
                  <a:rPr lang="en-US" altLang="ja-JP" sz="3200" dirty="0">
                    <a:latin typeface="MS PGothic" charset="-128"/>
                    <a:ea typeface="MS PGothic" charset="-128"/>
                    <a:cs typeface="MS PGothic" charset="-128"/>
                  </a:rPr>
                  <a:t/>
                </a:r>
                <a:br>
                  <a:rPr lang="en-US" altLang="ja-JP" sz="3200" dirty="0">
                    <a:latin typeface="MS PGothic" charset="-128"/>
                    <a:ea typeface="MS PGothic" charset="-128"/>
                    <a:cs typeface="MS PGothic" charset="-128"/>
                  </a:rPr>
                </a:br>
                <a:r>
                  <a:rPr lang="ja-JP" altLang="en-US" dirty="0">
                    <a:latin typeface="MS PGothic" charset="-128"/>
                    <a:ea typeface="MS PGothic" charset="-128"/>
                    <a:cs typeface="MS PGothic" charset="-128"/>
                  </a:rPr>
                  <a:t>　</a:t>
                </a:r>
                <a:r>
                  <a:rPr lang="en-US" altLang="ja-JP" dirty="0">
                    <a:latin typeface="MS PGothic" charset="-128"/>
                    <a:ea typeface="MS PGothic" charset="-128"/>
                    <a:cs typeface="MS PGothic" charset="-128"/>
                  </a:rPr>
                  <a:t>(</a:t>
                </a:r>
                <a:r>
                  <a:rPr lang="ja-JP" altLang="en-US" dirty="0">
                    <a:latin typeface="MS PGothic" charset="-128"/>
                    <a:ea typeface="MS PGothic" charset="-128"/>
                    <a:cs typeface="MS PGothic" charset="-128"/>
                  </a:rPr>
                  <a:t>例</a:t>
                </a:r>
                <a:r>
                  <a:rPr lang="en-US" altLang="ja-JP" dirty="0">
                    <a:latin typeface="MS PGothic" charset="-128"/>
                    <a:ea typeface="MS PGothic" charset="-128"/>
                    <a:cs typeface="MS PGothic" charset="-128"/>
                  </a:rPr>
                  <a:t>) </a:t>
                </a:r>
                <a:r>
                  <a:rPr lang="ja-JP" altLang="en-US" dirty="0">
                    <a:solidFill>
                      <a:schemeClr val="accent4"/>
                    </a:solidFill>
                    <a:latin typeface="MS PGothic" charset="-128"/>
                    <a:ea typeface="MS PGothic" charset="-128"/>
                    <a:cs typeface="MS PGothic" charset="-128"/>
                  </a:rPr>
                  <a:t>意図</a:t>
                </a:r>
                <a:r>
                  <a:rPr lang="en-US" altLang="ja-JP" dirty="0">
                    <a:latin typeface="MS PGothic" charset="-128"/>
                    <a:ea typeface="MS PGothic" charset="-128"/>
                    <a:cs typeface="MS PGothic" charset="-128"/>
                  </a:rPr>
                  <a:t>: </a:t>
                </a:r>
                <a:r>
                  <a:rPr lang="ja-JP" altLang="en-US" dirty="0">
                    <a:latin typeface="MS PGothic" charset="-128"/>
                    <a:ea typeface="MS PGothic" charset="-128"/>
                    <a:cs typeface="MS PGothic" charset="-128"/>
                  </a:rPr>
                  <a:t>議論を盛り上げたい</a:t>
                </a:r>
                <a:r>
                  <a:rPr lang="en-US" altLang="ja-JP" dirty="0">
                    <a:latin typeface="MS PGothic" charset="-128"/>
                    <a:ea typeface="MS PGothic" charset="-128"/>
                    <a:cs typeface="MS PGothic" charset="-128"/>
                  </a:rPr>
                  <a:t> </a:t>
                </a:r>
                <a:r>
                  <a:rPr lang="ja-JP" altLang="en-US" dirty="0">
                    <a:latin typeface="MS PGothic" charset="-128"/>
                    <a:ea typeface="MS PGothic" charset="-128"/>
                    <a:cs typeface="MS PGothic" charset="-128"/>
                  </a:rPr>
                  <a:t>→</a:t>
                </a:r>
                <a:r>
                  <a:rPr lang="en-US" altLang="ja-JP" dirty="0">
                    <a:latin typeface="MS PGothic" charset="-128"/>
                    <a:ea typeface="MS PGothic" charset="-128"/>
                    <a:cs typeface="MS PGothic" charset="-128"/>
                  </a:rPr>
                  <a:t> </a:t>
                </a:r>
                <a:r>
                  <a:rPr lang="ja-JP" altLang="en-US" dirty="0">
                    <a:solidFill>
                      <a:srgbClr val="FF0000"/>
                    </a:solidFill>
                    <a:latin typeface="MS PGothic" charset="-128"/>
                    <a:ea typeface="MS PGothic" charset="-128"/>
                    <a:cs typeface="MS PGothic" charset="-128"/>
                  </a:rPr>
                  <a:t>効用値</a:t>
                </a:r>
                <a:r>
                  <a:rPr lang="en-US" altLang="ja-JP" dirty="0">
                    <a:latin typeface="MS PGothic" charset="-128"/>
                    <a:ea typeface="MS PGothic" charset="-128"/>
                    <a:cs typeface="MS PGothic" charset="-128"/>
                  </a:rPr>
                  <a:t>: </a:t>
                </a:r>
                <a:r>
                  <a:rPr lang="ja-JP" altLang="en-US" dirty="0">
                    <a:latin typeface="MS PGothic" charset="-128"/>
                    <a:ea typeface="MS PGothic" charset="-128"/>
                    <a:cs typeface="MS PGothic" charset="-128"/>
                  </a:rPr>
                  <a:t>後続発言数</a:t>
                </a:r>
                <a:endParaRPr lang="en-US" altLang="ja-JP" dirty="0">
                  <a:latin typeface="MS PGothic" charset="-128"/>
                  <a:ea typeface="MS PGothic" charset="-128"/>
                  <a:cs typeface="MS PGothic" charset="-128"/>
                </a:endParaRPr>
              </a:p>
              <a:p>
                <a:r>
                  <a:rPr lang="en-US" altLang="ja-JP" sz="3200" dirty="0">
                    <a:latin typeface="MS PGothic" charset="-128"/>
                    <a:ea typeface="MS PGothic" charset="-128"/>
                    <a:cs typeface="MS PGothic" charset="-128"/>
                  </a:rPr>
                  <a:t> </a:t>
                </a:r>
                <a:r>
                  <a:rPr lang="ja-JP" altLang="en-US" sz="3200" dirty="0">
                    <a:solidFill>
                      <a:srgbClr val="FF0000"/>
                    </a:solidFill>
                    <a:latin typeface="MS PGothic" charset="-128"/>
                    <a:ea typeface="MS PGothic" charset="-128"/>
                    <a:cs typeface="MS PGothic" charset="-128"/>
                  </a:rPr>
                  <a:t>期待効用</a:t>
                </a:r>
                <a14:m>
                  <m:oMath xmlns:m="http://schemas.openxmlformats.org/officeDocument/2006/math">
                    <m:sSub>
                      <m:sSubPr>
                        <m:ctrlPr>
                          <a:rPr lang="en-US" altLang="ja-JP" sz="3200" i="1">
                            <a:solidFill>
                              <a:srgbClr val="FF0000"/>
                            </a:solidFill>
                            <a:latin typeface="Cambria Math" charset="0"/>
                            <a:ea typeface="MS PGothic" charset="-128"/>
                            <a:cs typeface="MS PGothic" charset="-128"/>
                          </a:rPr>
                        </m:ctrlPr>
                      </m:sSubPr>
                      <m:e>
                        <m:r>
                          <a:rPr lang="en-US" altLang="ja-JP" sz="3200" i="1">
                            <a:solidFill>
                              <a:srgbClr val="FF0000"/>
                            </a:solidFill>
                            <a:latin typeface="Cambria Math" charset="0"/>
                            <a:ea typeface="MS PGothic" charset="-128"/>
                            <a:cs typeface="MS PGothic" charset="-128"/>
                          </a:rPr>
                          <m:t>𝐸𝑈</m:t>
                        </m:r>
                      </m:e>
                      <m:sub>
                        <m:r>
                          <a:rPr lang="en-US" altLang="ja-JP" sz="3200" i="1">
                            <a:solidFill>
                              <a:srgbClr val="FF0000"/>
                            </a:solidFill>
                            <a:latin typeface="Cambria Math" charset="0"/>
                            <a:ea typeface="MS PGothic" charset="-128"/>
                            <a:cs typeface="MS PGothic" charset="-128"/>
                          </a:rPr>
                          <m:t>𝑡</m:t>
                        </m:r>
                      </m:sub>
                    </m:sSub>
                    <m:d>
                      <m:dPr>
                        <m:ctrlPr>
                          <a:rPr lang="en-US" altLang="ja-JP" sz="3200" i="1">
                            <a:solidFill>
                              <a:srgbClr val="FF0000"/>
                            </a:solidFill>
                            <a:latin typeface="Cambria Math" charset="0"/>
                            <a:ea typeface="MS PGothic" charset="-128"/>
                            <a:cs typeface="MS PGothic" charset="-128"/>
                          </a:rPr>
                        </m:ctrlPr>
                      </m:dPr>
                      <m:e>
                        <m:r>
                          <a:rPr lang="en-US" altLang="ja-JP" sz="3200" i="1">
                            <a:solidFill>
                              <a:srgbClr val="FF0000"/>
                            </a:solidFill>
                            <a:latin typeface="Cambria Math" charset="0"/>
                            <a:ea typeface="MS PGothic" charset="-128"/>
                            <a:cs typeface="MS PGothic" charset="-128"/>
                          </a:rPr>
                          <m:t>𝑎</m:t>
                        </m:r>
                      </m:e>
                    </m:d>
                  </m:oMath>
                </a14:m>
                <a:r>
                  <a:rPr lang="ja-JP" altLang="en-US" sz="3200" dirty="0">
                    <a:solidFill>
                      <a:srgbClr val="FF0000"/>
                    </a:solidFill>
                    <a:latin typeface="MS PGothic" charset="-128"/>
                    <a:ea typeface="MS PGothic" charset="-128"/>
                    <a:cs typeface="MS PGothic" charset="-128"/>
                  </a:rPr>
                  <a:t> </a:t>
                </a:r>
                <a:r>
                  <a:rPr lang="ja-JP" altLang="en-US" sz="3200" dirty="0">
                    <a:latin typeface="MS PGothic" charset="-128"/>
                    <a:ea typeface="MS PGothic" charset="-128"/>
                    <a:cs typeface="MS PGothic" charset="-128"/>
                  </a:rPr>
                  <a:t>の高い</a:t>
                </a:r>
                <a14:m>
                  <m:oMath xmlns:m="http://schemas.openxmlformats.org/officeDocument/2006/math">
                    <m:r>
                      <m:rPr>
                        <m:nor/>
                      </m:rPr>
                      <a:rPr lang="ja-JP" altLang="en-US" sz="3200" dirty="0" smtClean="0">
                        <a:solidFill>
                          <a:schemeClr val="accent1">
                            <a:lumMod val="75000"/>
                          </a:schemeClr>
                        </a:solidFill>
                        <a:latin typeface="MS PGothic" charset="-128"/>
                        <a:ea typeface="MS PGothic" charset="-128"/>
                        <a:cs typeface="MS PGothic" charset="-128"/>
                      </a:rPr>
                      <m:t>行動</m:t>
                    </m:r>
                    <m:r>
                      <a:rPr lang="en-US" altLang="ja-JP" sz="3200" i="1">
                        <a:solidFill>
                          <a:schemeClr val="accent1">
                            <a:lumMod val="75000"/>
                          </a:schemeClr>
                        </a:solidFill>
                        <a:latin typeface="Cambria Math" charset="0"/>
                        <a:ea typeface="MS PGothic" charset="-128"/>
                        <a:cs typeface="MS PGothic" charset="-128"/>
                      </a:rPr>
                      <m:t>𝑎</m:t>
                    </m:r>
                  </m:oMath>
                </a14:m>
                <a:r>
                  <a:rPr lang="ja-JP" altLang="en-US" sz="3200" dirty="0">
                    <a:latin typeface="MS PGothic" charset="-128"/>
                    <a:ea typeface="MS PGothic" charset="-128"/>
                    <a:cs typeface="MS PGothic" charset="-128"/>
                  </a:rPr>
                  <a:t>を選択するとどうなるか？</a:t>
                </a:r>
                <a:endParaRPr lang="en-US" altLang="ja-JP" sz="3200" dirty="0">
                  <a:latin typeface="MS PGothic" charset="-128"/>
                  <a:ea typeface="MS PGothic" charset="-128"/>
                  <a:cs typeface="MS PGothic" charset="-128"/>
                </a:endParaRPr>
              </a:p>
              <a:p>
                <a:endParaRPr lang="en-US" altLang="ja-JP" sz="3200" dirty="0">
                  <a:latin typeface="MS PGothic" charset="-128"/>
                  <a:ea typeface="MS PGothic" charset="-128"/>
                  <a:cs typeface="MS PGothic" charset="-128"/>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sz="3200" i="1">
                              <a:latin typeface="Cambria Math" charset="0"/>
                              <a:ea typeface="MS PGothic" charset="-128"/>
                              <a:cs typeface="MS PGothic" charset="-128"/>
                            </a:rPr>
                          </m:ctrlPr>
                        </m:sSubPr>
                        <m:e>
                          <m:r>
                            <a:rPr lang="en-US" altLang="ja-JP" sz="3200" i="1">
                              <a:latin typeface="Cambria Math" charset="0"/>
                              <a:ea typeface="MS PGothic" charset="-128"/>
                              <a:cs typeface="MS PGothic" charset="-128"/>
                            </a:rPr>
                            <m:t>𝐸𝑈</m:t>
                          </m:r>
                        </m:e>
                        <m:sub>
                          <m:r>
                            <a:rPr lang="en-US" altLang="ja-JP" sz="3200" i="1">
                              <a:latin typeface="Cambria Math" charset="0"/>
                              <a:ea typeface="MS PGothic" charset="-128"/>
                              <a:cs typeface="MS PGothic" charset="-128"/>
                            </a:rPr>
                            <m:t>𝑡</m:t>
                          </m:r>
                        </m:sub>
                      </m:sSub>
                      <m:d>
                        <m:dPr>
                          <m:ctrlPr>
                            <a:rPr lang="mr-IN" altLang="ja-JP" sz="3200" i="1">
                              <a:latin typeface="Cambria Math" charset="0"/>
                              <a:ea typeface="MS PGothic" charset="-128"/>
                              <a:cs typeface="MS PGothic" charset="-128"/>
                            </a:rPr>
                          </m:ctrlPr>
                        </m:dPr>
                        <m:e>
                          <m:r>
                            <a:rPr lang="en-US" altLang="ja-JP" sz="3200" i="1">
                              <a:latin typeface="Cambria Math" charset="0"/>
                              <a:ea typeface="MS PGothic" charset="-128"/>
                              <a:cs typeface="MS PGothic" charset="-128"/>
                            </a:rPr>
                            <m:t>𝑎</m:t>
                          </m:r>
                        </m:e>
                      </m:d>
                      <m:r>
                        <a:rPr lang="en-US" altLang="ja-JP" sz="3200" i="1">
                          <a:latin typeface="Cambria Math" charset="0"/>
                          <a:ea typeface="MS PGothic" charset="-128"/>
                          <a:cs typeface="MS PGothic" charset="-128"/>
                        </a:rPr>
                        <m:t>=</m:t>
                      </m:r>
                      <m:sSub>
                        <m:sSubPr>
                          <m:ctrlPr>
                            <a:rPr lang="en-US" altLang="ja-JP" sz="3200" i="1">
                              <a:latin typeface="Cambria Math" charset="0"/>
                              <a:ea typeface="MS PGothic" charset="-128"/>
                              <a:cs typeface="MS PGothic" charset="-128"/>
                            </a:rPr>
                          </m:ctrlPr>
                        </m:sSubPr>
                        <m:e>
                          <m:r>
                            <a:rPr lang="en-US" altLang="ja-JP" sz="3200" i="1">
                              <a:latin typeface="Cambria Math" charset="0"/>
                              <a:ea typeface="MS PGothic" charset="-128"/>
                              <a:cs typeface="MS PGothic" charset="-128"/>
                            </a:rPr>
                            <m:t>𝑦</m:t>
                          </m:r>
                        </m:e>
                        <m:sub>
                          <m:r>
                            <a:rPr lang="en-US" altLang="ja-JP" sz="3200" i="1">
                              <a:latin typeface="Cambria Math" charset="0"/>
                              <a:ea typeface="MS PGothic" charset="-128"/>
                              <a:cs typeface="MS PGothic" charset="-128"/>
                            </a:rPr>
                            <m:t>𝑡</m:t>
                          </m:r>
                        </m:sub>
                      </m:sSub>
                      <m:d>
                        <m:dPr>
                          <m:ctrlPr>
                            <a:rPr lang="mr-IN" altLang="ja-JP" sz="3200" i="1">
                              <a:latin typeface="Cambria Math" charset="0"/>
                              <a:ea typeface="MS PGothic" charset="-128"/>
                              <a:cs typeface="MS PGothic" charset="-128"/>
                            </a:rPr>
                          </m:ctrlPr>
                        </m:dPr>
                        <m:e>
                          <m:r>
                            <a:rPr lang="en-US" altLang="ja-JP" sz="3200" i="1">
                              <a:latin typeface="Cambria Math" charset="0"/>
                              <a:ea typeface="MS PGothic" charset="-128"/>
                              <a:cs typeface="MS PGothic" charset="-128"/>
                            </a:rPr>
                            <m:t>𝑎</m:t>
                          </m:r>
                        </m:e>
                      </m:d>
                      <m:r>
                        <a:rPr lang="en-US" altLang="ja-JP" sz="3200" i="1">
                          <a:latin typeface="Cambria Math" charset="0"/>
                          <a:ea typeface="MS PGothic" charset="-128"/>
                          <a:cs typeface="MS PGothic" charset="-128"/>
                        </a:rPr>
                        <m:t>+</m:t>
                      </m:r>
                      <m:nary>
                        <m:naryPr>
                          <m:ctrlPr>
                            <a:rPr lang="is-IS" altLang="ja-JP" sz="3200" i="1">
                              <a:latin typeface="Cambria Math" charset="0"/>
                              <a:ea typeface="MS PGothic" charset="-128"/>
                              <a:cs typeface="MS PGothic" charset="-128"/>
                            </a:rPr>
                          </m:ctrlPr>
                        </m:naryPr>
                        <m:sub>
                          <m:r>
                            <m:rPr>
                              <m:brk m:alnAt="23"/>
                            </m:rPr>
                            <a:rPr lang="en-US" altLang="ja-JP" sz="3200" i="1">
                              <a:latin typeface="Cambria Math" charset="0"/>
                              <a:ea typeface="MS PGothic" charset="-128"/>
                              <a:cs typeface="MS PGothic" charset="-128"/>
                            </a:rPr>
                            <m:t>−</m:t>
                          </m:r>
                          <m:r>
                            <a:rPr lang="en-US" altLang="ja-JP" sz="3200" i="1">
                              <a:latin typeface="Cambria Math" charset="0"/>
                              <a:ea typeface="Cambria Math" charset="0"/>
                              <a:cs typeface="Cambria Math" charset="0"/>
                            </a:rPr>
                            <m:t>∞</m:t>
                          </m:r>
                        </m:sub>
                        <m:sup>
                          <m:r>
                            <a:rPr lang="en-US" altLang="ja-JP" sz="3200" i="1">
                              <a:latin typeface="Cambria Math" charset="0"/>
                              <a:ea typeface="MS PGothic" charset="-128"/>
                              <a:cs typeface="MS PGothic" charset="-128"/>
                            </a:rPr>
                            <m:t>+</m:t>
                          </m:r>
                          <m:r>
                            <a:rPr lang="en-US" altLang="ja-JP" sz="3200" i="1">
                              <a:latin typeface="Cambria Math" charset="0"/>
                              <a:ea typeface="Cambria Math" charset="0"/>
                              <a:cs typeface="Cambria Math" charset="0"/>
                            </a:rPr>
                            <m:t>∞</m:t>
                          </m:r>
                        </m:sup>
                        <m:e>
                          <m:r>
                            <a:rPr lang="is-IS" altLang="ja-JP" sz="3200" i="1">
                              <a:latin typeface="Cambria Math" charset="0"/>
                              <a:ea typeface="Cambria Math" charset="0"/>
                              <a:cs typeface="Cambria Math" charset="0"/>
                            </a:rPr>
                            <m:t>𝜀</m:t>
                          </m:r>
                          <m:r>
                            <a:rPr lang="en-US" altLang="ja-JP" sz="3200" i="1">
                              <a:latin typeface="Cambria Math" charset="0"/>
                              <a:ea typeface="Cambria Math" charset="0"/>
                              <a:cs typeface="Cambria Math" charset="0"/>
                            </a:rPr>
                            <m:t>𝑃</m:t>
                          </m:r>
                          <m:d>
                            <m:dPr>
                              <m:ctrlPr>
                                <a:rPr lang="mr-IN" altLang="ja-JP" sz="3200" i="1">
                                  <a:latin typeface="Cambria Math" charset="0"/>
                                  <a:ea typeface="Cambria Math" charset="0"/>
                                  <a:cs typeface="Cambria Math" charset="0"/>
                                </a:rPr>
                              </m:ctrlPr>
                            </m:dPr>
                            <m:e>
                              <m:r>
                                <a:rPr lang="mr-IN" altLang="ja-JP" sz="3200" i="1">
                                  <a:latin typeface="Cambria Math" charset="0"/>
                                  <a:ea typeface="Cambria Math" charset="0"/>
                                  <a:cs typeface="Cambria Math" charset="0"/>
                                </a:rPr>
                                <m:t>𝜀</m:t>
                              </m:r>
                            </m:e>
                          </m:d>
                          <m:r>
                            <a:rPr lang="en-US" altLang="ja-JP" sz="3200" i="1">
                              <a:latin typeface="Cambria Math" charset="0"/>
                              <a:ea typeface="Cambria Math" charset="0"/>
                              <a:cs typeface="Cambria Math" charset="0"/>
                            </a:rPr>
                            <m:t>𝑑</m:t>
                          </m:r>
                          <m:r>
                            <a:rPr lang="en-US" altLang="ja-JP" sz="3200" i="1">
                              <a:latin typeface="Cambria Math" charset="0"/>
                              <a:ea typeface="Cambria Math" charset="0"/>
                              <a:cs typeface="Cambria Math" charset="0"/>
                            </a:rPr>
                            <m:t>𝜀</m:t>
                          </m:r>
                        </m:e>
                      </m:nary>
                      <m:r>
                        <a:rPr lang="en-US" altLang="ja-JP" sz="3200" i="1">
                          <a:latin typeface="Cambria Math" charset="0"/>
                          <a:ea typeface="Cambria Math" charset="0"/>
                          <a:cs typeface="Cambria Math" charset="0"/>
                        </a:rPr>
                        <m:t> </m:t>
                      </m:r>
                    </m:oMath>
                  </m:oMathPara>
                </a14:m>
                <a:r>
                  <a:rPr lang="en-US" altLang="ja-JP" sz="3200" dirty="0">
                    <a:solidFill>
                      <a:srgbClr val="FF0000"/>
                    </a:solidFill>
                    <a:latin typeface="MS PGothic" charset="-128"/>
                    <a:ea typeface="MS PGothic" charset="-128"/>
                    <a:cs typeface="MS PGothic" charset="-128"/>
                  </a:rPr>
                  <a:t/>
                </a:r>
                <a:br>
                  <a:rPr lang="en-US" altLang="ja-JP" sz="3200" dirty="0">
                    <a:solidFill>
                      <a:srgbClr val="FF0000"/>
                    </a:solidFill>
                    <a:latin typeface="MS PGothic" charset="-128"/>
                    <a:ea typeface="MS PGothic" charset="-128"/>
                    <a:cs typeface="MS PGothic" charset="-128"/>
                  </a:rPr>
                </a:br>
                <a:endParaRPr lang="en-US" altLang="ja-JP" i="1" dirty="0">
                  <a:latin typeface="Cambria Math" charset="0"/>
                  <a:ea typeface="MS PGothic" charset="-128"/>
                  <a:cs typeface="MS PGothic" charset="-128"/>
                </a:endParaRPr>
              </a:p>
              <a:p>
                <a:pPr marL="457200" lvl="1" indent="0">
                  <a:buNone/>
                </a:pPr>
                <a:r>
                  <a:rPr lang="ja-JP" altLang="en-US" sz="2800" dirty="0">
                    <a:ea typeface="MS PGothic" charset="-128"/>
                    <a:cs typeface="MS PGothic" charset="-128"/>
                  </a:rPr>
                  <a:t>　　　　　　　　　</a:t>
                </a:r>
                <a14:m>
                  <m:oMath xmlns:m="http://schemas.openxmlformats.org/officeDocument/2006/math">
                    <m:sSub>
                      <m:sSubPr>
                        <m:ctrlPr>
                          <a:rPr lang="en-US" altLang="ja-JP" sz="2800" i="1">
                            <a:latin typeface="Cambria Math" charset="0"/>
                            <a:ea typeface="MS PGothic" charset="-128"/>
                            <a:cs typeface="MS PGothic" charset="-128"/>
                          </a:rPr>
                        </m:ctrlPr>
                      </m:sSubPr>
                      <m:e>
                        <m:r>
                          <a:rPr lang="en-US" altLang="ja-JP" sz="2800" i="1">
                            <a:latin typeface="Cambria Math" charset="0"/>
                            <a:ea typeface="MS PGothic" charset="-128"/>
                            <a:cs typeface="MS PGothic" charset="-128"/>
                          </a:rPr>
                          <m:t>𝑦</m:t>
                        </m:r>
                      </m:e>
                      <m:sub>
                        <m:r>
                          <a:rPr lang="en-US" altLang="ja-JP" sz="2800" i="1">
                            <a:latin typeface="Cambria Math" charset="0"/>
                            <a:ea typeface="MS PGothic" charset="-128"/>
                            <a:cs typeface="MS PGothic" charset="-128"/>
                          </a:rPr>
                          <m:t>𝑡</m:t>
                        </m:r>
                      </m:sub>
                    </m:sSub>
                    <m:r>
                      <a:rPr lang="en-US" altLang="ja-JP" sz="2800" i="1">
                        <a:latin typeface="Cambria Math" charset="0"/>
                        <a:ea typeface="MS PGothic" charset="-128"/>
                        <a:cs typeface="MS PGothic" charset="-128"/>
                      </a:rPr>
                      <m:t>(</m:t>
                    </m:r>
                    <m:r>
                      <a:rPr lang="en-US" altLang="ja-JP" sz="2800" i="1">
                        <a:latin typeface="Cambria Math" charset="0"/>
                        <a:ea typeface="MS PGothic" charset="-128"/>
                        <a:cs typeface="MS PGothic" charset="-128"/>
                      </a:rPr>
                      <m:t>𝑎</m:t>
                    </m:r>
                    <m:r>
                      <a:rPr lang="en-US" altLang="ja-JP" sz="2800" i="1">
                        <a:latin typeface="Cambria Math" charset="0"/>
                        <a:ea typeface="MS PGothic" charset="-128"/>
                        <a:cs typeface="MS PGothic" charset="-128"/>
                      </a:rPr>
                      <m:t>)</m:t>
                    </m:r>
                  </m:oMath>
                </a14:m>
                <a:r>
                  <a:rPr lang="en-US" altLang="ja-JP" sz="2800" dirty="0">
                    <a:latin typeface="MS PGothic" charset="-128"/>
                    <a:ea typeface="MS PGothic" charset="-128"/>
                    <a:cs typeface="MS PGothic" charset="-128"/>
                  </a:rPr>
                  <a:t>:</a:t>
                </a:r>
                <a:r>
                  <a:rPr lang="ja-JP" altLang="en-US" sz="2800" dirty="0">
                    <a:latin typeface="MS PGothic" charset="-128"/>
                    <a:ea typeface="MS PGothic" charset="-128"/>
                    <a:cs typeface="MS PGothic" charset="-128"/>
                  </a:rPr>
                  <a:t>時刻</a:t>
                </a:r>
                <a:r>
                  <a:rPr lang="en-US" altLang="ja-JP" sz="2800" dirty="0">
                    <a:latin typeface="MS PGothic" charset="-128"/>
                    <a:ea typeface="MS PGothic" charset="-128"/>
                    <a:cs typeface="MS PGothic" charset="-128"/>
                  </a:rPr>
                  <a:t>t</a:t>
                </a:r>
                <a:r>
                  <a:rPr lang="ja-JP" altLang="en-US" sz="2800" dirty="0">
                    <a:latin typeface="MS PGothic" charset="-128"/>
                    <a:ea typeface="MS PGothic" charset="-128"/>
                    <a:cs typeface="MS PGothic" charset="-128"/>
                  </a:rPr>
                  <a:t>における効用の予測値</a:t>
                </a:r>
                <a:endParaRPr lang="en-US" altLang="ja-JP" sz="2800" dirty="0">
                  <a:latin typeface="MS PGothic" charset="-128"/>
                  <a:ea typeface="MS PGothic" charset="-128"/>
                  <a:cs typeface="MS PGothic" charset="-128"/>
                </a:endParaRPr>
              </a:p>
              <a:p>
                <a:pPr marL="457200" lvl="1" indent="0">
                  <a:buNone/>
                </a:pPr>
                <a:r>
                  <a:rPr lang="ja-JP" altLang="en-US" sz="2800" dirty="0">
                    <a:ea typeface="Cambria Math" charset="0"/>
                    <a:cs typeface="Cambria Math" charset="0"/>
                  </a:rPr>
                  <a:t>　　　　　</a:t>
                </a:r>
                <a:r>
                  <a:rPr lang="en-US" altLang="ja-JP" sz="2800" dirty="0">
                    <a:ea typeface="Cambria Math" charset="0"/>
                    <a:cs typeface="Cambria Math" charset="0"/>
                  </a:rPr>
                  <a:t>   </a:t>
                </a:r>
                <a14:m>
                  <m:oMath xmlns:m="http://schemas.openxmlformats.org/officeDocument/2006/math">
                    <m:r>
                      <a:rPr lang="en-US" altLang="ja-JP" sz="2800">
                        <a:latin typeface="Cambria Math" charset="0"/>
                        <a:ea typeface="Cambria Math" charset="0"/>
                        <a:cs typeface="Cambria Math" charset="0"/>
                      </a:rPr>
                      <m:t> </m:t>
                    </m:r>
                    <m:r>
                      <a:rPr lang="en-US" altLang="ja-JP" sz="2800" i="1">
                        <a:latin typeface="Cambria Math" charset="0"/>
                        <a:ea typeface="Cambria Math" charset="0"/>
                        <a:cs typeface="Cambria Math" charset="0"/>
                      </a:rPr>
                      <m:t>𝜀</m:t>
                    </m:r>
                    <m:r>
                      <a:rPr lang="en-US" altLang="ja-JP" sz="2800" b="0" i="1" smtClean="0">
                        <a:latin typeface="Cambria Math" charset="0"/>
                        <a:ea typeface="Cambria Math" charset="0"/>
                        <a:cs typeface="Cambria Math" charset="0"/>
                      </a:rPr>
                      <m:t> </m:t>
                    </m:r>
                  </m:oMath>
                </a14:m>
                <a:r>
                  <a:rPr lang="en-US" altLang="ja-JP" sz="2800" dirty="0">
                    <a:latin typeface="MS PGothic" charset="-128"/>
                    <a:ea typeface="MS PGothic" charset="-128"/>
                    <a:cs typeface="MS PGothic" charset="-128"/>
                  </a:rPr>
                  <a:t>: </a:t>
                </a:r>
                <a:r>
                  <a:rPr lang="ja-JP" altLang="en-US" sz="2800" dirty="0">
                    <a:latin typeface="MS PGothic" charset="-128"/>
                    <a:ea typeface="MS PGothic" charset="-128"/>
                    <a:cs typeface="MS PGothic" charset="-128"/>
                  </a:rPr>
                  <a:t>予測値の残差</a:t>
                </a:r>
                <a:endParaRPr lang="en-US" altLang="ja-JP" sz="2800" dirty="0">
                  <a:latin typeface="MS PGothic" charset="-128"/>
                  <a:ea typeface="MS PGothic" charset="-128"/>
                  <a:cs typeface="MS PGothic" charset="-128"/>
                </a:endParaRPr>
              </a:p>
              <a:p>
                <a:pPr marL="457200" lvl="1" indent="0">
                  <a:buNone/>
                </a:pPr>
                <a:endParaRPr lang="en-US" altLang="ja-JP" sz="2800" dirty="0">
                  <a:latin typeface="MS PGothic" charset="-128"/>
                  <a:ea typeface="Cambria Math" charset="0"/>
                  <a:cs typeface="Cambria Math" charset="0"/>
                </a:endParaRPr>
              </a:p>
              <a:p>
                <a:r>
                  <a:rPr lang="ja-JP" altLang="en-US" sz="3200" dirty="0">
                    <a:latin typeface="MS PGothic" charset="-128"/>
                    <a:ea typeface="MS PGothic" charset="-128"/>
                    <a:cs typeface="MS PGothic" charset="-128"/>
                  </a:rPr>
                  <a:t>予測手法</a:t>
                </a:r>
                <a:r>
                  <a:rPr lang="en-US" altLang="ja-JP" sz="3200" dirty="0">
                    <a:latin typeface="MS PGothic" charset="-128"/>
                    <a:ea typeface="MS PGothic" charset="-128"/>
                    <a:cs typeface="MS PGothic" charset="-128"/>
                  </a:rPr>
                  <a:t>: </a:t>
                </a:r>
                <a:r>
                  <a:rPr lang="ja-JP" altLang="en-US" sz="3200" u="sng" dirty="0">
                    <a:solidFill>
                      <a:schemeClr val="accent6">
                        <a:lumMod val="75000"/>
                      </a:schemeClr>
                    </a:solidFill>
                    <a:latin typeface="MS PGothic" charset="-128"/>
                    <a:ea typeface="MS PGothic" charset="-128"/>
                    <a:cs typeface="MS PGothic" charset="-128"/>
                  </a:rPr>
                  <a:t>ランダムフォレスト回帰分析</a:t>
                </a:r>
                <a:endParaRPr lang="en-US" altLang="ja-JP" sz="3200" u="sng" dirty="0">
                  <a:solidFill>
                    <a:schemeClr val="accent6">
                      <a:lumMod val="75000"/>
                    </a:schemeClr>
                  </a:solidFill>
                  <a:latin typeface="MS PGothic" charset="-128"/>
                  <a:ea typeface="MS PGothic" charset="-128"/>
                  <a:cs typeface="MS PGothic" charset="-128"/>
                </a:endParaRPr>
              </a:p>
              <a:p>
                <a:pPr lvl="1">
                  <a:buFont typeface="Wingdings" charset="2"/>
                  <a:buChar char="Ø"/>
                </a:pPr>
                <a:endParaRPr lang="en-US" altLang="ja-JP" sz="2800" u="sng" dirty="0">
                  <a:latin typeface="MS PGothic" charset="-128"/>
                  <a:ea typeface="MS PGothic" charset="-128"/>
                  <a:cs typeface="MS PGothic" charset="-128"/>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27143" y="1709693"/>
                <a:ext cx="10207118" cy="4895850"/>
              </a:xfrm>
              <a:blipFill rotWithShape="0">
                <a:blip r:embed="rId3"/>
                <a:stretch>
                  <a:fillRect l="-1373" t="-2612" r="-1194" b="-4726"/>
                </a:stretch>
              </a:blipFill>
            </p:spPr>
            <p:txBody>
              <a:bodyPr/>
              <a:lstStyle/>
              <a:p>
                <a:r>
                  <a:rPr lang="ja-JP" altLang="en-US">
                    <a:noFill/>
                  </a:rPr>
                  <a:t> </a:t>
                </a:r>
              </a:p>
            </p:txBody>
          </p:sp>
        </mc:Fallback>
      </mc:AlternateContent>
      <p:sp>
        <p:nvSpPr>
          <p:cNvPr id="4" name="円形吹き出し 3"/>
          <p:cNvSpPr/>
          <p:nvPr/>
        </p:nvSpPr>
        <p:spPr>
          <a:xfrm>
            <a:off x="0" y="3481757"/>
            <a:ext cx="2325757" cy="1351721"/>
          </a:xfrm>
          <a:prstGeom prst="wedgeEllipseCallout">
            <a:avLst>
              <a:gd name="adj1" fmla="val 34808"/>
              <a:gd name="adj2" fmla="val -75735"/>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b="1">
                <a:latin typeface="MS PGothic" charset="-128"/>
                <a:ea typeface="MS PGothic" charset="-128"/>
                <a:cs typeface="MS PGothic" charset="-128"/>
              </a:rPr>
              <a:t>意図にあっているほど値が大きい</a:t>
            </a:r>
          </a:p>
        </p:txBody>
      </p:sp>
    </p:spTree>
    <p:extLst>
      <p:ext uri="{BB962C8B-B14F-4D97-AF65-F5344CB8AC3E}">
        <p14:creationId xmlns:p14="http://schemas.microsoft.com/office/powerpoint/2010/main" val="18650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10" y="0"/>
            <a:ext cx="10515600" cy="1325563"/>
          </a:xfrm>
        </p:spPr>
        <p:txBody>
          <a:bodyPr>
            <a:normAutofit/>
          </a:bodyPr>
          <a:lstStyle/>
          <a:p>
            <a:r>
              <a:rPr lang="ja-JP" altLang="en-US" dirty="0">
                <a:latin typeface="MS PGothic" charset="-128"/>
                <a:ea typeface="MS PGothic" charset="-128"/>
                <a:cs typeface="MS PGothic" charset="-128"/>
              </a:rPr>
              <a:t>ファシリテータの行動タイプ</a:t>
            </a:r>
          </a:p>
        </p:txBody>
      </p:sp>
      <p:sp>
        <p:nvSpPr>
          <p:cNvPr id="3" name="コンテンツ プレースホルダー 2"/>
          <p:cNvSpPr>
            <a:spLocks noGrp="1"/>
          </p:cNvSpPr>
          <p:nvPr>
            <p:ph idx="1"/>
          </p:nvPr>
        </p:nvSpPr>
        <p:spPr>
          <a:xfrm>
            <a:off x="1033670" y="1222399"/>
            <a:ext cx="9005680" cy="5063291"/>
          </a:xfrm>
        </p:spPr>
        <p:txBody>
          <a:bodyPr>
            <a:noAutofit/>
          </a:bodyPr>
          <a:lstStyle/>
          <a:p>
            <a:r>
              <a:rPr lang="ja-JP" altLang="en-US" sz="3200" dirty="0">
                <a:latin typeface="MS PGothic" charset="-128"/>
                <a:ea typeface="MS PGothic" charset="-128"/>
                <a:cs typeface="MS PGothic" charset="-128"/>
              </a:rPr>
              <a:t>待機  </a:t>
            </a:r>
            <a:r>
              <a:rPr lang="en-US" altLang="ja-JP" sz="3200" dirty="0">
                <a:latin typeface="MS PGothic" charset="-128"/>
                <a:ea typeface="MS PGothic" charset="-128"/>
                <a:cs typeface="MS PGothic" charset="-128"/>
              </a:rPr>
              <a:t>: 717 </a:t>
            </a:r>
          </a:p>
          <a:p>
            <a:endParaRPr lang="en-US" altLang="ja-JP" sz="1400" dirty="0">
              <a:latin typeface="MS PGothic" charset="-128"/>
              <a:ea typeface="MS PGothic" charset="-128"/>
              <a:cs typeface="MS PGothic" charset="-128"/>
            </a:endParaRPr>
          </a:p>
          <a:p>
            <a:r>
              <a:rPr lang="ja-JP" altLang="en-US" sz="3200" dirty="0">
                <a:latin typeface="MS PGothic" charset="-128"/>
                <a:ea typeface="MS PGothic" charset="-128"/>
                <a:cs typeface="MS PGothic" charset="-128"/>
              </a:rPr>
              <a:t>何か投稿 </a:t>
            </a:r>
            <a:r>
              <a:rPr lang="en-US" altLang="ja-JP" sz="3200" dirty="0">
                <a:latin typeface="MS PGothic" charset="-128"/>
                <a:ea typeface="MS PGothic" charset="-128"/>
                <a:cs typeface="MS PGothic" charset="-128"/>
              </a:rPr>
              <a:t>: 506</a:t>
            </a:r>
          </a:p>
          <a:p>
            <a:pPr marL="0" indent="0">
              <a:buNone/>
            </a:pPr>
            <a:r>
              <a:rPr lang="en-US" altLang="ja-JP" sz="2400" dirty="0">
                <a:latin typeface="MS PGothic" charset="-128"/>
                <a:ea typeface="MS PGothic" charset="-128"/>
                <a:cs typeface="MS PGothic" charset="-128"/>
              </a:rPr>
              <a:t>     -  </a:t>
            </a:r>
            <a:r>
              <a:rPr lang="ja-JP" altLang="en-US" sz="2400" dirty="0">
                <a:latin typeface="MS PGothic" charset="-128"/>
                <a:ea typeface="MS PGothic" charset="-128"/>
                <a:cs typeface="MS PGothic" charset="-128"/>
              </a:rPr>
              <a:t>まとめ提示</a:t>
            </a:r>
            <a:endParaRPr lang="en-US" altLang="ja-JP" sz="2400" dirty="0">
              <a:latin typeface="MS PGothic" charset="-128"/>
              <a:ea typeface="MS PGothic" charset="-128"/>
              <a:cs typeface="MS PGothic" charset="-128"/>
            </a:endParaRPr>
          </a:p>
          <a:p>
            <a:pPr marL="0" indent="0">
              <a:buNone/>
            </a:pPr>
            <a:r>
              <a:rPr lang="en-US" altLang="ja-JP" sz="2400" dirty="0">
                <a:latin typeface="MS PGothic" charset="-128"/>
                <a:ea typeface="MS PGothic" charset="-128"/>
                <a:cs typeface="MS PGothic" charset="-128"/>
              </a:rPr>
              <a:t>     -  </a:t>
            </a:r>
            <a:r>
              <a:rPr lang="ja-JP" altLang="en-US" sz="2400" dirty="0">
                <a:latin typeface="MS PGothic" charset="-128"/>
                <a:ea typeface="MS PGothic" charset="-128"/>
                <a:cs typeface="MS PGothic" charset="-128"/>
              </a:rPr>
              <a:t>挨拶</a:t>
            </a:r>
            <a:endParaRPr lang="en-US" altLang="ja-JP" sz="2400" dirty="0">
              <a:latin typeface="MS PGothic" charset="-128"/>
              <a:ea typeface="MS PGothic" charset="-128"/>
              <a:cs typeface="MS PGothic" charset="-128"/>
            </a:endParaRPr>
          </a:p>
          <a:p>
            <a:pPr marL="0" indent="0">
              <a:buNone/>
            </a:pPr>
            <a:r>
              <a:rPr lang="en-US" altLang="ja-JP" sz="2400" dirty="0">
                <a:latin typeface="MS PGothic" charset="-128"/>
                <a:ea typeface="MS PGothic" charset="-128"/>
                <a:cs typeface="MS PGothic" charset="-128"/>
              </a:rPr>
              <a:t>     -  </a:t>
            </a:r>
            <a:r>
              <a:rPr lang="ja-JP" altLang="en-US" sz="2400" dirty="0">
                <a:latin typeface="MS PGothic" charset="-128"/>
                <a:ea typeface="MS PGothic" charset="-128"/>
                <a:cs typeface="MS PGothic" charset="-128"/>
              </a:rPr>
              <a:t>言い換え</a:t>
            </a:r>
            <a:endParaRPr lang="en-US" altLang="ja-JP" sz="2400" dirty="0">
              <a:latin typeface="MS PGothic" charset="-128"/>
              <a:ea typeface="MS PGothic" charset="-128"/>
              <a:cs typeface="MS PGothic" charset="-128"/>
            </a:endParaRPr>
          </a:p>
          <a:p>
            <a:pPr marL="0" indent="0">
              <a:buNone/>
            </a:pPr>
            <a:r>
              <a:rPr lang="en-US" altLang="ja-JP" sz="2400" dirty="0">
                <a:latin typeface="MS PGothic" charset="-128"/>
                <a:ea typeface="MS PGothic" charset="-128"/>
                <a:cs typeface="MS PGothic" charset="-128"/>
              </a:rPr>
              <a:t>     -  </a:t>
            </a:r>
            <a:r>
              <a:rPr lang="ja-JP" altLang="en-US" sz="2400" dirty="0">
                <a:latin typeface="MS PGothic" charset="-128"/>
                <a:ea typeface="MS PGothic" charset="-128"/>
                <a:cs typeface="MS PGothic" charset="-128"/>
              </a:rPr>
              <a:t>御礼</a:t>
            </a:r>
            <a:endParaRPr lang="en-US" altLang="ja-JP" sz="2400" dirty="0">
              <a:latin typeface="MS PGothic" charset="-128"/>
              <a:ea typeface="MS PGothic" charset="-128"/>
              <a:cs typeface="MS PGothic" charset="-128"/>
            </a:endParaRPr>
          </a:p>
          <a:p>
            <a:pPr marL="0" indent="0">
              <a:buNone/>
            </a:pPr>
            <a:r>
              <a:rPr lang="en-US" altLang="ja-JP" sz="2400" dirty="0">
                <a:latin typeface="MS PGothic" charset="-128"/>
                <a:ea typeface="MS PGothic" charset="-128"/>
                <a:cs typeface="MS PGothic" charset="-128"/>
              </a:rPr>
              <a:t>     -  </a:t>
            </a:r>
            <a:r>
              <a:rPr lang="ja-JP" altLang="en-US" sz="2400" dirty="0">
                <a:latin typeface="MS PGothic" charset="-128"/>
                <a:ea typeface="MS PGothic" charset="-128"/>
                <a:cs typeface="MS PGothic" charset="-128"/>
              </a:rPr>
              <a:t>称賛</a:t>
            </a:r>
            <a:endParaRPr lang="en-US" altLang="ja-JP" sz="2400" dirty="0">
              <a:latin typeface="MS PGothic" charset="-128"/>
              <a:ea typeface="MS PGothic" charset="-128"/>
              <a:cs typeface="MS PGothic" charset="-128"/>
            </a:endParaRPr>
          </a:p>
          <a:p>
            <a:pPr marL="0" indent="0">
              <a:buNone/>
            </a:pPr>
            <a:r>
              <a:rPr lang="en-US" altLang="ja-JP" sz="2400" dirty="0">
                <a:latin typeface="MS PGothic" charset="-128"/>
                <a:ea typeface="MS PGothic" charset="-128"/>
                <a:cs typeface="MS PGothic" charset="-128"/>
              </a:rPr>
              <a:t>     -  </a:t>
            </a:r>
            <a:r>
              <a:rPr lang="ja-JP" altLang="en-US" sz="2400" dirty="0">
                <a:latin typeface="MS PGothic" charset="-128"/>
                <a:ea typeface="MS PGothic" charset="-128"/>
                <a:cs typeface="MS PGothic" charset="-128"/>
              </a:rPr>
              <a:t>同意</a:t>
            </a:r>
            <a:endParaRPr lang="en-US" altLang="ja-JP" sz="2400" dirty="0">
              <a:latin typeface="MS PGothic" charset="-128"/>
              <a:ea typeface="MS PGothic" charset="-128"/>
              <a:cs typeface="MS PGothic" charset="-128"/>
            </a:endParaRPr>
          </a:p>
          <a:p>
            <a:pPr marL="0" indent="0">
              <a:buNone/>
            </a:pPr>
            <a:r>
              <a:rPr lang="en-US" altLang="ja-JP" sz="2400" dirty="0">
                <a:latin typeface="MS PGothic" charset="-128"/>
                <a:ea typeface="MS PGothic" charset="-128"/>
                <a:cs typeface="MS PGothic" charset="-128"/>
              </a:rPr>
              <a:t>     -  </a:t>
            </a:r>
            <a:r>
              <a:rPr lang="ja-JP" altLang="en-US" sz="2400" dirty="0">
                <a:latin typeface="MS PGothic" charset="-128"/>
                <a:ea typeface="MS PGothic" charset="-128"/>
                <a:cs typeface="MS PGothic" charset="-128"/>
              </a:rPr>
              <a:t>発言促進</a:t>
            </a:r>
            <a:endParaRPr lang="en-US" altLang="ja-JP" sz="2400" dirty="0">
              <a:latin typeface="MS PGothic" charset="-128"/>
              <a:ea typeface="MS PGothic" charset="-128"/>
              <a:cs typeface="MS PGothic" charset="-128"/>
            </a:endParaRPr>
          </a:p>
          <a:p>
            <a:pPr marL="0" indent="0">
              <a:buNone/>
            </a:pPr>
            <a:r>
              <a:rPr lang="en-US" altLang="ja-JP" sz="2400" dirty="0">
                <a:latin typeface="MS PGothic" charset="-128"/>
                <a:ea typeface="MS PGothic" charset="-128"/>
                <a:cs typeface="MS PGothic" charset="-128"/>
              </a:rPr>
              <a:t>     -  </a:t>
            </a:r>
            <a:r>
              <a:rPr lang="ja-JP" altLang="en-US" sz="2400" dirty="0">
                <a:latin typeface="MS PGothic" charset="-128"/>
                <a:ea typeface="MS PGothic" charset="-128"/>
                <a:cs typeface="MS PGothic" charset="-128"/>
              </a:rPr>
              <a:t>問いかけ</a:t>
            </a:r>
            <a:endParaRPr lang="en-US" altLang="ja-JP" sz="2400" dirty="0">
              <a:latin typeface="MS PGothic" charset="-128"/>
              <a:ea typeface="MS PGothic" charset="-128"/>
              <a:cs typeface="MS PGothic" charset="-128"/>
            </a:endParaRPr>
          </a:p>
          <a:p>
            <a:pPr marL="0" indent="0">
              <a:buNone/>
            </a:pPr>
            <a:r>
              <a:rPr lang="en-US" altLang="ja-JP" sz="2400" dirty="0">
                <a:latin typeface="MS PGothic" charset="-128"/>
                <a:ea typeface="MS PGothic" charset="-128"/>
                <a:cs typeface="MS PGothic" charset="-128"/>
              </a:rPr>
              <a:t>     -  </a:t>
            </a:r>
            <a:r>
              <a:rPr lang="ja-JP" altLang="en-US" sz="2400" dirty="0">
                <a:latin typeface="MS PGothic" charset="-128"/>
                <a:ea typeface="MS PGothic" charset="-128"/>
                <a:cs typeface="MS PGothic" charset="-128"/>
              </a:rPr>
              <a:t>その他の発言</a:t>
            </a:r>
            <a:endParaRPr lang="en-US" altLang="ja-JP" sz="2400" dirty="0">
              <a:latin typeface="MS PGothic" charset="-128"/>
              <a:ea typeface="MS PGothic" charset="-128"/>
              <a:cs typeface="MS PGothic" charset="-128"/>
            </a:endParaRPr>
          </a:p>
          <a:p>
            <a:pPr marL="0" indent="0">
              <a:buNone/>
            </a:pPr>
            <a:endParaRPr lang="ja-JP" altLang="en-US" sz="2400" dirty="0">
              <a:latin typeface="MS PGothic" charset="-128"/>
              <a:ea typeface="MS PGothic" charset="-128"/>
              <a:cs typeface="MS PGothic" charset="-128"/>
            </a:endParaRPr>
          </a:p>
        </p:txBody>
      </p:sp>
      <p:pic>
        <p:nvPicPr>
          <p:cNvPr id="5" name="図 4"/>
          <p:cNvPicPr>
            <a:picLocks noChangeAspect="1"/>
          </p:cNvPicPr>
          <p:nvPr/>
        </p:nvPicPr>
        <p:blipFill>
          <a:blip r:embed="rId2"/>
          <a:stretch>
            <a:fillRect/>
          </a:stretch>
        </p:blipFill>
        <p:spPr>
          <a:xfrm>
            <a:off x="6082749" y="6259016"/>
            <a:ext cx="4351396" cy="598984"/>
          </a:xfrm>
          <a:prstGeom prst="rect">
            <a:avLst/>
          </a:prstGeom>
        </p:spPr>
      </p:pic>
      <p:pic>
        <p:nvPicPr>
          <p:cNvPr id="6" name="図 5"/>
          <p:cNvPicPr>
            <a:picLocks noChangeAspect="1"/>
          </p:cNvPicPr>
          <p:nvPr/>
        </p:nvPicPr>
        <p:blipFill>
          <a:blip r:embed="rId3"/>
          <a:stretch>
            <a:fillRect/>
          </a:stretch>
        </p:blipFill>
        <p:spPr>
          <a:xfrm>
            <a:off x="6063699" y="1222399"/>
            <a:ext cx="4670156" cy="4895841"/>
          </a:xfrm>
          <a:prstGeom prst="rect">
            <a:avLst/>
          </a:prstGeom>
        </p:spPr>
      </p:pic>
      <p:sp>
        <p:nvSpPr>
          <p:cNvPr id="7" name="右中かっこ 6"/>
          <p:cNvSpPr/>
          <p:nvPr/>
        </p:nvSpPr>
        <p:spPr>
          <a:xfrm>
            <a:off x="4035287" y="1325564"/>
            <a:ext cx="854765" cy="531377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p:cNvSpPr txBox="1"/>
          <p:nvPr/>
        </p:nvSpPr>
        <p:spPr>
          <a:xfrm>
            <a:off x="5029459" y="3356287"/>
            <a:ext cx="615553" cy="1252330"/>
          </a:xfrm>
          <a:prstGeom prst="rect">
            <a:avLst/>
          </a:prstGeom>
          <a:noFill/>
        </p:spPr>
        <p:txBody>
          <a:bodyPr vert="eaVert" wrap="square" rtlCol="0">
            <a:spAutoFit/>
          </a:bodyPr>
          <a:lstStyle/>
          <a:p>
            <a:r>
              <a:rPr kumimoji="1" lang="en-US" altLang="ja-JP" sz="2800" dirty="0">
                <a:solidFill>
                  <a:srgbClr val="FF0000"/>
                </a:solidFill>
                <a:latin typeface="MS PGothic" charset="-128"/>
                <a:ea typeface="MS PGothic" charset="-128"/>
                <a:cs typeface="MS PGothic" charset="-128"/>
              </a:rPr>
              <a:t>10</a:t>
            </a:r>
            <a:r>
              <a:rPr kumimoji="1" lang="ja-JP" altLang="en-US" sz="2800" dirty="0">
                <a:solidFill>
                  <a:srgbClr val="FF0000"/>
                </a:solidFill>
                <a:latin typeface="MS PGothic" charset="-128"/>
                <a:ea typeface="MS PGothic" charset="-128"/>
                <a:cs typeface="MS PGothic" charset="-128"/>
              </a:rPr>
              <a:t>種類</a:t>
            </a:r>
          </a:p>
        </p:txBody>
      </p:sp>
    </p:spTree>
    <p:extLst>
      <p:ext uri="{BB962C8B-B14F-4D97-AF65-F5344CB8AC3E}">
        <p14:creationId xmlns:p14="http://schemas.microsoft.com/office/powerpoint/2010/main" val="172275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3094" y="267001"/>
            <a:ext cx="8096250" cy="873124"/>
          </a:xfrm>
        </p:spPr>
        <p:txBody>
          <a:bodyPr>
            <a:normAutofit/>
          </a:bodyPr>
          <a:lstStyle/>
          <a:p>
            <a:r>
              <a:rPr lang="ja-JP" altLang="en-US" dirty="0">
                <a:latin typeface="MS PGothic" charset="-128"/>
                <a:ea typeface="MS PGothic" charset="-128"/>
                <a:cs typeface="MS PGothic" charset="-128"/>
              </a:rPr>
              <a:t>期待効用による行動分析結果</a:t>
            </a:r>
            <a:endParaRPr kumimoji="1" lang="ja-JP" altLang="en-US" dirty="0">
              <a:latin typeface="MS PGothic" charset="-128"/>
              <a:ea typeface="MS PGothic" charset="-128"/>
              <a:cs typeface="MS PGothic" charset="-128"/>
            </a:endParaRPr>
          </a:p>
        </p:txBody>
      </p:sp>
      <p:sp>
        <p:nvSpPr>
          <p:cNvPr id="5" name="コンテンツ プレースホルダー 4"/>
          <p:cNvSpPr>
            <a:spLocks noGrp="1"/>
          </p:cNvSpPr>
          <p:nvPr>
            <p:ph idx="1"/>
          </p:nvPr>
        </p:nvSpPr>
        <p:spPr>
          <a:xfrm>
            <a:off x="418871" y="1603027"/>
            <a:ext cx="6940183" cy="925805"/>
          </a:xfrm>
        </p:spPr>
        <p:txBody>
          <a:bodyPr>
            <a:noAutofit/>
          </a:bodyPr>
          <a:lstStyle/>
          <a:p>
            <a:pPr>
              <a:buClr>
                <a:schemeClr val="tx1"/>
              </a:buClr>
            </a:pPr>
            <a:r>
              <a:rPr lang="ja-JP" altLang="en-US" dirty="0">
                <a:solidFill>
                  <a:srgbClr val="FF0000"/>
                </a:solidFill>
                <a:latin typeface="MS PGothic" charset="-128"/>
                <a:ea typeface="MS PGothic" charset="-128"/>
                <a:cs typeface="MS PGothic" charset="-128"/>
              </a:rPr>
              <a:t>効用値</a:t>
            </a:r>
            <a:r>
              <a:rPr lang="en-US" altLang="ja-JP" dirty="0">
                <a:latin typeface="MS PGothic" charset="-128"/>
                <a:ea typeface="MS PGothic" charset="-128"/>
                <a:cs typeface="MS PGothic" charset="-128"/>
              </a:rPr>
              <a:t>: 10</a:t>
            </a:r>
            <a:r>
              <a:rPr lang="ja-JP" altLang="en-US" dirty="0">
                <a:latin typeface="MS PGothic" charset="-128"/>
                <a:ea typeface="MS PGothic" charset="-128"/>
                <a:cs typeface="MS PGothic" charset="-128"/>
              </a:rPr>
              <a:t>時間以内の後続発言の増加数</a:t>
            </a:r>
            <a:endParaRPr lang="en-US" altLang="ja-JP" dirty="0">
              <a:latin typeface="MS PGothic" charset="-128"/>
              <a:ea typeface="MS PGothic" charset="-128"/>
              <a:cs typeface="MS PGothic" charset="-128"/>
            </a:endParaRPr>
          </a:p>
          <a:p>
            <a:pPr lvl="1">
              <a:buClr>
                <a:schemeClr val="tx1"/>
              </a:buClr>
              <a:buFontTx/>
              <a:buChar char="-"/>
            </a:pPr>
            <a:r>
              <a:rPr kumimoji="1" lang="ja-JP" altLang="en-US" dirty="0">
                <a:solidFill>
                  <a:srgbClr val="FFC000"/>
                </a:solidFill>
                <a:latin typeface="MS PGothic" charset="-128"/>
                <a:ea typeface="MS PGothic" charset="-128"/>
                <a:cs typeface="MS PGothic" charset="-128"/>
              </a:rPr>
              <a:t>意図</a:t>
            </a:r>
            <a:r>
              <a:rPr kumimoji="1" lang="en-US" altLang="ja-JP" dirty="0">
                <a:latin typeface="MS PGothic" charset="-128"/>
                <a:ea typeface="MS PGothic" charset="-128"/>
                <a:cs typeface="MS PGothic" charset="-128"/>
              </a:rPr>
              <a:t>:</a:t>
            </a:r>
            <a:r>
              <a:rPr kumimoji="1" lang="ja-JP" altLang="en-US" dirty="0">
                <a:latin typeface="MS PGothic" charset="-128"/>
                <a:ea typeface="MS PGothic" charset="-128"/>
                <a:cs typeface="MS PGothic" charset="-128"/>
              </a:rPr>
              <a:t>発言後の盛り上がり</a:t>
            </a:r>
            <a:endParaRPr kumimoji="1" lang="en-US" altLang="ja-JP" dirty="0">
              <a:latin typeface="MS PGothic" charset="-128"/>
              <a:ea typeface="MS PGothic" charset="-128"/>
              <a:cs typeface="MS PGothic" charset="-128"/>
            </a:endParaRPr>
          </a:p>
        </p:txBody>
      </p:sp>
      <p:sp>
        <p:nvSpPr>
          <p:cNvPr id="10" name="テキスト ボックス 9"/>
          <p:cNvSpPr txBox="1"/>
          <p:nvPr/>
        </p:nvSpPr>
        <p:spPr>
          <a:xfrm>
            <a:off x="8207904" y="1965945"/>
            <a:ext cx="3560025" cy="2308324"/>
          </a:xfrm>
          <a:prstGeom prst="rect">
            <a:avLst/>
          </a:prstGeom>
          <a:noFill/>
        </p:spPr>
        <p:txBody>
          <a:bodyPr wrap="square" rtlCol="0">
            <a:spAutoFit/>
          </a:bodyPr>
          <a:lstStyle/>
          <a:p>
            <a:pPr marL="285750" indent="-285750">
              <a:buFont typeface="Arial" charset="0"/>
              <a:buChar char="•"/>
            </a:pPr>
            <a:r>
              <a:rPr lang="ja-JP" altLang="en-US" sz="2400" dirty="0">
                <a:latin typeface="MS PGothic" charset="-128"/>
                <a:ea typeface="MS PGothic" charset="-128"/>
                <a:cs typeface="MS PGothic" charset="-128"/>
              </a:rPr>
              <a:t>「</a:t>
            </a:r>
            <a:r>
              <a:rPr lang="ja-JP" altLang="en-US" sz="2400" dirty="0">
                <a:solidFill>
                  <a:schemeClr val="accent1"/>
                </a:solidFill>
                <a:latin typeface="MS PGothic" charset="-128"/>
                <a:ea typeface="MS PGothic" charset="-128"/>
                <a:cs typeface="MS PGothic" charset="-128"/>
              </a:rPr>
              <a:t>待機</a:t>
            </a:r>
            <a:r>
              <a:rPr lang="ja-JP" altLang="en-US" sz="2400" dirty="0">
                <a:latin typeface="MS PGothic" charset="-128"/>
                <a:ea typeface="MS PGothic" charset="-128"/>
                <a:cs typeface="MS PGothic" charset="-128"/>
              </a:rPr>
              <a:t>」が多い</a:t>
            </a:r>
            <a:endParaRPr lang="en-US" altLang="ja-JP" sz="2400" dirty="0">
              <a:latin typeface="MS PGothic" charset="-128"/>
              <a:ea typeface="MS PGothic" charset="-128"/>
              <a:cs typeface="MS PGothic" charset="-128"/>
            </a:endParaRPr>
          </a:p>
          <a:p>
            <a:pPr lvl="1"/>
            <a:r>
              <a:rPr lang="en-US" altLang="ja-JP" sz="2400" dirty="0">
                <a:latin typeface="MS PGothic" charset="-128"/>
                <a:ea typeface="MS PGothic" charset="-128"/>
                <a:cs typeface="MS PGothic" charset="-128"/>
              </a:rPr>
              <a:t>Web</a:t>
            </a:r>
            <a:r>
              <a:rPr lang="ja-JP" altLang="en-US" sz="2400" dirty="0">
                <a:latin typeface="MS PGothic" charset="-128"/>
                <a:ea typeface="MS PGothic" charset="-128"/>
                <a:cs typeface="MS PGothic" charset="-128"/>
              </a:rPr>
              <a:t>議論における議論促進の困難さ</a:t>
            </a:r>
            <a:endParaRPr lang="en-US" altLang="ja-JP" sz="2400" dirty="0">
              <a:latin typeface="MS PGothic" charset="-128"/>
              <a:ea typeface="MS PGothic" charset="-128"/>
              <a:cs typeface="MS PGothic" charset="-128"/>
            </a:endParaRPr>
          </a:p>
          <a:p>
            <a:pPr marL="285750" indent="-285750">
              <a:buFont typeface="Arial" charset="0"/>
              <a:buChar char="•"/>
            </a:pPr>
            <a:r>
              <a:rPr lang="ja-JP" altLang="en-US" sz="2400" dirty="0">
                <a:latin typeface="MS PGothic" charset="-128"/>
                <a:ea typeface="MS PGothic" charset="-128"/>
                <a:cs typeface="MS PGothic" charset="-128"/>
              </a:rPr>
              <a:t>投稿をする際</a:t>
            </a:r>
            <a:endParaRPr lang="en-US" altLang="ja-JP" sz="2400" dirty="0">
              <a:latin typeface="MS PGothic" charset="-128"/>
              <a:ea typeface="MS PGothic" charset="-128"/>
              <a:cs typeface="MS PGothic" charset="-128"/>
            </a:endParaRPr>
          </a:p>
          <a:p>
            <a:pPr lvl="1"/>
            <a:r>
              <a:rPr lang="ja-JP" altLang="en-US" sz="2400" dirty="0">
                <a:latin typeface="MS PGothic" charset="-128"/>
                <a:ea typeface="MS PGothic" charset="-128"/>
                <a:cs typeface="MS PGothic" charset="-128"/>
              </a:rPr>
              <a:t>「</a:t>
            </a:r>
            <a:r>
              <a:rPr lang="ja-JP" altLang="en-US" sz="2400" dirty="0">
                <a:solidFill>
                  <a:schemeClr val="accent1"/>
                </a:solidFill>
                <a:latin typeface="MS PGothic" charset="-128"/>
                <a:ea typeface="MS PGothic" charset="-128"/>
                <a:cs typeface="MS PGothic" charset="-128"/>
              </a:rPr>
              <a:t>問いかけ</a:t>
            </a:r>
            <a:r>
              <a:rPr lang="ja-JP" altLang="en-US" sz="2400" dirty="0">
                <a:latin typeface="MS PGothic" charset="-128"/>
                <a:ea typeface="MS PGothic" charset="-128"/>
                <a:cs typeface="MS PGothic" charset="-128"/>
              </a:rPr>
              <a:t>」が多く選択されている</a:t>
            </a:r>
          </a:p>
        </p:txBody>
      </p:sp>
      <p:sp>
        <p:nvSpPr>
          <p:cNvPr id="3" name="右中かっこ 2"/>
          <p:cNvSpPr/>
          <p:nvPr/>
        </p:nvSpPr>
        <p:spPr>
          <a:xfrm>
            <a:off x="7237080" y="1744783"/>
            <a:ext cx="616438" cy="4827622"/>
          </a:xfrm>
          <a:prstGeom prst="rightBrace">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12" name="星 24 11"/>
          <p:cNvSpPr/>
          <p:nvPr/>
        </p:nvSpPr>
        <p:spPr>
          <a:xfrm>
            <a:off x="8383056" y="5509764"/>
            <a:ext cx="2979884" cy="1311745"/>
          </a:xfrm>
          <a:prstGeom prst="star24">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a:solidFill>
                  <a:schemeClr val="bg1"/>
                </a:solidFill>
              </a:rPr>
              <a:t>問いかけに焦点を置く</a:t>
            </a:r>
          </a:p>
        </p:txBody>
      </p:sp>
      <p:sp>
        <p:nvSpPr>
          <p:cNvPr id="13" name="下矢印 12"/>
          <p:cNvSpPr/>
          <p:nvPr/>
        </p:nvSpPr>
        <p:spPr>
          <a:xfrm>
            <a:off x="9238247" y="4471067"/>
            <a:ext cx="1010653" cy="859680"/>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aphicFrame>
        <p:nvGraphicFramePr>
          <p:cNvPr id="14" name="表 13"/>
          <p:cNvGraphicFramePr>
            <a:graphicFrameLocks noGrp="1"/>
          </p:cNvGraphicFramePr>
          <p:nvPr>
            <p:extLst>
              <p:ext uri="{D42A27DB-BD31-4B8C-83A1-F6EECF244321}">
                <p14:modId xmlns:p14="http://schemas.microsoft.com/office/powerpoint/2010/main" val="1681380765"/>
              </p:ext>
            </p:extLst>
          </p:nvPr>
        </p:nvGraphicFramePr>
        <p:xfrm>
          <a:off x="779198" y="2528833"/>
          <a:ext cx="5303550" cy="1447843"/>
        </p:xfrm>
        <a:graphic>
          <a:graphicData uri="http://schemas.openxmlformats.org/drawingml/2006/table">
            <a:tbl>
              <a:tblPr/>
              <a:tblGrid>
                <a:gridCol w="1533208">
                  <a:extLst>
                    <a:ext uri="{9D8B030D-6E8A-4147-A177-3AD203B41FA5}">
                      <a16:colId xmlns="" xmlns:a16="http://schemas.microsoft.com/office/drawing/2014/main" val="20000"/>
                    </a:ext>
                  </a:extLst>
                </a:gridCol>
                <a:gridCol w="1475351">
                  <a:extLst>
                    <a:ext uri="{9D8B030D-6E8A-4147-A177-3AD203B41FA5}">
                      <a16:colId xmlns="" xmlns:a16="http://schemas.microsoft.com/office/drawing/2014/main" val="20001"/>
                    </a:ext>
                  </a:extLst>
                </a:gridCol>
                <a:gridCol w="1145401">
                  <a:extLst>
                    <a:ext uri="{9D8B030D-6E8A-4147-A177-3AD203B41FA5}">
                      <a16:colId xmlns="" xmlns:a16="http://schemas.microsoft.com/office/drawing/2014/main" val="20002"/>
                    </a:ext>
                  </a:extLst>
                </a:gridCol>
                <a:gridCol w="1149590">
                  <a:extLst>
                    <a:ext uri="{9D8B030D-6E8A-4147-A177-3AD203B41FA5}">
                      <a16:colId xmlns="" xmlns:a16="http://schemas.microsoft.com/office/drawing/2014/main" val="20003"/>
                    </a:ext>
                  </a:extLst>
                </a:gridCol>
              </a:tblGrid>
              <a:tr h="518109">
                <a:tc>
                  <a:txBody>
                    <a:bodyPr/>
                    <a:lstStyle/>
                    <a:p>
                      <a:pPr algn="ctr" fontAlgn="ctr"/>
                      <a:r>
                        <a:rPr lang="ja-JP" altLang="en-US" sz="1400" b="0" i="0" u="none" strike="noStrike" dirty="0">
                          <a:solidFill>
                            <a:srgbClr val="000000"/>
                          </a:solidFill>
                          <a:effectLst/>
                          <a:latin typeface="MS PGothic" charset="-128"/>
                          <a:ea typeface="MS PGothic" charset="-128"/>
                          <a:cs typeface="MS PGothic" charset="-128"/>
                        </a:rPr>
                        <a:t>行動タイプ</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ja-JP" altLang="en-US" sz="1400" b="0" i="0" u="none" strike="noStrike">
                          <a:solidFill>
                            <a:srgbClr val="000000"/>
                          </a:solidFill>
                          <a:effectLst/>
                          <a:latin typeface="MS PGothic" charset="-128"/>
                          <a:ea typeface="MS PGothic" charset="-128"/>
                          <a:cs typeface="MS PGothic" charset="-128"/>
                        </a:rPr>
                        <a:t>期待効用が最大だった頻度</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S PGothic" charset="-128"/>
                          <a:ea typeface="MS PGothic" charset="-128"/>
                          <a:cs typeface="MS PGothic" charset="-128"/>
                        </a:rPr>
                        <a:t>Precision</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S PGothic" charset="-128"/>
                          <a:ea typeface="MS PGothic" charset="-128"/>
                          <a:cs typeface="MS PGothic" charset="-128"/>
                        </a:rPr>
                        <a:t>Recall</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320072">
                <a:tc>
                  <a:txBody>
                    <a:bodyPr/>
                    <a:lstStyle/>
                    <a:p>
                      <a:pPr algn="ctr" fontAlgn="ctr"/>
                      <a:r>
                        <a:rPr lang="ja-JP" altLang="en-US" sz="1400" b="0" i="0" u="none" strike="noStrike" dirty="0">
                          <a:solidFill>
                            <a:srgbClr val="000000"/>
                          </a:solidFill>
                          <a:effectLst/>
                          <a:latin typeface="MS PGothic" charset="-128"/>
                          <a:ea typeface="MS PGothic" charset="-128"/>
                          <a:cs typeface="MS PGothic" charset="-128"/>
                        </a:rPr>
                        <a:t>待機して様子見</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MS PGothic" charset="-128"/>
                          <a:ea typeface="MS PGothic" charset="-128"/>
                          <a:cs typeface="MS PGothic" charset="-128"/>
                        </a:rPr>
                        <a:t>1147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effectLst/>
                          <a:latin typeface="MS PGothic" charset="-128"/>
                          <a:ea typeface="MS PGothic" charset="-128"/>
                          <a:cs typeface="MS PGothic" charset="-128"/>
                        </a:rPr>
                        <a:t>0.576</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effectLst/>
                          <a:latin typeface="MS PGothic" charset="-128"/>
                          <a:ea typeface="MS PGothic" charset="-128"/>
                          <a:cs typeface="MS PGothic" charset="-128"/>
                        </a:rPr>
                        <a:t>0.922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304831">
                <a:tc>
                  <a:txBody>
                    <a:bodyPr/>
                    <a:lstStyle/>
                    <a:p>
                      <a:pPr algn="ctr" fontAlgn="ctr"/>
                      <a:r>
                        <a:rPr lang="ja-JP" altLang="en-US" sz="1400" b="0" i="0" u="none" strike="noStrike" dirty="0">
                          <a:solidFill>
                            <a:srgbClr val="000000"/>
                          </a:solidFill>
                          <a:effectLst/>
                          <a:latin typeface="MS PGothic" charset="-128"/>
                          <a:ea typeface="MS PGothic" charset="-128"/>
                          <a:cs typeface="MS PGothic" charset="-128"/>
                        </a:rPr>
                        <a:t>問いかけ</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a:solidFill>
                            <a:srgbClr val="000000"/>
                          </a:solidFill>
                          <a:effectLst/>
                          <a:latin typeface="MS PGothic" charset="-128"/>
                          <a:ea typeface="MS PGothic" charset="-128"/>
                          <a:cs typeface="MS PGothic" charset="-128"/>
                        </a:rPr>
                        <a:t>40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effectLst/>
                          <a:latin typeface="MS PGothic" charset="-128"/>
                          <a:ea typeface="MS PGothic" charset="-128"/>
                          <a:cs typeface="MS PGothic" charset="-128"/>
                        </a:rPr>
                        <a:t>0.15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s-IS" sz="1400" b="0" i="0" u="none" strike="noStrike">
                          <a:solidFill>
                            <a:srgbClr val="000000"/>
                          </a:solidFill>
                          <a:effectLst/>
                          <a:latin typeface="MS PGothic" charset="-128"/>
                          <a:ea typeface="MS PGothic" charset="-128"/>
                          <a:cs typeface="MS PGothic" charset="-128"/>
                        </a:rPr>
                        <a:t>0.052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304831">
                <a:tc>
                  <a:txBody>
                    <a:bodyPr/>
                    <a:lstStyle/>
                    <a:p>
                      <a:pPr algn="ctr" fontAlgn="ctr"/>
                      <a:r>
                        <a:rPr lang="ja-JP" altLang="en-US" sz="1400" b="0" i="0" u="none" strike="noStrike" dirty="0">
                          <a:solidFill>
                            <a:srgbClr val="000000"/>
                          </a:solidFill>
                          <a:effectLst/>
                          <a:latin typeface="MS PGothic" charset="-128"/>
                          <a:ea typeface="MS PGothic" charset="-128"/>
                          <a:cs typeface="MS PGothic" charset="-128"/>
                        </a:rPr>
                        <a:t>発言促進</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dirty="0">
                          <a:solidFill>
                            <a:srgbClr val="000000"/>
                          </a:solidFill>
                          <a:effectLst/>
                          <a:latin typeface="MS PGothic" charset="-128"/>
                          <a:ea typeface="MS PGothic" charset="-128"/>
                          <a:cs typeface="MS PGothic" charset="-128"/>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dirty="0">
                          <a:solidFill>
                            <a:srgbClr val="000000"/>
                          </a:solidFill>
                          <a:effectLst/>
                          <a:latin typeface="MS PGothic" charset="-128"/>
                          <a:ea typeface="MS PGothic" charset="-128"/>
                          <a:cs typeface="MS PGothic" charset="-128"/>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0" i="0" u="none" strike="noStrike" dirty="0">
                          <a:solidFill>
                            <a:srgbClr val="000000"/>
                          </a:solidFill>
                          <a:effectLst/>
                          <a:latin typeface="MS PGothic" charset="-128"/>
                          <a:ea typeface="MS PGothic" charset="-128"/>
                          <a:cs typeface="MS PGothic" charset="-128"/>
                        </a:rPr>
                        <a:t>0.011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229206482"/>
              </p:ext>
            </p:extLst>
          </p:nvPr>
        </p:nvGraphicFramePr>
        <p:xfrm>
          <a:off x="779198" y="5105301"/>
          <a:ext cx="5303550" cy="1474402"/>
        </p:xfrm>
        <a:graphic>
          <a:graphicData uri="http://schemas.openxmlformats.org/drawingml/2006/table">
            <a:tbl>
              <a:tblPr/>
              <a:tblGrid>
                <a:gridCol w="1533207">
                  <a:extLst>
                    <a:ext uri="{9D8B030D-6E8A-4147-A177-3AD203B41FA5}">
                      <a16:colId xmlns="" xmlns:a16="http://schemas.microsoft.com/office/drawing/2014/main" val="20000"/>
                    </a:ext>
                  </a:extLst>
                </a:gridCol>
                <a:gridCol w="1475351">
                  <a:extLst>
                    <a:ext uri="{9D8B030D-6E8A-4147-A177-3AD203B41FA5}">
                      <a16:colId xmlns="" xmlns:a16="http://schemas.microsoft.com/office/drawing/2014/main" val="20001"/>
                    </a:ext>
                  </a:extLst>
                </a:gridCol>
                <a:gridCol w="1147494">
                  <a:extLst>
                    <a:ext uri="{9D8B030D-6E8A-4147-A177-3AD203B41FA5}">
                      <a16:colId xmlns="" xmlns:a16="http://schemas.microsoft.com/office/drawing/2014/main" val="20002"/>
                    </a:ext>
                  </a:extLst>
                </a:gridCol>
                <a:gridCol w="1147498">
                  <a:extLst>
                    <a:ext uri="{9D8B030D-6E8A-4147-A177-3AD203B41FA5}">
                      <a16:colId xmlns="" xmlns:a16="http://schemas.microsoft.com/office/drawing/2014/main" val="20003"/>
                    </a:ext>
                  </a:extLst>
                </a:gridCol>
              </a:tblGrid>
              <a:tr h="561292">
                <a:tc>
                  <a:txBody>
                    <a:bodyPr/>
                    <a:lstStyle/>
                    <a:p>
                      <a:pPr algn="ctr" fontAlgn="ctr"/>
                      <a:r>
                        <a:rPr lang="ja-JP" altLang="en-US" sz="1400" b="0" i="0" u="none" strike="noStrike" dirty="0">
                          <a:solidFill>
                            <a:srgbClr val="000000"/>
                          </a:solidFill>
                          <a:effectLst/>
                          <a:latin typeface="MS PGothic" charset="-128"/>
                          <a:ea typeface="MS PGothic" charset="-128"/>
                          <a:cs typeface="MS PGothic" charset="-128"/>
                        </a:rPr>
                        <a:t>行動タイプ</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ja-JP" altLang="en-US" sz="1400" b="0" i="0" u="none" strike="noStrike">
                          <a:solidFill>
                            <a:srgbClr val="000000"/>
                          </a:solidFill>
                          <a:effectLst/>
                          <a:latin typeface="MS PGothic" charset="-128"/>
                          <a:ea typeface="MS PGothic" charset="-128"/>
                          <a:cs typeface="MS PGothic" charset="-128"/>
                        </a:rPr>
                        <a:t>期待効用が最大だった頻度</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MS PGothic" charset="-128"/>
                          <a:ea typeface="MS PGothic" charset="-128"/>
                          <a:cs typeface="MS PGothic" charset="-128"/>
                        </a:rPr>
                        <a:t>Precision</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S PGothic" charset="-128"/>
                          <a:ea typeface="MS PGothic" charset="-128"/>
                          <a:cs typeface="MS PGothic" charset="-128"/>
                        </a:rPr>
                        <a:t>Recall</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304370">
                <a:tc>
                  <a:txBody>
                    <a:bodyPr/>
                    <a:lstStyle/>
                    <a:p>
                      <a:pPr algn="ctr" fontAlgn="ctr"/>
                      <a:r>
                        <a:rPr lang="ja-JP" altLang="en-US" sz="1400" b="0" i="0" u="none" strike="noStrike">
                          <a:solidFill>
                            <a:srgbClr val="000000"/>
                          </a:solidFill>
                          <a:effectLst/>
                          <a:latin typeface="MS PGothic" charset="-128"/>
                          <a:ea typeface="MS PGothic" charset="-128"/>
                          <a:cs typeface="MS PGothic" charset="-128"/>
                        </a:rPr>
                        <a:t>待機して様子見</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MS PGothic" charset="-128"/>
                          <a:ea typeface="MS PGothic" charset="-128"/>
                          <a:cs typeface="MS PGothic" charset="-128"/>
                        </a:rPr>
                        <a:t>1174</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effectLst/>
                          <a:latin typeface="MS PGothic" charset="-128"/>
                          <a:ea typeface="MS PGothic" charset="-128"/>
                          <a:cs typeface="MS PGothic" charset="-128"/>
                        </a:rPr>
                        <a:t>0.578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1400" b="0" i="0" u="none" strike="noStrike">
                          <a:solidFill>
                            <a:srgbClr val="000000"/>
                          </a:solidFill>
                          <a:effectLst/>
                          <a:latin typeface="MS PGothic" charset="-128"/>
                          <a:ea typeface="MS PGothic" charset="-128"/>
                          <a:cs typeface="MS PGothic" charset="-128"/>
                        </a:rPr>
                        <a:t>0.947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304370">
                <a:tc>
                  <a:txBody>
                    <a:bodyPr/>
                    <a:lstStyle/>
                    <a:p>
                      <a:pPr algn="ctr" fontAlgn="ctr"/>
                      <a:r>
                        <a:rPr lang="ja-JP" altLang="en-US" sz="1400" b="0" i="0" u="none" strike="noStrike">
                          <a:solidFill>
                            <a:srgbClr val="000000"/>
                          </a:solidFill>
                          <a:effectLst/>
                          <a:latin typeface="MS PGothic" charset="-128"/>
                          <a:ea typeface="MS PGothic" charset="-128"/>
                          <a:cs typeface="MS PGothic" charset="-128"/>
                        </a:rPr>
                        <a:t>問いかけ</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a:solidFill>
                            <a:srgbClr val="000000"/>
                          </a:solidFill>
                          <a:effectLst/>
                          <a:latin typeface="MS PGothic" charset="-128"/>
                          <a:ea typeface="MS PGothic" charset="-128"/>
                          <a:cs typeface="MS PGothic" charset="-128"/>
                        </a:rPr>
                        <a:t>35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effectLst/>
                          <a:latin typeface="MS PGothic" charset="-128"/>
                          <a:ea typeface="MS PGothic" charset="-128"/>
                          <a:cs typeface="MS PGothic" charset="-128"/>
                        </a:rPr>
                        <a:t>0.114</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s-IS" sz="1400" b="0" i="0" u="none" strike="noStrike">
                          <a:solidFill>
                            <a:srgbClr val="000000"/>
                          </a:solidFill>
                          <a:effectLst/>
                          <a:latin typeface="MS PGothic" charset="-128"/>
                          <a:ea typeface="MS PGothic" charset="-128"/>
                          <a:cs typeface="MS PGothic" charset="-128"/>
                        </a:rPr>
                        <a:t>0.041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304370">
                <a:tc>
                  <a:txBody>
                    <a:bodyPr/>
                    <a:lstStyle/>
                    <a:p>
                      <a:pPr algn="ctr" fontAlgn="ctr"/>
                      <a:r>
                        <a:rPr lang="ja-JP" altLang="en-US" sz="1400" b="0" i="0" u="none" strike="noStrike" dirty="0">
                          <a:solidFill>
                            <a:srgbClr val="000000"/>
                          </a:solidFill>
                          <a:effectLst/>
                          <a:latin typeface="MS PGothic" charset="-128"/>
                          <a:ea typeface="MS PGothic" charset="-128"/>
                          <a:cs typeface="MS PGothic" charset="-128"/>
                        </a:rPr>
                        <a:t>その他の発言</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s-IS" sz="1400" b="0" i="0" u="none" strike="noStrike" dirty="0">
                          <a:solidFill>
                            <a:srgbClr val="000000"/>
                          </a:solidFill>
                          <a:effectLst/>
                          <a:latin typeface="MS PGothic" charset="-128"/>
                          <a:ea typeface="MS PGothic" charset="-128"/>
                          <a:cs typeface="MS PGothic" charset="-128"/>
                        </a:rPr>
                        <a:t>13</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0" i="0" u="none" strike="noStrike" dirty="0">
                          <a:solidFill>
                            <a:srgbClr val="000000"/>
                          </a:solidFill>
                          <a:effectLst/>
                          <a:latin typeface="MS PGothic" charset="-128"/>
                          <a:ea typeface="MS PGothic" charset="-128"/>
                          <a:cs typeface="MS PGothic" charset="-128"/>
                        </a:rPr>
                        <a:t>0.307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effectLst/>
                          <a:latin typeface="MS PGothic" charset="-128"/>
                          <a:ea typeface="MS PGothic" charset="-128"/>
                          <a:cs typeface="MS PGothic" charset="-128"/>
                        </a:rPr>
                        <a:t>0.021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
        <p:nvSpPr>
          <p:cNvPr id="4" name="右矢印 3"/>
          <p:cNvSpPr/>
          <p:nvPr/>
        </p:nvSpPr>
        <p:spPr>
          <a:xfrm>
            <a:off x="8247774" y="2611547"/>
            <a:ext cx="423140" cy="3597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右矢印 10"/>
          <p:cNvSpPr/>
          <p:nvPr/>
        </p:nvSpPr>
        <p:spPr>
          <a:xfrm>
            <a:off x="8109372" y="3616913"/>
            <a:ext cx="423140" cy="3597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コンテンツ プレースホルダー 4"/>
          <p:cNvSpPr txBox="1">
            <a:spLocks/>
          </p:cNvSpPr>
          <p:nvPr/>
        </p:nvSpPr>
        <p:spPr>
          <a:xfrm>
            <a:off x="418870" y="4179496"/>
            <a:ext cx="6940183" cy="9258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a:lstStyle>
          <a:p>
            <a:pPr>
              <a:buClr>
                <a:schemeClr val="tx1"/>
              </a:buClr>
            </a:pPr>
            <a:r>
              <a:rPr lang="ja-JP" altLang="en-US" dirty="0">
                <a:solidFill>
                  <a:srgbClr val="FF0000"/>
                </a:solidFill>
                <a:latin typeface="MS PGothic" charset="-128"/>
                <a:ea typeface="MS PGothic" charset="-128"/>
                <a:cs typeface="MS PGothic" charset="-128"/>
              </a:rPr>
              <a:t>効用値</a:t>
            </a:r>
            <a:r>
              <a:rPr lang="en-US" altLang="ja-JP" dirty="0">
                <a:latin typeface="MS PGothic" charset="-128"/>
                <a:ea typeface="MS PGothic" charset="-128"/>
                <a:cs typeface="MS PGothic" charset="-128"/>
              </a:rPr>
              <a:t>: 10</a:t>
            </a:r>
            <a:r>
              <a:rPr lang="ja-JP" altLang="en-US" dirty="0">
                <a:latin typeface="MS PGothic" charset="-128"/>
                <a:ea typeface="MS PGothic" charset="-128"/>
                <a:cs typeface="MS PGothic" charset="-128"/>
              </a:rPr>
              <a:t>時間以内の新しい語彙の出現数</a:t>
            </a:r>
            <a:endParaRPr lang="en-US" altLang="ja-JP" dirty="0">
              <a:latin typeface="MS PGothic" charset="-128"/>
              <a:ea typeface="MS PGothic" charset="-128"/>
              <a:cs typeface="MS PGothic" charset="-128"/>
            </a:endParaRPr>
          </a:p>
          <a:p>
            <a:pPr lvl="1">
              <a:buClr>
                <a:schemeClr val="tx1"/>
              </a:buClr>
              <a:buFontTx/>
              <a:buChar char="-"/>
            </a:pPr>
            <a:r>
              <a:rPr lang="ja-JP" altLang="en-US" dirty="0">
                <a:solidFill>
                  <a:srgbClr val="FFC000"/>
                </a:solidFill>
                <a:latin typeface="MS PGothic" charset="-128"/>
                <a:ea typeface="MS PGothic" charset="-128"/>
                <a:cs typeface="MS PGothic" charset="-128"/>
              </a:rPr>
              <a:t>意図</a:t>
            </a:r>
            <a:r>
              <a:rPr lang="en-US" altLang="ja-JP" dirty="0">
                <a:latin typeface="MS PGothic" charset="-128"/>
                <a:ea typeface="MS PGothic" charset="-128"/>
                <a:cs typeface="MS PGothic" charset="-128"/>
              </a:rPr>
              <a:t>:</a:t>
            </a:r>
            <a:r>
              <a:rPr lang="ja-JP" altLang="en-US" dirty="0">
                <a:latin typeface="MS PGothic" charset="-128"/>
                <a:ea typeface="MS PGothic" charset="-128"/>
                <a:cs typeface="MS PGothic" charset="-128"/>
              </a:rPr>
              <a:t>発言後の意見の多様化</a:t>
            </a:r>
            <a:endParaRPr lang="en-US" altLang="ja-JP" dirty="0">
              <a:latin typeface="MS PGothic" charset="-128"/>
              <a:ea typeface="MS PGothic" charset="-128"/>
              <a:cs typeface="MS PGothic" charset="-128"/>
            </a:endParaRPr>
          </a:p>
        </p:txBody>
      </p:sp>
    </p:spTree>
    <p:extLst>
      <p:ext uri="{BB962C8B-B14F-4D97-AF65-F5344CB8AC3E}">
        <p14:creationId xmlns:p14="http://schemas.microsoft.com/office/powerpoint/2010/main" val="70498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75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75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animBg="1"/>
      <p:bldP spid="12" grpId="0" animBg="1"/>
      <p:bldP spid="13" grpId="0" animBg="1"/>
      <p:bldP spid="4"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75733" y="311382"/>
            <a:ext cx="7886700" cy="1013969"/>
          </a:xfrm>
        </p:spPr>
        <p:txBody>
          <a:bodyPr/>
          <a:lstStyle/>
          <a:p>
            <a:r>
              <a:rPr kumimoji="1" lang="ja-JP" altLang="en-US" dirty="0">
                <a:latin typeface="MS PGothic" charset="-128"/>
                <a:ea typeface="MS PGothic" charset="-128"/>
                <a:cs typeface="MS PGothic" charset="-128"/>
              </a:rPr>
              <a:t>発表の流れ</a:t>
            </a:r>
          </a:p>
        </p:txBody>
      </p:sp>
      <p:sp>
        <p:nvSpPr>
          <p:cNvPr id="3" name="コンテンツ プレースホルダー 2"/>
          <p:cNvSpPr>
            <a:spLocks noGrp="1"/>
          </p:cNvSpPr>
          <p:nvPr>
            <p:ph idx="1"/>
          </p:nvPr>
        </p:nvSpPr>
        <p:spPr>
          <a:xfrm>
            <a:off x="575733" y="1603949"/>
            <a:ext cx="9463617" cy="4573015"/>
          </a:xfrm>
        </p:spPr>
        <p:txBody>
          <a:bodyPr>
            <a:normAutofit/>
          </a:bodyPr>
          <a:lstStyle/>
          <a:p>
            <a:pPr marL="514350" indent="-514350">
              <a:buFont typeface="+mj-lt"/>
              <a:buAutoNum type="arabicPeriod"/>
            </a:pPr>
            <a:r>
              <a:rPr lang="ja-JP" altLang="en-US" sz="3600" dirty="0">
                <a:latin typeface="MS PGothic" charset="-128"/>
                <a:ea typeface="MS PGothic" charset="-128"/>
                <a:cs typeface="MS PGothic" charset="-128"/>
              </a:rPr>
              <a:t>ファシリテータの意図を仮定した分析</a:t>
            </a:r>
            <a:endParaRPr lang="en-US" altLang="ja-JP" sz="3600" dirty="0">
              <a:latin typeface="MS PGothic" charset="-128"/>
              <a:ea typeface="MS PGothic" charset="-128"/>
              <a:cs typeface="MS PGothic" charset="-128"/>
            </a:endParaRPr>
          </a:p>
          <a:p>
            <a:pPr marL="742950" indent="-742950">
              <a:buFont typeface="+mj-lt"/>
              <a:buAutoNum type="arabicPeriod"/>
            </a:pPr>
            <a:endParaRPr lang="en-US" altLang="ja-JP" sz="1200" dirty="0">
              <a:latin typeface="MS PGothic" charset="-128"/>
              <a:ea typeface="MS PGothic" charset="-128"/>
              <a:cs typeface="MS PGothic" charset="-128"/>
            </a:endParaRPr>
          </a:p>
          <a:p>
            <a:pPr marL="514350" indent="-514350">
              <a:buFont typeface="+mj-lt"/>
              <a:buAutoNum type="arabicPeriod"/>
            </a:pPr>
            <a:r>
              <a:rPr lang="ja-JP" altLang="en-US" sz="3600" dirty="0">
                <a:latin typeface="MS PGothic" charset="-128"/>
                <a:ea typeface="MS PGothic" charset="-128"/>
                <a:cs typeface="MS PGothic" charset="-128"/>
              </a:rPr>
              <a:t>ファシリテータの質問生成</a:t>
            </a:r>
            <a:endParaRPr lang="en-US" altLang="ja-JP" sz="3600" dirty="0">
              <a:latin typeface="MS PGothic" charset="-128"/>
              <a:ea typeface="MS PGothic" charset="-128"/>
              <a:cs typeface="MS PGothic" charset="-128"/>
            </a:endParaRPr>
          </a:p>
          <a:p>
            <a:pPr marL="0" indent="0">
              <a:buNone/>
            </a:pPr>
            <a:r>
              <a:rPr lang="ja-JP" altLang="en-US" sz="2600" dirty="0">
                <a:latin typeface="MS PGothic" charset="-128"/>
                <a:ea typeface="MS PGothic" charset="-128"/>
                <a:cs typeface="MS PGothic" charset="-128"/>
              </a:rPr>
              <a:t>　　</a:t>
            </a:r>
            <a:r>
              <a:rPr lang="en-US" altLang="ja-JP" sz="2600" dirty="0">
                <a:latin typeface="MS PGothic" charset="-128"/>
                <a:ea typeface="MS PGothic" charset="-128"/>
                <a:cs typeface="MS PGothic" charset="-128"/>
              </a:rPr>
              <a:t>2.1 </a:t>
            </a:r>
            <a:r>
              <a:rPr lang="ja-JP" altLang="en-US" sz="2600" dirty="0">
                <a:latin typeface="MS PGothic" charset="-128"/>
                <a:ea typeface="MS PGothic" charset="-128"/>
                <a:cs typeface="MS PGothic" charset="-128"/>
              </a:rPr>
              <a:t>質問種類の分類</a:t>
            </a:r>
            <a:endParaRPr lang="en-US" altLang="ja-JP" sz="2600" dirty="0">
              <a:latin typeface="MS PGothic" charset="-128"/>
              <a:ea typeface="MS PGothic" charset="-128"/>
              <a:cs typeface="MS PGothic" charset="-128"/>
            </a:endParaRPr>
          </a:p>
          <a:p>
            <a:pPr marL="0" indent="0">
              <a:buNone/>
            </a:pPr>
            <a:r>
              <a:rPr lang="ja-JP" altLang="en-US" sz="2600" dirty="0">
                <a:latin typeface="MS PGothic" charset="-128"/>
                <a:ea typeface="MS PGothic" charset="-128"/>
                <a:cs typeface="MS PGothic" charset="-128"/>
              </a:rPr>
              <a:t>　　</a:t>
            </a:r>
            <a:r>
              <a:rPr lang="en-US" altLang="ja-JP" sz="2600" dirty="0">
                <a:latin typeface="MS PGothic" charset="-128"/>
                <a:ea typeface="MS PGothic" charset="-128"/>
                <a:cs typeface="MS PGothic" charset="-128"/>
              </a:rPr>
              <a:t>2.2 </a:t>
            </a:r>
            <a:r>
              <a:rPr lang="ja-JP" altLang="en-US" sz="2600" dirty="0">
                <a:latin typeface="MS PGothic" charset="-128"/>
                <a:ea typeface="MS PGothic" charset="-128"/>
                <a:cs typeface="MS PGothic" charset="-128"/>
              </a:rPr>
              <a:t>質問生成の流れ</a:t>
            </a:r>
            <a:endParaRPr lang="en-US" altLang="ja-JP" sz="2600" dirty="0">
              <a:latin typeface="MS PGothic" charset="-128"/>
              <a:ea typeface="MS PGothic" charset="-128"/>
              <a:cs typeface="MS PGothic" charset="-128"/>
            </a:endParaRPr>
          </a:p>
          <a:p>
            <a:pPr marL="0" indent="0">
              <a:buNone/>
            </a:pPr>
            <a:r>
              <a:rPr lang="ja-JP" altLang="en-US" sz="2600" dirty="0">
                <a:latin typeface="MS PGothic" charset="-128"/>
                <a:ea typeface="MS PGothic" charset="-128"/>
                <a:cs typeface="MS PGothic" charset="-128"/>
              </a:rPr>
              <a:t>　　</a:t>
            </a:r>
            <a:r>
              <a:rPr lang="en-US" altLang="ja-JP" sz="2600" dirty="0">
                <a:latin typeface="MS PGothic" charset="-128"/>
                <a:ea typeface="MS PGothic" charset="-128"/>
                <a:cs typeface="MS PGothic" charset="-128"/>
              </a:rPr>
              <a:t>2.3 </a:t>
            </a:r>
            <a:r>
              <a:rPr lang="ja-JP" altLang="en-US" sz="2600" dirty="0">
                <a:latin typeface="MS PGothic" charset="-128"/>
                <a:ea typeface="MS PGothic" charset="-128"/>
                <a:cs typeface="MS PGothic" charset="-128"/>
              </a:rPr>
              <a:t>評価実験</a:t>
            </a:r>
            <a:endParaRPr lang="en-US" altLang="ja-JP" sz="2600" dirty="0">
              <a:latin typeface="MS PGothic" charset="-128"/>
              <a:ea typeface="MS PGothic" charset="-128"/>
              <a:cs typeface="MS PGothic" charset="-128"/>
            </a:endParaRPr>
          </a:p>
          <a:p>
            <a:pPr marL="0" indent="0">
              <a:buNone/>
            </a:pPr>
            <a:r>
              <a:rPr lang="ja-JP" altLang="en-US" sz="2600" dirty="0">
                <a:latin typeface="MS PGothic" charset="-128"/>
                <a:ea typeface="MS PGothic" charset="-128"/>
                <a:cs typeface="MS PGothic" charset="-128"/>
              </a:rPr>
              <a:t>　　</a:t>
            </a:r>
            <a:r>
              <a:rPr lang="en-US" altLang="ja-JP" sz="2600" dirty="0">
                <a:latin typeface="MS PGothic" charset="-128"/>
                <a:ea typeface="MS PGothic" charset="-128"/>
                <a:cs typeface="MS PGothic" charset="-128"/>
              </a:rPr>
              <a:t>2.4 </a:t>
            </a:r>
            <a:r>
              <a:rPr lang="ja-JP" altLang="en-US" sz="2600" dirty="0">
                <a:latin typeface="MS PGothic" charset="-128"/>
                <a:ea typeface="MS PGothic" charset="-128"/>
                <a:cs typeface="MS PGothic" charset="-128"/>
              </a:rPr>
              <a:t>考察</a:t>
            </a:r>
            <a:endParaRPr lang="en-US" altLang="ja-JP" sz="2600" dirty="0">
              <a:latin typeface="MS PGothic" charset="-128"/>
              <a:ea typeface="MS PGothic" charset="-128"/>
              <a:cs typeface="MS PGothic" charset="-128"/>
            </a:endParaRPr>
          </a:p>
          <a:p>
            <a:pPr marL="0" indent="0">
              <a:buNone/>
            </a:pPr>
            <a:endParaRPr lang="en-US" altLang="ja-JP" sz="1300" dirty="0">
              <a:latin typeface="MS PGothic" charset="-128"/>
              <a:ea typeface="MS PGothic" charset="-128"/>
              <a:cs typeface="MS PGothic" charset="-128"/>
            </a:endParaRPr>
          </a:p>
          <a:p>
            <a:pPr marL="742950" indent="-742950">
              <a:buFont typeface="+mj-lt"/>
              <a:buAutoNum type="arabicPeriod" startAt="3"/>
            </a:pPr>
            <a:r>
              <a:rPr lang="ja-JP" altLang="en-US" sz="3600" dirty="0">
                <a:latin typeface="MS PGothic" charset="-128"/>
                <a:ea typeface="MS PGothic" charset="-128"/>
                <a:cs typeface="MS PGothic" charset="-128"/>
              </a:rPr>
              <a:t>まとめ・今後の課題と展望</a:t>
            </a:r>
            <a:endParaRPr lang="en-US" altLang="ja-JP" sz="3600" dirty="0">
              <a:latin typeface="MS PGothic" charset="-128"/>
              <a:ea typeface="MS PGothic" charset="-128"/>
              <a:cs typeface="MS PGothic" charset="-128"/>
            </a:endParaRPr>
          </a:p>
          <a:p>
            <a:pPr marL="742950" indent="-742950">
              <a:buFont typeface="+mj-lt"/>
              <a:buAutoNum type="arabicPeriod" startAt="3"/>
            </a:pPr>
            <a:endParaRPr lang="en-US" altLang="ja-JP" sz="3600" dirty="0">
              <a:latin typeface="MS PGothic" charset="-128"/>
              <a:ea typeface="MS PGothic" charset="-128"/>
              <a:cs typeface="MS PGothic" charset="-128"/>
            </a:endParaRPr>
          </a:p>
          <a:p>
            <a:pPr marL="514350" indent="-514350">
              <a:buFont typeface="+mj-lt"/>
              <a:buAutoNum type="arabicPeriod" startAt="3"/>
            </a:pPr>
            <a:endParaRPr kumimoji="1" lang="ja-JP" altLang="en-US" dirty="0">
              <a:latin typeface="MS PGothic" charset="-128"/>
              <a:ea typeface="MS PGothic" charset="-128"/>
              <a:cs typeface="MS PGothic" charset="-128"/>
            </a:endParaRPr>
          </a:p>
        </p:txBody>
      </p:sp>
      <p:sp>
        <p:nvSpPr>
          <p:cNvPr id="5" name="角丸四角形 4"/>
          <p:cNvSpPr/>
          <p:nvPr/>
        </p:nvSpPr>
        <p:spPr>
          <a:xfrm>
            <a:off x="575733" y="2593040"/>
            <a:ext cx="6118991" cy="1001498"/>
          </a:xfrm>
          <a:prstGeom prst="round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Tree>
    <p:extLst>
      <p:ext uri="{BB962C8B-B14F-4D97-AF65-F5344CB8AC3E}">
        <p14:creationId xmlns:p14="http://schemas.microsoft.com/office/powerpoint/2010/main" val="64369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2797</TotalTime>
  <Words>2624</Words>
  <Application>Microsoft Macintosh PowerPoint</Application>
  <PresentationFormat>ワイド画面</PresentationFormat>
  <Paragraphs>500</Paragraphs>
  <Slides>27</Slides>
  <Notes>23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27</vt:i4>
      </vt:variant>
    </vt:vector>
  </HeadingPairs>
  <TitlesOfParts>
    <vt:vector size="35" baseType="lpstr">
      <vt:lpstr>Cambria Math</vt:lpstr>
      <vt:lpstr>MS Gothic</vt:lpstr>
      <vt:lpstr>MS PGothic</vt:lpstr>
      <vt:lpstr>Wingdings</vt:lpstr>
      <vt:lpstr>Yu Gothic</vt:lpstr>
      <vt:lpstr>Yu Gothic Light</vt:lpstr>
      <vt:lpstr>Arial</vt:lpstr>
      <vt:lpstr>ホワイト</vt:lpstr>
      <vt:lpstr>ファシリテータの質問生成のための先行文脈からの参加者意見抽出手法</vt:lpstr>
      <vt:lpstr>研究背景</vt:lpstr>
      <vt:lpstr>背景</vt:lpstr>
      <vt:lpstr>議論データ</vt:lpstr>
      <vt:lpstr>発表の流れ</vt:lpstr>
      <vt:lpstr>ファシリテータの意図を仮定した分析</vt:lpstr>
      <vt:lpstr>ファシリテータの行動タイプ</vt:lpstr>
      <vt:lpstr>期待効用による行動分析結果</vt:lpstr>
      <vt:lpstr>発表の流れ</vt:lpstr>
      <vt:lpstr>質問種類の分類</vt:lpstr>
      <vt:lpstr>発表の流れ</vt:lpstr>
      <vt:lpstr>質問生成に利用する意見の抽出手法</vt:lpstr>
      <vt:lpstr>PowerPoint プレゼンテーション</vt:lpstr>
      <vt:lpstr>質問生成に使用する部分の抽出手法</vt:lpstr>
      <vt:lpstr>手がかり表現の優先順位</vt:lpstr>
      <vt:lpstr>格構造を使用したパターンマッチ質問モデル</vt:lpstr>
      <vt:lpstr>質問生成例</vt:lpstr>
      <vt:lpstr>発表の流れ</vt:lpstr>
      <vt:lpstr>評価実験</vt:lpstr>
      <vt:lpstr>実験結果</vt:lpstr>
      <vt:lpstr>考察</vt:lpstr>
      <vt:lpstr>考察</vt:lpstr>
      <vt:lpstr>考察</vt:lpstr>
      <vt:lpstr>まとめ</vt:lpstr>
      <vt:lpstr>今後の課題と展望</vt:lpstr>
      <vt:lpstr>PowerPoint プレゼンテーション</vt:lpstr>
      <vt:lpstr>ランダムフォレスト回帰分析</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Jsai用</dc:title>
  <dc:creator>池田　雄斗</dc:creator>
  <cp:lastModifiedBy>池田　雄斗</cp:lastModifiedBy>
  <cp:revision>180</cp:revision>
  <dcterms:created xsi:type="dcterms:W3CDTF">2017-05-12T03:04:50Z</dcterms:created>
  <dcterms:modified xsi:type="dcterms:W3CDTF">2017-09-18T12:39:52Z</dcterms:modified>
</cp:coreProperties>
</file>