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9" r:id="rId6"/>
    <p:sldId id="260" r:id="rId7"/>
    <p:sldId id="262" r:id="rId8"/>
    <p:sldId id="264" r:id="rId9"/>
    <p:sldId id="265" r:id="rId10"/>
    <p:sldId id="266" r:id="rId11"/>
    <p:sldId id="267" r:id="rId12"/>
    <p:sldId id="269" r:id="rId13"/>
    <p:sldId id="270" r:id="rId14"/>
    <p:sldId id="271" r:id="rId15"/>
    <p:sldId id="273" r:id="rId16"/>
    <p:sldId id="275"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4"/>
            <a:ext cx="10363200" cy="146896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609600" indent="0" algn="ctr">
              <a:buNone/>
              <a:defRPr/>
            </a:lvl2pPr>
            <a:lvl3pPr marL="1219200" indent="0" algn="ctr">
              <a:buNone/>
              <a:defRPr/>
            </a:lvl3pPr>
            <a:lvl4pPr marL="1828800" indent="0" algn="ctr">
              <a:buNone/>
              <a:defRPr/>
            </a:lvl4pPr>
            <a:lvl5pPr marL="2438400" indent="0" algn="ctr">
              <a:buNone/>
              <a:defRPr/>
            </a:lvl5pPr>
            <a:lvl6pPr marL="3048000" indent="0" algn="ctr">
              <a:buNone/>
              <a:defRPr/>
            </a:lvl6pPr>
            <a:lvl7pPr marL="3657600" indent="0" algn="ctr">
              <a:buNone/>
              <a:defRPr/>
            </a:lvl7pPr>
            <a:lvl8pPr marL="4267200" indent="0" algn="ctr">
              <a:buNone/>
              <a:defRPr/>
            </a:lvl8pPr>
            <a:lvl9pPr marL="48768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43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a:prstGeom prst="rect">
            <a:avLst/>
          </a:prstGeom>
        </p:spPr>
        <p:txBody>
          <a:bodyPr anchor="t"/>
          <a:lstStyle>
            <a:lvl1pPr algn="l">
              <a:defRPr sz="5335"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184"/>
            <a:ext cx="10363200" cy="1500716"/>
          </a:xfrm>
          <a:prstGeom prst="rect">
            <a:avLst/>
          </a:prstGeom>
        </p:spPr>
        <p:txBody>
          <a:bodyPr anchor="b"/>
          <a:lstStyle>
            <a:lvl1pPr marL="0" indent="0">
              <a:buNone/>
              <a:defRPr sz="2665"/>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84800" cy="4525433"/>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525433"/>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4584"/>
            <a:ext cx="5386917" cy="641349"/>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5933"/>
            <a:ext cx="5386917" cy="3949700"/>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4584"/>
            <a:ext cx="5389033" cy="641349"/>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5933"/>
            <a:ext cx="5389033" cy="3949700"/>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8591551" y="6529917"/>
            <a:ext cx="1035049" cy="30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35">
                <a:solidFill>
                  <a:srgbClr val="0B202B"/>
                </a:solidFill>
                <a:latin typeface="Calibri" panose="020F0502020204030204" charset="0"/>
              </a:rPr>
              <a:t>PPT</a:t>
            </a:r>
            <a:r>
              <a:rPr lang="zh-CN" altLang="en-US" sz="135">
                <a:solidFill>
                  <a:srgbClr val="0B202B"/>
                </a:solidFill>
                <a:latin typeface="Calibri" panose="020F0502020204030204" charset="0"/>
              </a:rPr>
              <a:t>模板下载：</a:t>
            </a:r>
            <a:r>
              <a:rPr lang="en-US" altLang="zh-CN" sz="135">
                <a:solidFill>
                  <a:srgbClr val="0B202B"/>
                </a:solidFill>
                <a:latin typeface="Calibri" panose="020F0502020204030204" charset="0"/>
              </a:rPr>
              <a:t>www.1ppt.com/moban/     </a:t>
            </a:r>
            <a:r>
              <a:rPr lang="zh-CN" altLang="en-US" sz="135">
                <a:solidFill>
                  <a:srgbClr val="0B202B"/>
                </a:solidFill>
                <a:latin typeface="Calibri" panose="020F0502020204030204" charset="0"/>
              </a:rPr>
              <a:t>行业</a:t>
            </a:r>
            <a:r>
              <a:rPr lang="en-US" altLang="zh-CN" sz="135">
                <a:solidFill>
                  <a:srgbClr val="0B202B"/>
                </a:solidFill>
                <a:latin typeface="Calibri" panose="020F0502020204030204" charset="0"/>
              </a:rPr>
              <a:t>PPT</a:t>
            </a:r>
            <a:r>
              <a:rPr lang="zh-CN" altLang="en-US" sz="135">
                <a:solidFill>
                  <a:srgbClr val="0B202B"/>
                </a:solidFill>
                <a:latin typeface="Calibri" panose="020F0502020204030204" charset="0"/>
              </a:rPr>
              <a:t>模板：</a:t>
            </a:r>
            <a:r>
              <a:rPr lang="en-US" altLang="zh-CN" sz="135">
                <a:solidFill>
                  <a:srgbClr val="0B202B"/>
                </a:solidFill>
                <a:latin typeface="Calibri" panose="020F0502020204030204" charset="0"/>
              </a:rPr>
              <a:t>www.1ppt.com/hangye/ </a:t>
            </a:r>
            <a:endParaRPr lang="en-US" altLang="zh-CN" sz="135">
              <a:solidFill>
                <a:srgbClr val="0B202B"/>
              </a:solidFill>
              <a:latin typeface="Calibri" panose="020F0502020204030204" charset="0"/>
            </a:endParaRPr>
          </a:p>
          <a:p>
            <a:pPr eaLnBrk="1" hangingPunct="1"/>
            <a:r>
              <a:rPr lang="zh-CN" altLang="en-US" sz="135">
                <a:solidFill>
                  <a:srgbClr val="0B202B"/>
                </a:solidFill>
                <a:latin typeface="Calibri" panose="020F0502020204030204" charset="0"/>
              </a:rPr>
              <a:t>节日</a:t>
            </a:r>
            <a:r>
              <a:rPr lang="en-US" altLang="zh-CN" sz="135">
                <a:solidFill>
                  <a:srgbClr val="0B202B"/>
                </a:solidFill>
                <a:latin typeface="Calibri" panose="020F0502020204030204" charset="0"/>
              </a:rPr>
              <a:t>PPT</a:t>
            </a:r>
            <a:r>
              <a:rPr lang="zh-CN" altLang="en-US" sz="135">
                <a:solidFill>
                  <a:srgbClr val="0B202B"/>
                </a:solidFill>
                <a:latin typeface="Calibri" panose="020F0502020204030204" charset="0"/>
              </a:rPr>
              <a:t>模板：</a:t>
            </a:r>
            <a:r>
              <a:rPr lang="en-US" altLang="zh-CN" sz="135">
                <a:solidFill>
                  <a:srgbClr val="0B202B"/>
                </a:solidFill>
                <a:latin typeface="Calibri" panose="020F0502020204030204" charset="0"/>
              </a:rPr>
              <a:t>www.1ppt.com/jieri/           PPT</a:t>
            </a:r>
            <a:r>
              <a:rPr lang="zh-CN" altLang="en-US" sz="135">
                <a:solidFill>
                  <a:srgbClr val="0B202B"/>
                </a:solidFill>
                <a:latin typeface="Calibri" panose="020F0502020204030204" charset="0"/>
              </a:rPr>
              <a:t>素材下载：</a:t>
            </a:r>
            <a:r>
              <a:rPr lang="en-US" altLang="zh-CN" sz="135">
                <a:solidFill>
                  <a:srgbClr val="0B202B"/>
                </a:solidFill>
                <a:latin typeface="Calibri" panose="020F0502020204030204" charset="0"/>
              </a:rPr>
              <a:t>www.1ppt.com/sucai/</a:t>
            </a:r>
            <a:endParaRPr lang="en-US" altLang="zh-CN" sz="135">
              <a:solidFill>
                <a:srgbClr val="0B202B"/>
              </a:solidFill>
              <a:latin typeface="Calibri" panose="020F0502020204030204" charset="0"/>
            </a:endParaRPr>
          </a:p>
          <a:p>
            <a:pPr eaLnBrk="1" hangingPunct="1"/>
            <a:r>
              <a:rPr lang="en-US" altLang="zh-CN" sz="135">
                <a:solidFill>
                  <a:srgbClr val="0B202B"/>
                </a:solidFill>
                <a:latin typeface="Calibri" panose="020F0502020204030204" charset="0"/>
              </a:rPr>
              <a:t>PPT</a:t>
            </a:r>
            <a:r>
              <a:rPr lang="zh-CN" altLang="en-US" sz="135">
                <a:solidFill>
                  <a:srgbClr val="0B202B"/>
                </a:solidFill>
                <a:latin typeface="Calibri" panose="020F0502020204030204" charset="0"/>
              </a:rPr>
              <a:t>背景图片：</a:t>
            </a:r>
            <a:r>
              <a:rPr lang="en-US" altLang="zh-CN" sz="135">
                <a:solidFill>
                  <a:srgbClr val="0B202B"/>
                </a:solidFill>
                <a:latin typeface="Calibri" panose="020F0502020204030204" charset="0"/>
              </a:rPr>
              <a:t>www.1ppt.com/beijing/      PPT</a:t>
            </a:r>
            <a:r>
              <a:rPr lang="zh-CN" altLang="en-US" sz="135">
                <a:solidFill>
                  <a:srgbClr val="0B202B"/>
                </a:solidFill>
                <a:latin typeface="Calibri" panose="020F0502020204030204" charset="0"/>
              </a:rPr>
              <a:t>图表下载：</a:t>
            </a:r>
            <a:r>
              <a:rPr lang="en-US" altLang="zh-CN" sz="135">
                <a:solidFill>
                  <a:srgbClr val="0B202B"/>
                </a:solidFill>
                <a:latin typeface="Calibri" panose="020F0502020204030204" charset="0"/>
              </a:rPr>
              <a:t>www.1ppt.com/tubiao/      </a:t>
            </a:r>
            <a:endParaRPr lang="en-US" altLang="zh-CN" sz="135">
              <a:solidFill>
                <a:srgbClr val="0B202B"/>
              </a:solidFill>
              <a:latin typeface="Calibri" panose="020F0502020204030204" charset="0"/>
            </a:endParaRPr>
          </a:p>
          <a:p>
            <a:pPr eaLnBrk="1" hangingPunct="1"/>
            <a:r>
              <a:rPr lang="zh-CN" altLang="en-US" sz="135">
                <a:solidFill>
                  <a:srgbClr val="0B202B"/>
                </a:solidFill>
                <a:latin typeface="Calibri" panose="020F0502020204030204" charset="0"/>
              </a:rPr>
              <a:t>优秀</a:t>
            </a:r>
            <a:r>
              <a:rPr lang="en-US" altLang="zh-CN" sz="135">
                <a:solidFill>
                  <a:srgbClr val="0B202B"/>
                </a:solidFill>
                <a:latin typeface="Calibri" panose="020F0502020204030204" charset="0"/>
              </a:rPr>
              <a:t>PPT</a:t>
            </a:r>
            <a:r>
              <a:rPr lang="zh-CN" altLang="en-US" sz="135">
                <a:solidFill>
                  <a:srgbClr val="0B202B"/>
                </a:solidFill>
                <a:latin typeface="Calibri" panose="020F0502020204030204" charset="0"/>
              </a:rPr>
              <a:t>下载：</a:t>
            </a:r>
            <a:r>
              <a:rPr lang="en-US" altLang="zh-CN" sz="135">
                <a:solidFill>
                  <a:srgbClr val="0B202B"/>
                </a:solidFill>
                <a:latin typeface="Calibri" panose="020F0502020204030204" charset="0"/>
              </a:rPr>
              <a:t>www.1ppt.com/xiazai/        PPT</a:t>
            </a:r>
            <a:r>
              <a:rPr lang="zh-CN" altLang="en-US" sz="135">
                <a:solidFill>
                  <a:srgbClr val="0B202B"/>
                </a:solidFill>
                <a:latin typeface="Calibri" panose="020F0502020204030204" charset="0"/>
              </a:rPr>
              <a:t>教程： </a:t>
            </a:r>
            <a:r>
              <a:rPr lang="en-US" altLang="zh-CN" sz="135">
                <a:solidFill>
                  <a:srgbClr val="0B202B"/>
                </a:solidFill>
                <a:latin typeface="Calibri" panose="020F0502020204030204" charset="0"/>
              </a:rPr>
              <a:t>www.1ppt.com/powerpoint/      </a:t>
            </a:r>
            <a:endParaRPr lang="en-US" altLang="zh-CN" sz="135">
              <a:solidFill>
                <a:srgbClr val="0B202B"/>
              </a:solidFill>
              <a:latin typeface="Calibri" panose="020F0502020204030204" charset="0"/>
            </a:endParaRPr>
          </a:p>
          <a:p>
            <a:pPr eaLnBrk="1" hangingPunct="1"/>
            <a:r>
              <a:rPr lang="en-US" altLang="zh-CN" sz="135">
                <a:solidFill>
                  <a:srgbClr val="0B202B"/>
                </a:solidFill>
                <a:latin typeface="Calibri" panose="020F0502020204030204" charset="0"/>
              </a:rPr>
              <a:t>Word</a:t>
            </a:r>
            <a:r>
              <a:rPr lang="zh-CN" altLang="en-US" sz="135">
                <a:solidFill>
                  <a:srgbClr val="0B202B"/>
                </a:solidFill>
                <a:latin typeface="Calibri" panose="020F0502020204030204" charset="0"/>
              </a:rPr>
              <a:t>教程： </a:t>
            </a:r>
            <a:r>
              <a:rPr lang="en-US" altLang="zh-CN" sz="135">
                <a:solidFill>
                  <a:srgbClr val="0B202B"/>
                </a:solidFill>
                <a:latin typeface="Calibri" panose="020F0502020204030204" charset="0"/>
              </a:rPr>
              <a:t>www.1ppt.com/word/              Excel</a:t>
            </a:r>
            <a:r>
              <a:rPr lang="zh-CN" altLang="en-US" sz="135">
                <a:solidFill>
                  <a:srgbClr val="0B202B"/>
                </a:solidFill>
                <a:latin typeface="Calibri" panose="020F0502020204030204" charset="0"/>
              </a:rPr>
              <a:t>教程：</a:t>
            </a:r>
            <a:r>
              <a:rPr lang="en-US" altLang="zh-CN" sz="135">
                <a:solidFill>
                  <a:srgbClr val="0B202B"/>
                </a:solidFill>
                <a:latin typeface="Calibri" panose="020F0502020204030204" charset="0"/>
              </a:rPr>
              <a:t>www.1ppt.com/excel/  </a:t>
            </a:r>
            <a:endParaRPr lang="en-US" altLang="zh-CN" sz="135">
              <a:solidFill>
                <a:srgbClr val="0B202B"/>
              </a:solidFill>
              <a:latin typeface="Calibri" panose="020F0502020204030204" charset="0"/>
            </a:endParaRPr>
          </a:p>
          <a:p>
            <a:pPr eaLnBrk="1" hangingPunct="1"/>
            <a:r>
              <a:rPr lang="zh-CN" altLang="en-US" sz="135">
                <a:solidFill>
                  <a:srgbClr val="0B202B"/>
                </a:solidFill>
                <a:latin typeface="Calibri" panose="020F0502020204030204" charset="0"/>
              </a:rPr>
              <a:t>资料下载：</a:t>
            </a:r>
            <a:r>
              <a:rPr lang="en-US" altLang="zh-CN" sz="135">
                <a:solidFill>
                  <a:srgbClr val="0B202B"/>
                </a:solidFill>
                <a:latin typeface="Calibri" panose="020F0502020204030204" charset="0"/>
              </a:rPr>
              <a:t>www.1ppt.com/ziliao/                PPT</a:t>
            </a:r>
            <a:r>
              <a:rPr lang="zh-CN" altLang="en-US" sz="135">
                <a:solidFill>
                  <a:srgbClr val="0B202B"/>
                </a:solidFill>
                <a:latin typeface="Calibri" panose="020F0502020204030204" charset="0"/>
              </a:rPr>
              <a:t>课件下载：</a:t>
            </a:r>
            <a:r>
              <a:rPr lang="en-US" altLang="zh-CN" sz="135">
                <a:solidFill>
                  <a:srgbClr val="0B202B"/>
                </a:solidFill>
                <a:latin typeface="Calibri" panose="020F0502020204030204" charset="0"/>
              </a:rPr>
              <a:t>www.1ppt.com/kejian/ </a:t>
            </a:r>
            <a:endParaRPr lang="en-US" altLang="zh-CN" sz="135">
              <a:solidFill>
                <a:srgbClr val="0B202B"/>
              </a:solidFill>
              <a:latin typeface="Calibri" panose="020F0502020204030204" charset="0"/>
            </a:endParaRPr>
          </a:p>
          <a:p>
            <a:pPr eaLnBrk="1" hangingPunct="1"/>
            <a:r>
              <a:rPr lang="zh-CN" altLang="en-US" sz="135">
                <a:solidFill>
                  <a:srgbClr val="0B202B"/>
                </a:solidFill>
                <a:latin typeface="Calibri" panose="020F0502020204030204" charset="0"/>
              </a:rPr>
              <a:t>范文下载：</a:t>
            </a:r>
            <a:r>
              <a:rPr lang="en-US" altLang="zh-CN" sz="135">
                <a:solidFill>
                  <a:srgbClr val="0B202B"/>
                </a:solidFill>
                <a:latin typeface="Calibri" panose="020F0502020204030204" charset="0"/>
              </a:rPr>
              <a:t>www.1ppt.com/fanwen/             </a:t>
            </a:r>
            <a:r>
              <a:rPr lang="zh-CN" altLang="en-US" sz="135">
                <a:solidFill>
                  <a:srgbClr val="0B202B"/>
                </a:solidFill>
                <a:latin typeface="Calibri" panose="020F0502020204030204" charset="0"/>
              </a:rPr>
              <a:t>试卷下载：</a:t>
            </a:r>
            <a:r>
              <a:rPr lang="en-US" altLang="zh-CN" sz="135">
                <a:solidFill>
                  <a:srgbClr val="0B202B"/>
                </a:solidFill>
                <a:latin typeface="Calibri" panose="020F0502020204030204" charset="0"/>
              </a:rPr>
              <a:t>www.1ppt.com/shiti/  </a:t>
            </a:r>
            <a:endParaRPr lang="en-US" altLang="zh-CN" sz="135">
              <a:solidFill>
                <a:srgbClr val="0B202B"/>
              </a:solidFill>
              <a:latin typeface="Calibri" panose="020F0502020204030204" charset="0"/>
            </a:endParaRPr>
          </a:p>
          <a:p>
            <a:pPr eaLnBrk="1" hangingPunct="1"/>
            <a:r>
              <a:rPr lang="zh-CN" altLang="en-US" sz="135">
                <a:solidFill>
                  <a:srgbClr val="0B202B"/>
                </a:solidFill>
                <a:latin typeface="Calibri" panose="020F0502020204030204" charset="0"/>
              </a:rPr>
              <a:t>教案下载：</a:t>
            </a:r>
            <a:r>
              <a:rPr lang="en-US" altLang="zh-CN" sz="135">
                <a:solidFill>
                  <a:srgbClr val="0B202B"/>
                </a:solidFill>
                <a:latin typeface="Calibri" panose="020F0502020204030204" charset="0"/>
              </a:rPr>
              <a:t>www.1ppt.com/jiaoan/        </a:t>
            </a:r>
            <a:endParaRPr lang="en-US" altLang="zh-CN" sz="135">
              <a:solidFill>
                <a:srgbClr val="0B202B"/>
              </a:solidFill>
              <a:latin typeface="Calibri" panose="020F0502020204030204" charset="0"/>
            </a:endParaRPr>
          </a:p>
          <a:p>
            <a:pPr eaLnBrk="1" hangingPunct="1"/>
            <a:r>
              <a:rPr lang="zh-CN" altLang="en-US" sz="135">
                <a:solidFill>
                  <a:srgbClr val="0B202B"/>
                </a:solidFill>
                <a:latin typeface="Calibri" panose="020F0502020204030204" charset="0"/>
              </a:rPr>
              <a:t>字体下载：</a:t>
            </a:r>
            <a:r>
              <a:rPr lang="en-US" altLang="zh-CN" sz="135">
                <a:solidFill>
                  <a:srgbClr val="0B202B"/>
                </a:solidFill>
                <a:latin typeface="Calibri" panose="020F0502020204030204" charset="0"/>
              </a:rPr>
              <a:t>www.1ppt.com/ziti/</a:t>
            </a:r>
            <a:endParaRPr lang="en-US" altLang="zh-CN" sz="135">
              <a:solidFill>
                <a:srgbClr val="0B202B"/>
              </a:solidFill>
              <a:latin typeface="Calibri" panose="020F0502020204030204" charset="0"/>
            </a:endParaRPr>
          </a:p>
          <a:p>
            <a:pPr eaLnBrk="1" hangingPunct="1"/>
            <a:r>
              <a:rPr lang="en-US" altLang="zh-CN" sz="135">
                <a:solidFill>
                  <a:srgbClr val="0B202B"/>
                </a:solidFill>
                <a:latin typeface="Calibri" panose="020F0502020204030204" charset="0"/>
              </a:rPr>
              <a:t> </a:t>
            </a:r>
            <a:endParaRPr lang="zh-CN" altLang="en-US" sz="135">
              <a:solidFill>
                <a:srgbClr val="0B202B"/>
              </a:solidFill>
              <a:latin typeface="Calibri" panose="020F0502020204030204" charset="0"/>
            </a:endParaRPr>
          </a:p>
        </p:txBody>
      </p:sp>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1"/>
            <a:ext cx="4011084" cy="1162049"/>
          </a:xfrm>
          <a:prstGeom prst="rect">
            <a:avLst/>
          </a:prstGeom>
        </p:spPr>
        <p:txBody>
          <a:bodyPr anchor="b"/>
          <a:lstStyle>
            <a:lvl1pPr algn="l">
              <a:defRPr sz="266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258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053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a:prstGeom prst="rect">
            <a:avLst/>
          </a:prstGeom>
        </p:spPr>
        <p:txBody>
          <a:bodyPr anchor="b"/>
          <a:lstStyle>
            <a:lvl1pPr algn="l">
              <a:defRPr sz="266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833"/>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endParaRPr lang="zh-CN" altLang="en-US" noProof="0" smtClean="0">
              <a:sym typeface="微软雅黑" panose="020B0503020204020204" pitchFamily="34" charset="-122"/>
            </a:endParaRPr>
          </a:p>
        </p:txBody>
      </p:sp>
      <p:sp>
        <p:nvSpPr>
          <p:cNvPr id="4" name="文本占位符 3"/>
          <p:cNvSpPr>
            <a:spLocks noGrp="1"/>
          </p:cNvSpPr>
          <p:nvPr>
            <p:ph type="body" sz="half" idx="2"/>
          </p:nvPr>
        </p:nvSpPr>
        <p:spPr>
          <a:xfrm>
            <a:off x="2389717" y="5367867"/>
            <a:ext cx="7315200" cy="80433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43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5167"/>
            <a:ext cx="8026400" cy="5850467"/>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绪论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界定与表征">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1.jpeg"/><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0B2430"/>
        </a:solidFill>
        <a:effectLst/>
      </p:bgPr>
    </p:bg>
    <p:spTree>
      <p:nvGrpSpPr>
        <p:cNvPr id="1" name=""/>
        <p:cNvGrpSpPr/>
        <p:nvPr/>
      </p:nvGrpSpPr>
      <p:grpSpPr>
        <a:xfrm>
          <a:off x="0" y="0"/>
          <a:ext cx="0" cy="0"/>
          <a:chOff x="0" y="0"/>
          <a:chExt cx="0" cy="0"/>
        </a:xfrm>
      </p:grpSpPr>
      <p:pic>
        <p:nvPicPr>
          <p:cNvPr id="1026" name="Picture 2" descr="C:\Users\Administrator\Desktop\0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933" y="309033"/>
            <a:ext cx="11650133" cy="623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1219200" indent="-1219200" algn="ctr" rtl="0" eaLnBrk="0" fontAlgn="base" hangingPunct="0">
        <a:spcBef>
          <a:spcPct val="0"/>
        </a:spcBef>
        <a:spcAft>
          <a:spcPct val="0"/>
        </a:spcAft>
        <a:defRPr sz="5865">
          <a:solidFill>
            <a:schemeClr val="tx1"/>
          </a:solidFill>
          <a:latin typeface="+mj-lt"/>
          <a:ea typeface="+mj-ea"/>
          <a:cs typeface="+mj-cs"/>
          <a:sym typeface="微软雅黑" panose="020B0503020204020204" pitchFamily="34" charset="-122"/>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13716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18288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22860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27432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p:titleStyle>
    <p:bodyStyle>
      <a:lvl1pPr marL="457200" indent="-457200" algn="l" rtl="0" eaLnBrk="0" fontAlgn="base" hangingPunct="0">
        <a:spcBef>
          <a:spcPts val="130"/>
        </a:spcBef>
        <a:spcAft>
          <a:spcPct val="0"/>
        </a:spcAft>
        <a:buFont typeface="Arial" panose="020B0604020202020204" pitchFamily="34" charset="0"/>
        <a:buChar char="•"/>
        <a:defRPr sz="4265">
          <a:solidFill>
            <a:schemeClr val="tx1"/>
          </a:solidFill>
          <a:latin typeface="+mn-lt"/>
          <a:ea typeface="+mn-ea"/>
          <a:cs typeface="+mn-cs"/>
          <a:sym typeface="微软雅黑" panose="020B0503020204020204" pitchFamily="34" charset="-122"/>
        </a:defRPr>
      </a:lvl1pPr>
      <a:lvl2pPr marL="990600" indent="-381000" algn="l" rtl="0" eaLnBrk="0" fontAlgn="base" hangingPunct="0">
        <a:spcBef>
          <a:spcPts val="130"/>
        </a:spcBef>
        <a:spcAft>
          <a:spcPct val="0"/>
        </a:spcAft>
        <a:buFont typeface="Arial" panose="020B0604020202020204" pitchFamily="34" charset="0"/>
        <a:buChar char="–"/>
        <a:defRPr sz="3735">
          <a:solidFill>
            <a:schemeClr val="tx1"/>
          </a:solidFill>
          <a:latin typeface="+mn-lt"/>
          <a:ea typeface="+mn-ea"/>
          <a:sym typeface="微软雅黑" panose="020B0503020204020204" pitchFamily="34" charset="-122"/>
        </a:defRPr>
      </a:lvl2pPr>
      <a:lvl3pPr marL="1524000" indent="-304800" algn="l" rtl="0" eaLnBrk="0" fontAlgn="base" hangingPunct="0">
        <a:spcBef>
          <a:spcPts val="130"/>
        </a:spcBef>
        <a:spcAft>
          <a:spcPct val="0"/>
        </a:spcAft>
        <a:buFont typeface="Arial" panose="020B0604020202020204" pitchFamily="34" charset="0"/>
        <a:buChar char="•"/>
        <a:defRPr sz="3200">
          <a:solidFill>
            <a:schemeClr val="tx1"/>
          </a:solidFill>
          <a:latin typeface="+mn-lt"/>
          <a:ea typeface="+mn-ea"/>
          <a:sym typeface="微软雅黑" panose="020B0503020204020204" pitchFamily="34" charset="-122"/>
        </a:defRPr>
      </a:lvl3pPr>
      <a:lvl4pPr marL="2133600" indent="-304800" algn="l" rtl="0" eaLnBrk="0" fontAlgn="base" hangingPunct="0">
        <a:spcBef>
          <a:spcPts val="130"/>
        </a:spcBef>
        <a:spcAft>
          <a:spcPct val="0"/>
        </a:spcAft>
        <a:buFont typeface="Arial" panose="020B0604020202020204" pitchFamily="34" charset="0"/>
        <a:buChar char="–"/>
        <a:defRPr sz="2665">
          <a:solidFill>
            <a:schemeClr val="tx1"/>
          </a:solidFill>
          <a:latin typeface="+mn-lt"/>
          <a:ea typeface="+mn-ea"/>
          <a:sym typeface="微软雅黑" panose="020B0503020204020204" pitchFamily="34" charset="-122"/>
        </a:defRPr>
      </a:lvl4pPr>
      <a:lvl5pPr marL="2743200" indent="-304800" algn="l" rtl="0" eaLnBrk="0" fontAlgn="base" hangingPunct="0">
        <a:spcBef>
          <a:spcPts val="130"/>
        </a:spcBef>
        <a:spcAft>
          <a:spcPct val="0"/>
        </a:spcAft>
        <a:buFont typeface="Arial" panose="020B0604020202020204" pitchFamily="34" charset="0"/>
        <a:buChar char="»"/>
        <a:defRPr sz="2665">
          <a:solidFill>
            <a:schemeClr val="tx1"/>
          </a:solidFill>
          <a:latin typeface="+mn-lt"/>
          <a:ea typeface="+mn-ea"/>
          <a:sym typeface="微软雅黑" panose="020B0503020204020204" pitchFamily="34" charset="-122"/>
        </a:defRPr>
      </a:lvl5pPr>
      <a:lvl6pPr marL="3352800" indent="-304800" algn="l" rtl="0" fontAlgn="base">
        <a:spcBef>
          <a:spcPts val="130"/>
        </a:spcBef>
        <a:spcAft>
          <a:spcPct val="0"/>
        </a:spcAft>
        <a:buFont typeface="Arial" panose="020B0604020202020204" pitchFamily="34" charset="0"/>
        <a:buChar char="»"/>
        <a:defRPr sz="2665">
          <a:solidFill>
            <a:schemeClr val="tx1"/>
          </a:solidFill>
          <a:latin typeface="+mn-lt"/>
          <a:ea typeface="+mn-ea"/>
          <a:sym typeface="微软雅黑" panose="020B0503020204020204" pitchFamily="34" charset="-122"/>
        </a:defRPr>
      </a:lvl6pPr>
      <a:lvl7pPr marL="3962400" indent="-304800" algn="l" rtl="0" fontAlgn="base">
        <a:spcBef>
          <a:spcPts val="130"/>
        </a:spcBef>
        <a:spcAft>
          <a:spcPct val="0"/>
        </a:spcAft>
        <a:buFont typeface="Arial" panose="020B0604020202020204" pitchFamily="34" charset="0"/>
        <a:buChar char="»"/>
        <a:defRPr sz="2665">
          <a:solidFill>
            <a:schemeClr val="tx1"/>
          </a:solidFill>
          <a:latin typeface="+mn-lt"/>
          <a:ea typeface="+mn-ea"/>
          <a:sym typeface="微软雅黑" panose="020B0503020204020204" pitchFamily="34" charset="-122"/>
        </a:defRPr>
      </a:lvl7pPr>
      <a:lvl8pPr marL="4572000" indent="-304800" algn="l" rtl="0" fontAlgn="base">
        <a:spcBef>
          <a:spcPts val="130"/>
        </a:spcBef>
        <a:spcAft>
          <a:spcPct val="0"/>
        </a:spcAft>
        <a:buFont typeface="Arial" panose="020B0604020202020204" pitchFamily="34" charset="0"/>
        <a:buChar char="»"/>
        <a:defRPr sz="2665">
          <a:solidFill>
            <a:schemeClr val="tx1"/>
          </a:solidFill>
          <a:latin typeface="+mn-lt"/>
          <a:ea typeface="+mn-ea"/>
          <a:sym typeface="微软雅黑" panose="020B0503020204020204" pitchFamily="34" charset="-122"/>
        </a:defRPr>
      </a:lvl8pPr>
      <a:lvl9pPr marL="5181600" indent="-304800" algn="l" rtl="0" fontAlgn="base">
        <a:spcBef>
          <a:spcPts val="130"/>
        </a:spcBef>
        <a:spcAft>
          <a:spcPct val="0"/>
        </a:spcAft>
        <a:buFont typeface="Arial" panose="020B0604020202020204" pitchFamily="34" charset="0"/>
        <a:buChar char="»"/>
        <a:defRPr sz="2665">
          <a:solidFill>
            <a:schemeClr val="tx1"/>
          </a:solidFill>
          <a:latin typeface="+mn-lt"/>
          <a:ea typeface="+mn-ea"/>
          <a:sym typeface="微软雅黑" panose="020B0503020204020204" pitchFamily="34" charset="-122"/>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8.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9.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0.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101600" y="5096933"/>
            <a:ext cx="11969751" cy="1485900"/>
            <a:chOff x="0" y="0"/>
            <a:chExt cx="8109427" cy="1005707"/>
          </a:xfrm>
        </p:grpSpPr>
        <p:sp>
          <p:nvSpPr>
            <p:cNvPr id="15370" name="任意多边形 4"/>
            <p:cNvSpPr>
              <a:spLocks noChangeArrowheads="1"/>
            </p:cNvSpPr>
            <p:nvPr/>
          </p:nvSpPr>
          <p:spPr bwMode="auto">
            <a:xfrm>
              <a:off x="593914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5371" name="任意多边形 5"/>
            <p:cNvSpPr>
              <a:spLocks noChangeArrowheads="1"/>
            </p:cNvSpPr>
            <p:nvPr/>
          </p:nvSpPr>
          <p:spPr bwMode="auto">
            <a:xfrm>
              <a:off x="615889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5372" name="任意多边形 6"/>
            <p:cNvSpPr>
              <a:spLocks noChangeArrowheads="1"/>
            </p:cNvSpPr>
            <p:nvPr/>
          </p:nvSpPr>
          <p:spPr bwMode="auto">
            <a:xfrm>
              <a:off x="440629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5373" name="任意多边形 7"/>
            <p:cNvSpPr>
              <a:spLocks noChangeArrowheads="1"/>
            </p:cNvSpPr>
            <p:nvPr/>
          </p:nvSpPr>
          <p:spPr bwMode="auto">
            <a:xfrm>
              <a:off x="413324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5374" name="任意多边形 8"/>
            <p:cNvSpPr>
              <a:spLocks noChangeArrowheads="1"/>
            </p:cNvSpPr>
            <p:nvPr/>
          </p:nvSpPr>
          <p:spPr bwMode="auto">
            <a:xfrm>
              <a:off x="0" y="177800"/>
              <a:ext cx="4177697" cy="762223"/>
            </a:xfrm>
            <a:custGeom>
              <a:avLst/>
              <a:gdLst>
                <a:gd name="T0" fmla="*/ 4177676 w 4177700"/>
                <a:gd name="T1" fmla="*/ 82550 h 762222"/>
                <a:gd name="T2" fmla="*/ 3726826 w 4177700"/>
                <a:gd name="T3" fmla="*/ 285750 h 762222"/>
                <a:gd name="T4" fmla="*/ 3783976 w 4177700"/>
                <a:gd name="T5" fmla="*/ 349250 h 762222"/>
                <a:gd name="T6" fmla="*/ 3783976 w 4177700"/>
                <a:gd name="T7" fmla="*/ 558808 h 762222"/>
                <a:gd name="T8" fmla="*/ 3453784 w 4177700"/>
                <a:gd name="T9" fmla="*/ 558808 h 762222"/>
                <a:gd name="T10" fmla="*/ 3453784 w 4177700"/>
                <a:gd name="T11" fmla="*/ 349250 h 762222"/>
                <a:gd name="T12" fmla="*/ 3529976 w 4177700"/>
                <a:gd name="T13" fmla="*/ 292100 h 762222"/>
                <a:gd name="T14" fmla="*/ 3015634 w 4177700"/>
                <a:gd name="T15" fmla="*/ 63500 h 762222"/>
                <a:gd name="T16" fmla="*/ 2971184 w 4177700"/>
                <a:gd name="T17" fmla="*/ 95250 h 762222"/>
                <a:gd name="T18" fmla="*/ 2844184 w 4177700"/>
                <a:gd name="T19" fmla="*/ 38100 h 762222"/>
                <a:gd name="T20" fmla="*/ 2844184 w 4177700"/>
                <a:gd name="T21" fmla="*/ 406408 h 762222"/>
                <a:gd name="T22" fmla="*/ 2469534 w 4177700"/>
                <a:gd name="T23" fmla="*/ 406408 h 762222"/>
                <a:gd name="T24" fmla="*/ 2469534 w 4177700"/>
                <a:gd name="T25" fmla="*/ 177800 h 762222"/>
                <a:gd name="T26" fmla="*/ 2539384 w 4177700"/>
                <a:gd name="T27" fmla="*/ 133350 h 762222"/>
                <a:gd name="T28" fmla="*/ 2164734 w 4177700"/>
                <a:gd name="T29" fmla="*/ 0 h 762222"/>
                <a:gd name="T30" fmla="*/ 1393603 w 4177700"/>
                <a:gd name="T31" fmla="*/ 225011 h 762222"/>
                <a:gd name="T32" fmla="*/ 1479799 w 4177700"/>
                <a:gd name="T33" fmla="*/ 301066 h 762222"/>
                <a:gd name="T34" fmla="*/ 1482335 w 4177700"/>
                <a:gd name="T35" fmla="*/ 478535 h 762222"/>
                <a:gd name="T36" fmla="*/ 0 w 4177700"/>
                <a:gd name="T37" fmla="*/ 762230 h 7622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77700"/>
                <a:gd name="T58" fmla="*/ 0 h 762222"/>
                <a:gd name="T59" fmla="*/ 4177700 w 4177700"/>
                <a:gd name="T60" fmla="*/ 762222 h 7622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77700" h="762222">
                  <a:moveTo>
                    <a:pt x="4177700" y="82550"/>
                  </a:moveTo>
                  <a:lnTo>
                    <a:pt x="3726850" y="285750"/>
                  </a:lnTo>
                  <a:lnTo>
                    <a:pt x="3784000" y="349250"/>
                  </a:lnTo>
                  <a:lnTo>
                    <a:pt x="3784000" y="558800"/>
                  </a:lnTo>
                  <a:lnTo>
                    <a:pt x="3453800" y="558800"/>
                  </a:lnTo>
                  <a:lnTo>
                    <a:pt x="3453800" y="349250"/>
                  </a:lnTo>
                  <a:lnTo>
                    <a:pt x="3530000" y="292100"/>
                  </a:lnTo>
                  <a:lnTo>
                    <a:pt x="3015650" y="63500"/>
                  </a:lnTo>
                  <a:lnTo>
                    <a:pt x="2971200" y="95250"/>
                  </a:lnTo>
                  <a:lnTo>
                    <a:pt x="2844200" y="38100"/>
                  </a:lnTo>
                  <a:lnTo>
                    <a:pt x="2844200" y="406400"/>
                  </a:lnTo>
                  <a:lnTo>
                    <a:pt x="2469550" y="406400"/>
                  </a:lnTo>
                  <a:lnTo>
                    <a:pt x="2469550" y="177800"/>
                  </a:lnTo>
                  <a:lnTo>
                    <a:pt x="2539400" y="133350"/>
                  </a:lnTo>
                  <a:lnTo>
                    <a:pt x="2164750" y="0"/>
                  </a:lnTo>
                  <a:lnTo>
                    <a:pt x="1393611" y="225011"/>
                  </a:lnTo>
                  <a:lnTo>
                    <a:pt x="1479807" y="301066"/>
                  </a:lnTo>
                  <a:cubicBezTo>
                    <a:pt x="1480652" y="360220"/>
                    <a:pt x="1481498" y="419373"/>
                    <a:pt x="1482343" y="478527"/>
                  </a:cubicBezTo>
                  <a:lnTo>
                    <a:pt x="0" y="762222"/>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5375" name="任意多边形 9"/>
            <p:cNvSpPr>
              <a:spLocks noChangeArrowheads="1"/>
            </p:cNvSpPr>
            <p:nvPr/>
          </p:nvSpPr>
          <p:spPr bwMode="auto">
            <a:xfrm>
              <a:off x="241874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sp>
        <p:nvSpPr>
          <p:cNvPr id="3081" name="TextBox 11"/>
          <p:cNvSpPr>
            <a:spLocks noChangeArrowheads="1"/>
          </p:cNvSpPr>
          <p:nvPr/>
        </p:nvSpPr>
        <p:spPr bwMode="auto">
          <a:xfrm>
            <a:off x="3600451" y="1123951"/>
            <a:ext cx="1439333"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8800" smtClean="0">
                <a:solidFill>
                  <a:srgbClr val="0B2430"/>
                </a:solidFill>
                <a:effectLst>
                  <a:outerShdw blurRad="38100" dist="38100" dir="2700000" algn="tl">
                    <a:srgbClr val="000000">
                      <a:alpha val="43137"/>
                    </a:srgbClr>
                  </a:outerShdw>
                </a:effectLst>
                <a:latin typeface="方正粗谭黑简体" panose="02000000000000000000" pitchFamily="2" charset="-122"/>
                <a:ea typeface="方正粗谭黑简体" panose="02000000000000000000" pitchFamily="2" charset="-122"/>
                <a:cs typeface="迷你简习字"/>
                <a:sym typeface="迷你简习字"/>
              </a:rPr>
              <a:t>读</a:t>
            </a:r>
            <a:endParaRPr lang="zh-CN" altLang="en-US" sz="8800" smtClean="0">
              <a:solidFill>
                <a:srgbClr val="0B2430"/>
              </a:solidFill>
              <a:effectLst>
                <a:outerShdw blurRad="38100" dist="38100" dir="2700000" algn="tl">
                  <a:srgbClr val="000000">
                    <a:alpha val="43137"/>
                  </a:srgbClr>
                </a:outerShdw>
              </a:effectLst>
              <a:latin typeface="方正粗谭黑简体" panose="02000000000000000000" pitchFamily="2" charset="-122"/>
              <a:ea typeface="方正粗谭黑简体" panose="02000000000000000000" pitchFamily="2" charset="-122"/>
              <a:cs typeface="迷你简习字"/>
              <a:sym typeface="迷你简习字"/>
            </a:endParaRPr>
          </a:p>
        </p:txBody>
      </p:sp>
      <p:sp>
        <p:nvSpPr>
          <p:cNvPr id="3082" name="TextBox 12"/>
          <p:cNvSpPr>
            <a:spLocks noChangeArrowheads="1"/>
          </p:cNvSpPr>
          <p:nvPr/>
        </p:nvSpPr>
        <p:spPr bwMode="auto">
          <a:xfrm>
            <a:off x="4783667" y="1123951"/>
            <a:ext cx="1439333"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8800" smtClean="0">
                <a:solidFill>
                  <a:srgbClr val="0B2430"/>
                </a:solidFill>
                <a:effectLst>
                  <a:outerShdw blurRad="38100" dist="38100" dir="2700000" algn="tl">
                    <a:srgbClr val="000000">
                      <a:alpha val="43137"/>
                    </a:srgbClr>
                  </a:outerShdw>
                </a:effectLst>
                <a:latin typeface="方正粗谭黑简体" panose="02000000000000000000" pitchFamily="2" charset="-122"/>
                <a:ea typeface="方正粗谭黑简体" panose="02000000000000000000" pitchFamily="2" charset="-122"/>
                <a:cs typeface="迷你简习字"/>
                <a:sym typeface="迷你简习字"/>
              </a:rPr>
              <a:t>书</a:t>
            </a:r>
            <a:endParaRPr lang="zh-CN" altLang="en-US" sz="8800" smtClean="0">
              <a:solidFill>
                <a:srgbClr val="0B2430"/>
              </a:solidFill>
              <a:effectLst>
                <a:outerShdw blurRad="38100" dist="38100" dir="2700000" algn="tl">
                  <a:srgbClr val="000000">
                    <a:alpha val="43137"/>
                  </a:srgbClr>
                </a:outerShdw>
              </a:effectLst>
              <a:latin typeface="方正粗谭黑简体" panose="02000000000000000000" pitchFamily="2" charset="-122"/>
              <a:ea typeface="方正粗谭黑简体" panose="02000000000000000000" pitchFamily="2" charset="-122"/>
              <a:cs typeface="迷你简习字"/>
              <a:sym typeface="迷你简习字"/>
            </a:endParaRPr>
          </a:p>
        </p:txBody>
      </p:sp>
      <p:sp>
        <p:nvSpPr>
          <p:cNvPr id="3083" name="TextBox 13"/>
          <p:cNvSpPr>
            <a:spLocks noChangeArrowheads="1"/>
          </p:cNvSpPr>
          <p:nvPr/>
        </p:nvSpPr>
        <p:spPr bwMode="auto">
          <a:xfrm>
            <a:off x="5969000" y="1123951"/>
            <a:ext cx="1439333"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8800" smtClean="0">
                <a:solidFill>
                  <a:srgbClr val="0B2430"/>
                </a:solidFill>
                <a:effectLst>
                  <a:outerShdw blurRad="38100" dist="38100" dir="2700000" algn="tl">
                    <a:srgbClr val="000000">
                      <a:alpha val="43137"/>
                    </a:srgbClr>
                  </a:outerShdw>
                </a:effectLst>
                <a:latin typeface="方正粗谭黑简体" panose="02000000000000000000" pitchFamily="2" charset="-122"/>
                <a:ea typeface="方正粗谭黑简体" panose="02000000000000000000" pitchFamily="2" charset="-122"/>
                <a:cs typeface="迷你简习字"/>
                <a:sym typeface="迷你简习字"/>
              </a:rPr>
              <a:t>报</a:t>
            </a:r>
            <a:endParaRPr lang="zh-CN" altLang="en-US" sz="2400" smtClean="0">
              <a:effectLst>
                <a:outerShdw blurRad="38100" dist="38100" dir="2700000" algn="tl">
                  <a:srgbClr val="000000">
                    <a:alpha val="43137"/>
                  </a:srgbClr>
                </a:outerShdw>
              </a:effectLst>
              <a:latin typeface="方正粗谭黑简体" panose="02000000000000000000" pitchFamily="2" charset="-122"/>
              <a:ea typeface="方正粗谭黑简体" panose="02000000000000000000" pitchFamily="2" charset="-122"/>
            </a:endParaRPr>
          </a:p>
        </p:txBody>
      </p:sp>
      <p:sp>
        <p:nvSpPr>
          <p:cNvPr id="3084" name="TextBox 14"/>
          <p:cNvSpPr>
            <a:spLocks noChangeArrowheads="1"/>
          </p:cNvSpPr>
          <p:nvPr/>
        </p:nvSpPr>
        <p:spPr bwMode="auto">
          <a:xfrm>
            <a:off x="7152217" y="1123951"/>
            <a:ext cx="1439333"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8800" dirty="0" smtClean="0">
                <a:solidFill>
                  <a:srgbClr val="0B2430"/>
                </a:solidFill>
                <a:effectLst>
                  <a:outerShdw blurRad="38100" dist="38100" dir="2700000" algn="tl">
                    <a:srgbClr val="000000">
                      <a:alpha val="43137"/>
                    </a:srgbClr>
                  </a:outerShdw>
                </a:effectLst>
                <a:latin typeface="方正粗谭黑简体" panose="02000000000000000000" pitchFamily="2" charset="-122"/>
                <a:ea typeface="方正粗谭黑简体" panose="02000000000000000000" pitchFamily="2" charset="-122"/>
                <a:cs typeface="迷你简习字"/>
                <a:sym typeface="迷你简习字"/>
              </a:rPr>
              <a:t>告</a:t>
            </a:r>
            <a:endParaRPr lang="zh-CN" altLang="en-US" sz="8800" dirty="0" smtClean="0">
              <a:solidFill>
                <a:srgbClr val="0B2430"/>
              </a:solidFill>
              <a:effectLst>
                <a:outerShdw blurRad="38100" dist="38100" dir="2700000" algn="tl">
                  <a:srgbClr val="000000">
                    <a:alpha val="43137"/>
                  </a:srgbClr>
                </a:outerShdw>
              </a:effectLst>
              <a:latin typeface="方正粗谭黑简体" panose="02000000000000000000" pitchFamily="2" charset="-122"/>
              <a:ea typeface="方正粗谭黑简体" panose="02000000000000000000" pitchFamily="2" charset="-122"/>
              <a:cs typeface="迷你简习字"/>
              <a:sym typeface="迷你简习字"/>
            </a:endParaRPr>
          </a:p>
        </p:txBody>
      </p:sp>
      <p:sp>
        <p:nvSpPr>
          <p:cNvPr id="3086" name="TextBox 16"/>
          <p:cNvSpPr>
            <a:spLocks noChangeArrowheads="1"/>
          </p:cNvSpPr>
          <p:nvPr/>
        </p:nvSpPr>
        <p:spPr bwMode="auto">
          <a:xfrm>
            <a:off x="2351617" y="2878667"/>
            <a:ext cx="7488767" cy="140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心率反馈对沉浸式虚拟现实效果的影响读书报告</a:t>
            </a:r>
            <a:endParaRPr lang="zh-CN" altLang="en-US"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8" name="TextBox 18"/>
          <p:cNvSpPr>
            <a:spLocks noChangeArrowheads="1"/>
          </p:cNvSpPr>
          <p:nvPr/>
        </p:nvSpPr>
        <p:spPr bwMode="auto">
          <a:xfrm>
            <a:off x="3721100" y="4248151"/>
            <a:ext cx="47498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600">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答辩人：赵昕</a:t>
            </a:r>
            <a:r>
              <a:rPr lang="en-US" altLang="zh-CN" sz="1600">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21851081</a:t>
            </a:r>
            <a:r>
              <a:rPr lang="zh-CN" altLang="en-US" sz="1600">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    导师：李启雷教授</a:t>
            </a:r>
            <a:endParaRPr lang="zh-CN" altLang="en-US" sz="1600">
              <a:solidFill>
                <a:srgbClr val="0B243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p:cBhvr>
                                        <p:cTn id="7" dur="3900"/>
                                        <p:tgtEl>
                                          <p:spTgt spid="3074"/>
                                        </p:tgtEl>
                                      </p:cBhvr>
                                    </p:animEffect>
                                  </p:childTnLst>
                                </p:cTn>
                              </p:par>
                              <p:par>
                                <p:cTn id="8" presetID="2" presetClass="entr" presetSubtype="1" fill="hold" grpId="0" nodeType="withEffect">
                                  <p:stCondLst>
                                    <p:cond delay="0"/>
                                  </p:stCondLst>
                                  <p:childTnLst>
                                    <p:set>
                                      <p:cBhvr>
                                        <p:cTn id="9" dur="1" fill="hold">
                                          <p:stCondLst>
                                            <p:cond delay="0"/>
                                          </p:stCondLst>
                                        </p:cTn>
                                        <p:tgtEl>
                                          <p:spTgt spid="3081"/>
                                        </p:tgtEl>
                                        <p:attrNameLst>
                                          <p:attrName>style.visibility</p:attrName>
                                        </p:attrNameLst>
                                      </p:cBhvr>
                                      <p:to>
                                        <p:strVal val="visible"/>
                                      </p:to>
                                    </p:set>
                                    <p:anim calcmode="lin" valueType="num">
                                      <p:cBhvr>
                                        <p:cTn id="10" dur="500" fill="hold"/>
                                        <p:tgtEl>
                                          <p:spTgt spid="3081"/>
                                        </p:tgtEl>
                                        <p:attrNameLst>
                                          <p:attrName>ppt_x</p:attrName>
                                        </p:attrNameLst>
                                      </p:cBhvr>
                                      <p:tavLst>
                                        <p:tav tm="0">
                                          <p:val>
                                            <p:strVal val="#ppt_x"/>
                                          </p:val>
                                        </p:tav>
                                        <p:tav tm="100000">
                                          <p:val>
                                            <p:strVal val="#ppt_x"/>
                                          </p:val>
                                        </p:tav>
                                      </p:tavLst>
                                    </p:anim>
                                    <p:anim calcmode="lin" valueType="num">
                                      <p:cBhvr>
                                        <p:cTn id="11" dur="500" fill="hold"/>
                                        <p:tgtEl>
                                          <p:spTgt spid="3081"/>
                                        </p:tgtEl>
                                        <p:attrNameLst>
                                          <p:attrName>ppt_y</p:attrName>
                                        </p:attrNameLst>
                                      </p:cBhvr>
                                      <p:tavLst>
                                        <p:tav tm="0">
                                          <p:val>
                                            <p:strVal val="0-#ppt_h/2"/>
                                          </p:val>
                                        </p:tav>
                                        <p:tav tm="100000">
                                          <p:val>
                                            <p:strVal val="#ppt_y"/>
                                          </p:val>
                                        </p:tav>
                                      </p:tavLst>
                                    </p:anim>
                                  </p:childTnLst>
                                </p:cTn>
                              </p:par>
                              <p:par>
                                <p:cTn id="12" presetID="2" presetClass="entr" presetSubtype="1" fill="hold" grpId="0" nodeType="withEffect">
                                  <p:stCondLst>
                                    <p:cond delay="200"/>
                                  </p:stCondLst>
                                  <p:childTnLst>
                                    <p:set>
                                      <p:cBhvr>
                                        <p:cTn id="13" dur="1" fill="hold">
                                          <p:stCondLst>
                                            <p:cond delay="0"/>
                                          </p:stCondLst>
                                        </p:cTn>
                                        <p:tgtEl>
                                          <p:spTgt spid="3082"/>
                                        </p:tgtEl>
                                        <p:attrNameLst>
                                          <p:attrName>style.visibility</p:attrName>
                                        </p:attrNameLst>
                                      </p:cBhvr>
                                      <p:to>
                                        <p:strVal val="visible"/>
                                      </p:to>
                                    </p:set>
                                    <p:anim calcmode="lin" valueType="num">
                                      <p:cBhvr>
                                        <p:cTn id="14" dur="500" fill="hold"/>
                                        <p:tgtEl>
                                          <p:spTgt spid="3082"/>
                                        </p:tgtEl>
                                        <p:attrNameLst>
                                          <p:attrName>ppt_x</p:attrName>
                                        </p:attrNameLst>
                                      </p:cBhvr>
                                      <p:tavLst>
                                        <p:tav tm="0">
                                          <p:val>
                                            <p:strVal val="#ppt_x"/>
                                          </p:val>
                                        </p:tav>
                                        <p:tav tm="100000">
                                          <p:val>
                                            <p:strVal val="#ppt_x"/>
                                          </p:val>
                                        </p:tav>
                                      </p:tavLst>
                                    </p:anim>
                                    <p:anim calcmode="lin" valueType="num">
                                      <p:cBhvr>
                                        <p:cTn id="15" dur="500" fill="hold"/>
                                        <p:tgtEl>
                                          <p:spTgt spid="3082"/>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stCondLst>
                                    <p:cond delay="400"/>
                                  </p:stCondLst>
                                  <p:childTnLst>
                                    <p:set>
                                      <p:cBhvr>
                                        <p:cTn id="17" dur="1" fill="hold">
                                          <p:stCondLst>
                                            <p:cond delay="0"/>
                                          </p:stCondLst>
                                        </p:cTn>
                                        <p:tgtEl>
                                          <p:spTgt spid="3083"/>
                                        </p:tgtEl>
                                        <p:attrNameLst>
                                          <p:attrName>style.visibility</p:attrName>
                                        </p:attrNameLst>
                                      </p:cBhvr>
                                      <p:to>
                                        <p:strVal val="visible"/>
                                      </p:to>
                                    </p:set>
                                    <p:anim calcmode="lin" valueType="num">
                                      <p:cBhvr>
                                        <p:cTn id="18" dur="500" fill="hold"/>
                                        <p:tgtEl>
                                          <p:spTgt spid="3083"/>
                                        </p:tgtEl>
                                        <p:attrNameLst>
                                          <p:attrName>ppt_x</p:attrName>
                                        </p:attrNameLst>
                                      </p:cBhvr>
                                      <p:tavLst>
                                        <p:tav tm="0">
                                          <p:val>
                                            <p:strVal val="#ppt_x"/>
                                          </p:val>
                                        </p:tav>
                                        <p:tav tm="100000">
                                          <p:val>
                                            <p:strVal val="#ppt_x"/>
                                          </p:val>
                                        </p:tav>
                                      </p:tavLst>
                                    </p:anim>
                                    <p:anim calcmode="lin" valueType="num">
                                      <p:cBhvr>
                                        <p:cTn id="19" dur="500" fill="hold"/>
                                        <p:tgtEl>
                                          <p:spTgt spid="3083"/>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600"/>
                                  </p:stCondLst>
                                  <p:childTnLst>
                                    <p:set>
                                      <p:cBhvr>
                                        <p:cTn id="21" dur="1" fill="hold">
                                          <p:stCondLst>
                                            <p:cond delay="0"/>
                                          </p:stCondLst>
                                        </p:cTn>
                                        <p:tgtEl>
                                          <p:spTgt spid="3084"/>
                                        </p:tgtEl>
                                        <p:attrNameLst>
                                          <p:attrName>style.visibility</p:attrName>
                                        </p:attrNameLst>
                                      </p:cBhvr>
                                      <p:to>
                                        <p:strVal val="visible"/>
                                      </p:to>
                                    </p:set>
                                    <p:anim calcmode="lin" valueType="num">
                                      <p:cBhvr>
                                        <p:cTn id="22" dur="500" fill="hold"/>
                                        <p:tgtEl>
                                          <p:spTgt spid="3084"/>
                                        </p:tgtEl>
                                        <p:attrNameLst>
                                          <p:attrName>ppt_x</p:attrName>
                                        </p:attrNameLst>
                                      </p:cBhvr>
                                      <p:tavLst>
                                        <p:tav tm="0">
                                          <p:val>
                                            <p:strVal val="#ppt_x"/>
                                          </p:val>
                                        </p:tav>
                                        <p:tav tm="100000">
                                          <p:val>
                                            <p:strVal val="#ppt_x"/>
                                          </p:val>
                                        </p:tav>
                                      </p:tavLst>
                                    </p:anim>
                                    <p:anim calcmode="lin" valueType="num">
                                      <p:cBhvr>
                                        <p:cTn id="23" dur="500" fill="hold"/>
                                        <p:tgtEl>
                                          <p:spTgt spid="3084"/>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500"/>
                                  </p:stCondLst>
                                  <p:childTnLst>
                                    <p:set>
                                      <p:cBhvr>
                                        <p:cTn id="25" dur="1" fill="hold">
                                          <p:stCondLst>
                                            <p:cond delay="0"/>
                                          </p:stCondLst>
                                        </p:cTn>
                                        <p:tgtEl>
                                          <p:spTgt spid="3086"/>
                                        </p:tgtEl>
                                        <p:attrNameLst>
                                          <p:attrName>style.visibility</p:attrName>
                                        </p:attrNameLst>
                                      </p:cBhvr>
                                      <p:to>
                                        <p:strVal val="visible"/>
                                      </p:to>
                                    </p:set>
                                    <p:animEffect>
                                      <p:cBhvr>
                                        <p:cTn id="26" dur="500"/>
                                        <p:tgtEl>
                                          <p:spTgt spid="3086"/>
                                        </p:tgtEl>
                                      </p:cBhvr>
                                    </p:animEffect>
                                  </p:childTnLst>
                                </p:cTn>
                              </p:par>
                              <p:par>
                                <p:cTn id="27" presetID="2" presetClass="entr" presetSubtype="4" fill="hold" grpId="0" nodeType="withEffect">
                                  <p:stCondLst>
                                    <p:cond delay="2400"/>
                                  </p:stCondLst>
                                  <p:childTnLst>
                                    <p:set>
                                      <p:cBhvr>
                                        <p:cTn id="28" dur="1" fill="hold">
                                          <p:stCondLst>
                                            <p:cond delay="0"/>
                                          </p:stCondLst>
                                        </p:cTn>
                                        <p:tgtEl>
                                          <p:spTgt spid="3088"/>
                                        </p:tgtEl>
                                        <p:attrNameLst>
                                          <p:attrName>style.visibility</p:attrName>
                                        </p:attrNameLst>
                                      </p:cBhvr>
                                      <p:to>
                                        <p:strVal val="visible"/>
                                      </p:to>
                                    </p:set>
                                    <p:anim calcmode="lin" valueType="num">
                                      <p:cBhvr>
                                        <p:cTn id="29" dur="500" fill="hold"/>
                                        <p:tgtEl>
                                          <p:spTgt spid="3088"/>
                                        </p:tgtEl>
                                        <p:attrNameLst>
                                          <p:attrName>ppt_x</p:attrName>
                                        </p:attrNameLst>
                                      </p:cBhvr>
                                      <p:tavLst>
                                        <p:tav tm="0">
                                          <p:val>
                                            <p:strVal val="#ppt_x"/>
                                          </p:val>
                                        </p:tav>
                                        <p:tav tm="100000">
                                          <p:val>
                                            <p:strVal val="#ppt_x"/>
                                          </p:val>
                                        </p:tav>
                                      </p:tavLst>
                                    </p:anim>
                                    <p:anim calcmode="lin" valueType="num">
                                      <p:cBhvr>
                                        <p:cTn id="30" dur="500" fill="hold"/>
                                        <p:tgtEl>
                                          <p:spTgt spid="3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bldLvl="0" autoUpdateAnimBg="0"/>
      <p:bldP spid="3082" grpId="0" bldLvl="0" autoUpdateAnimBg="0"/>
      <p:bldP spid="3083" grpId="0" bldLvl="0" autoUpdateAnimBg="0"/>
      <p:bldP spid="3084" grpId="0" bldLvl="0" autoUpdateAnimBg="0"/>
      <p:bldP spid="3086" grpId="0" bldLvl="0" autoUpdateAnimBg="0"/>
      <p:bldP spid="3088"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28675" name="组合 8"/>
          <p:cNvGrpSpPr/>
          <p:nvPr/>
        </p:nvGrpSpPr>
        <p:grpSpPr bwMode="auto">
          <a:xfrm>
            <a:off x="4512733" y="383117"/>
            <a:ext cx="7677151" cy="988483"/>
            <a:chOff x="0" y="0"/>
            <a:chExt cx="9421797" cy="1212838"/>
          </a:xfrm>
        </p:grpSpPr>
        <p:sp>
          <p:nvSpPr>
            <p:cNvPr id="28693"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4"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5"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6"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7"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8"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pic>
        <p:nvPicPr>
          <p:cNvPr id="28676" name="Picture 2" descr="C:\Users\Administrator\Desktop\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933" y="1210098"/>
            <a:ext cx="11650133" cy="533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5" name="组合 1"/>
          <p:cNvGrpSpPr/>
          <p:nvPr/>
        </p:nvGrpSpPr>
        <p:grpSpPr bwMode="auto">
          <a:xfrm>
            <a:off x="1140884" y="287867"/>
            <a:ext cx="4034367" cy="748674"/>
            <a:chOff x="0" y="0"/>
            <a:chExt cx="3025964" cy="560747"/>
          </a:xfrm>
        </p:grpSpPr>
        <p:sp>
          <p:nvSpPr>
            <p:cNvPr id="28691"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结果与分析</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92"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398"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22" name="Rectangle 22"/>
          <p:cNvSpPr>
            <a:spLocks noChangeArrowheads="1"/>
          </p:cNvSpPr>
          <p:nvPr/>
        </p:nvSpPr>
        <p:spPr bwMode="auto">
          <a:xfrm>
            <a:off x="25971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实验结果</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457200" y="2226945"/>
            <a:ext cx="6189980" cy="3415030"/>
          </a:xfrm>
          <a:prstGeom prst="rect">
            <a:avLst/>
          </a:prstGeom>
          <a:noFill/>
        </p:spPr>
        <p:txBody>
          <a:bodyPr wrap="square" rtlCol="0">
            <a:spAutoFit/>
          </a:bodyPr>
          <a:p>
            <a:pPr marL="285750" indent="-285750">
              <a:buFont typeface="Wingdings" panose="05000000000000000000" charset="0"/>
              <a:buChar char="p"/>
            </a:pPr>
            <a:r>
              <a:rPr lang="zh-CN" altLang="en-US"/>
              <a:t>实验发现，采用听觉触觉反馈收到的效果最好，会给参与者带来最多的积极情绪影响，不提供心率反馈的空白组效果最差。</a:t>
            </a:r>
            <a:endParaRPr lang="zh-CN" altLang="en-US"/>
          </a:p>
          <a:p>
            <a:endParaRPr lang="zh-CN" altLang="en-US"/>
          </a:p>
          <a:p>
            <a:pPr marL="285750" indent="-285750">
              <a:buFont typeface="Wingdings" panose="05000000000000000000" charset="0"/>
              <a:buChar char="p"/>
            </a:pPr>
            <a:r>
              <a:rPr lang="zh-CN" altLang="en-US"/>
              <a:t>实验参与者均认同增加心率这一生理指标反馈是增强VR环境效果的一种好的方法。</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参与者认为采用听觉和触觉反馈相结合的方法效果最佳</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分析原因：视觉反馈（屏幕中跳动的心脏图案会使参与者分神，导致效果不好），听觉反馈是最自然最有效的方式</a:t>
            </a:r>
            <a:endParaRPr lang="zh-CN" altLang="en-US"/>
          </a:p>
        </p:txBody>
      </p:sp>
      <p:pic>
        <p:nvPicPr>
          <p:cNvPr id="3" name="图片 2"/>
          <p:cNvPicPr>
            <a:picLocks noChangeAspect="1"/>
          </p:cNvPicPr>
          <p:nvPr/>
        </p:nvPicPr>
        <p:blipFill>
          <a:blip r:embed="rId2"/>
          <a:stretch>
            <a:fillRect/>
          </a:stretch>
        </p:blipFill>
        <p:spPr>
          <a:xfrm>
            <a:off x="7075805" y="1994535"/>
            <a:ext cx="4472305" cy="3605530"/>
          </a:xfrm>
          <a:prstGeom prst="rect">
            <a:avLst/>
          </a:prstGeom>
        </p:spPr>
      </p:pic>
      <p:sp>
        <p:nvSpPr>
          <p:cNvPr id="4" name="文本框 3"/>
          <p:cNvSpPr txBox="1"/>
          <p:nvPr/>
        </p:nvSpPr>
        <p:spPr>
          <a:xfrm>
            <a:off x="7603490" y="5701030"/>
            <a:ext cx="3944620" cy="368300"/>
          </a:xfrm>
          <a:prstGeom prst="rect">
            <a:avLst/>
          </a:prstGeom>
          <a:noFill/>
        </p:spPr>
        <p:txBody>
          <a:bodyPr wrap="square" rtlCol="0">
            <a:spAutoFit/>
          </a:bodyPr>
          <a:p>
            <a:r>
              <a:rPr lang="zh-CN" altLang="en-US"/>
              <a:t>转头率</a:t>
            </a:r>
            <a:r>
              <a:rPr lang="en-US" altLang="zh-CN"/>
              <a:t>:</a:t>
            </a:r>
            <a:r>
              <a:rPr lang="zh-CN" altLang="en-US"/>
              <a:t>视觉反馈条件下玩家容易分神</a:t>
            </a:r>
            <a:endParaRPr lang="zh-CN" altLang="en-US"/>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98"/>
                                        </p:tgtEl>
                                        <p:attrNameLst>
                                          <p:attrName>style.visibility</p:attrName>
                                        </p:attrNameLst>
                                      </p:cBhvr>
                                      <p:to>
                                        <p:strVal val="visible"/>
                                      </p:to>
                                    </p:set>
                                    <p:anim calcmode="lin" valueType="num">
                                      <p:cBhvr>
                                        <p:cTn id="7" dur="500" fill="hold"/>
                                        <p:tgtEl>
                                          <p:spTgt spid="16398"/>
                                        </p:tgtEl>
                                        <p:attrNameLst>
                                          <p:attrName>ppt_x</p:attrName>
                                        </p:attrNameLst>
                                      </p:cBhvr>
                                      <p:tavLst>
                                        <p:tav tm="0">
                                          <p:val>
                                            <p:strVal val="0-#ppt_w/2"/>
                                          </p:val>
                                        </p:tav>
                                        <p:tav tm="100000">
                                          <p:val>
                                            <p:strVal val="#ppt_x"/>
                                          </p:val>
                                        </p:tav>
                                      </p:tavLst>
                                    </p:anim>
                                    <p:anim calcmode="lin" valueType="num">
                                      <p:cBhvr>
                                        <p:cTn id="8" dur="500" fill="hold"/>
                                        <p:tgtEl>
                                          <p:spTgt spid="163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6395"/>
                                        </p:tgtEl>
                                        <p:attrNameLst>
                                          <p:attrName>style.visibility</p:attrName>
                                        </p:attrNameLst>
                                      </p:cBhvr>
                                      <p:to>
                                        <p:strVal val="visible"/>
                                      </p:to>
                                    </p:set>
                                    <p:anim calcmode="lin" valueType="num">
                                      <p:cBhvr>
                                        <p:cTn id="12" dur="500" fill="hold"/>
                                        <p:tgtEl>
                                          <p:spTgt spid="16395"/>
                                        </p:tgtEl>
                                        <p:attrNameLst>
                                          <p:attrName>ppt_x</p:attrName>
                                        </p:attrNameLst>
                                      </p:cBhvr>
                                      <p:tavLst>
                                        <p:tav tm="0">
                                          <p:val>
                                            <p:strVal val="1+#ppt_w/2"/>
                                          </p:val>
                                        </p:tav>
                                        <p:tav tm="100000">
                                          <p:val>
                                            <p:strVal val="#ppt_x"/>
                                          </p:val>
                                        </p:tav>
                                      </p:tavLst>
                                    </p:anim>
                                    <p:anim calcmode="lin" valueType="num">
                                      <p:cBhvr>
                                        <p:cTn id="13" dur="500" fill="hold"/>
                                        <p:tgtEl>
                                          <p:spTgt spid="16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28675" name="组合 8"/>
          <p:cNvGrpSpPr/>
          <p:nvPr/>
        </p:nvGrpSpPr>
        <p:grpSpPr bwMode="auto">
          <a:xfrm>
            <a:off x="4512733" y="383117"/>
            <a:ext cx="7677151" cy="988483"/>
            <a:chOff x="0" y="0"/>
            <a:chExt cx="9421797" cy="1212838"/>
          </a:xfrm>
        </p:grpSpPr>
        <p:sp>
          <p:nvSpPr>
            <p:cNvPr id="28693"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4"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5"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6"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7"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8"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pic>
        <p:nvPicPr>
          <p:cNvPr id="28676" name="Picture 2" descr="C:\Users\Administrator\Desktop\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933" y="1210098"/>
            <a:ext cx="11650133" cy="533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5" name="组合 1"/>
          <p:cNvGrpSpPr/>
          <p:nvPr/>
        </p:nvGrpSpPr>
        <p:grpSpPr bwMode="auto">
          <a:xfrm>
            <a:off x="1140884" y="287867"/>
            <a:ext cx="4034367" cy="748674"/>
            <a:chOff x="0" y="0"/>
            <a:chExt cx="3025964" cy="560747"/>
          </a:xfrm>
        </p:grpSpPr>
        <p:sp>
          <p:nvSpPr>
            <p:cNvPr id="28691"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结果与分析</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92"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398"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22" name="Rectangle 22"/>
          <p:cNvSpPr>
            <a:spLocks noChangeArrowheads="1"/>
          </p:cNvSpPr>
          <p:nvPr/>
        </p:nvSpPr>
        <p:spPr bwMode="auto">
          <a:xfrm>
            <a:off x="25971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en-US" alt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PANAS   SAM</a:t>
            </a: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结果</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33730" y="1994535"/>
            <a:ext cx="10412095" cy="1971675"/>
          </a:xfrm>
          <a:prstGeom prst="rect">
            <a:avLst/>
          </a:prstGeom>
        </p:spPr>
      </p:pic>
      <p:sp>
        <p:nvSpPr>
          <p:cNvPr id="3" name="文本框 2"/>
          <p:cNvSpPr txBox="1"/>
          <p:nvPr/>
        </p:nvSpPr>
        <p:spPr>
          <a:xfrm>
            <a:off x="4878070" y="4058285"/>
            <a:ext cx="6980555" cy="368300"/>
          </a:xfrm>
          <a:prstGeom prst="rect">
            <a:avLst/>
          </a:prstGeom>
          <a:noFill/>
        </p:spPr>
        <p:txBody>
          <a:bodyPr wrap="square" rtlCol="0">
            <a:spAutoFit/>
          </a:bodyPr>
          <a:p>
            <a:r>
              <a:rPr lang="zh-CN" altLang="en-US"/>
              <a:t>无明显差异</a:t>
            </a:r>
            <a:endParaRPr lang="zh-CN" altLang="en-US"/>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98"/>
                                        </p:tgtEl>
                                        <p:attrNameLst>
                                          <p:attrName>style.visibility</p:attrName>
                                        </p:attrNameLst>
                                      </p:cBhvr>
                                      <p:to>
                                        <p:strVal val="visible"/>
                                      </p:to>
                                    </p:set>
                                    <p:anim calcmode="lin" valueType="num">
                                      <p:cBhvr>
                                        <p:cTn id="7" dur="500" fill="hold"/>
                                        <p:tgtEl>
                                          <p:spTgt spid="16398"/>
                                        </p:tgtEl>
                                        <p:attrNameLst>
                                          <p:attrName>ppt_x</p:attrName>
                                        </p:attrNameLst>
                                      </p:cBhvr>
                                      <p:tavLst>
                                        <p:tav tm="0">
                                          <p:val>
                                            <p:strVal val="0-#ppt_w/2"/>
                                          </p:val>
                                        </p:tav>
                                        <p:tav tm="100000">
                                          <p:val>
                                            <p:strVal val="#ppt_x"/>
                                          </p:val>
                                        </p:tav>
                                      </p:tavLst>
                                    </p:anim>
                                    <p:anim calcmode="lin" valueType="num">
                                      <p:cBhvr>
                                        <p:cTn id="8" dur="500" fill="hold"/>
                                        <p:tgtEl>
                                          <p:spTgt spid="163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6395"/>
                                        </p:tgtEl>
                                        <p:attrNameLst>
                                          <p:attrName>style.visibility</p:attrName>
                                        </p:attrNameLst>
                                      </p:cBhvr>
                                      <p:to>
                                        <p:strVal val="visible"/>
                                      </p:to>
                                    </p:set>
                                    <p:anim calcmode="lin" valueType="num">
                                      <p:cBhvr>
                                        <p:cTn id="12" dur="500" fill="hold"/>
                                        <p:tgtEl>
                                          <p:spTgt spid="16395"/>
                                        </p:tgtEl>
                                        <p:attrNameLst>
                                          <p:attrName>ppt_x</p:attrName>
                                        </p:attrNameLst>
                                      </p:cBhvr>
                                      <p:tavLst>
                                        <p:tav tm="0">
                                          <p:val>
                                            <p:strVal val="1+#ppt_w/2"/>
                                          </p:val>
                                        </p:tav>
                                        <p:tav tm="100000">
                                          <p:val>
                                            <p:strVal val="#ppt_x"/>
                                          </p:val>
                                        </p:tav>
                                      </p:tavLst>
                                    </p:anim>
                                    <p:anim calcmode="lin" valueType="num">
                                      <p:cBhvr>
                                        <p:cTn id="13" dur="500" fill="hold"/>
                                        <p:tgtEl>
                                          <p:spTgt spid="16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28675" name="组合 8"/>
          <p:cNvGrpSpPr/>
          <p:nvPr/>
        </p:nvGrpSpPr>
        <p:grpSpPr bwMode="auto">
          <a:xfrm>
            <a:off x="4512733" y="383117"/>
            <a:ext cx="7677151" cy="988483"/>
            <a:chOff x="0" y="0"/>
            <a:chExt cx="9421797" cy="1212838"/>
          </a:xfrm>
        </p:grpSpPr>
        <p:sp>
          <p:nvSpPr>
            <p:cNvPr id="28693"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4"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5"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6"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7"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98"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pic>
        <p:nvPicPr>
          <p:cNvPr id="28676" name="Picture 2" descr="C:\Users\Administrator\Desktop\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933" y="1210098"/>
            <a:ext cx="11650133" cy="533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5" name="组合 1"/>
          <p:cNvGrpSpPr/>
          <p:nvPr/>
        </p:nvGrpSpPr>
        <p:grpSpPr bwMode="auto">
          <a:xfrm>
            <a:off x="1140884" y="287867"/>
            <a:ext cx="4034367" cy="748674"/>
            <a:chOff x="0" y="0"/>
            <a:chExt cx="3025964" cy="560747"/>
          </a:xfrm>
        </p:grpSpPr>
        <p:sp>
          <p:nvSpPr>
            <p:cNvPr id="28691"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结果与分析</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92"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398"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22" name="Rectangle 22"/>
          <p:cNvSpPr>
            <a:spLocks noChangeArrowheads="1"/>
          </p:cNvSpPr>
          <p:nvPr/>
        </p:nvSpPr>
        <p:spPr bwMode="auto">
          <a:xfrm>
            <a:off x="25971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心率变化</a:t>
            </a:r>
            <a:r>
              <a:rPr lang="en-US" alt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瞳孔变化</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51180" y="2065655"/>
            <a:ext cx="4197350" cy="3917950"/>
          </a:xfrm>
          <a:prstGeom prst="rect">
            <a:avLst/>
          </a:prstGeom>
        </p:spPr>
      </p:pic>
      <p:sp>
        <p:nvSpPr>
          <p:cNvPr id="3" name="文本框 2"/>
          <p:cNvSpPr txBox="1"/>
          <p:nvPr/>
        </p:nvSpPr>
        <p:spPr>
          <a:xfrm>
            <a:off x="4940300" y="2195195"/>
            <a:ext cx="3816985" cy="922020"/>
          </a:xfrm>
          <a:prstGeom prst="rect">
            <a:avLst/>
          </a:prstGeom>
          <a:noFill/>
        </p:spPr>
        <p:txBody>
          <a:bodyPr wrap="square" rtlCol="0">
            <a:spAutoFit/>
          </a:bodyPr>
          <a:p>
            <a:r>
              <a:rPr lang="zh-CN" altLang="en-US"/>
              <a:t>在VR环境中，参与者的心率显著提高；但比较不同反馈条件下心率变化，并没有发现较大的差异</a:t>
            </a:r>
            <a:endParaRPr lang="zh-CN" altLang="en-US"/>
          </a:p>
        </p:txBody>
      </p:sp>
      <p:sp>
        <p:nvSpPr>
          <p:cNvPr id="4" name="文本框 3"/>
          <p:cNvSpPr txBox="1"/>
          <p:nvPr/>
        </p:nvSpPr>
        <p:spPr>
          <a:xfrm>
            <a:off x="7238365" y="4650740"/>
            <a:ext cx="3807460" cy="1198880"/>
          </a:xfrm>
          <a:prstGeom prst="rect">
            <a:avLst/>
          </a:prstGeom>
          <a:noFill/>
        </p:spPr>
        <p:txBody>
          <a:bodyPr wrap="square" rtlCol="0">
            <a:spAutoFit/>
          </a:bodyPr>
          <a:p>
            <a:r>
              <a:rPr lang="zh-CN" altLang="en-US"/>
              <a:t>参与者的瞳孔瞳距数据，与不同亮度下测得的参与者的瞳孔基准线（归一化）相比较，VR环境中瞳孔略有扩张，但差异并不明显。</a:t>
            </a:r>
            <a:endParaRPr lang="zh-CN" altLang="en-US"/>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98"/>
                                        </p:tgtEl>
                                        <p:attrNameLst>
                                          <p:attrName>style.visibility</p:attrName>
                                        </p:attrNameLst>
                                      </p:cBhvr>
                                      <p:to>
                                        <p:strVal val="visible"/>
                                      </p:to>
                                    </p:set>
                                    <p:anim calcmode="lin" valueType="num">
                                      <p:cBhvr>
                                        <p:cTn id="7" dur="500" fill="hold"/>
                                        <p:tgtEl>
                                          <p:spTgt spid="16398"/>
                                        </p:tgtEl>
                                        <p:attrNameLst>
                                          <p:attrName>ppt_x</p:attrName>
                                        </p:attrNameLst>
                                      </p:cBhvr>
                                      <p:tavLst>
                                        <p:tav tm="0">
                                          <p:val>
                                            <p:strVal val="0-#ppt_w/2"/>
                                          </p:val>
                                        </p:tav>
                                        <p:tav tm="100000">
                                          <p:val>
                                            <p:strVal val="#ppt_x"/>
                                          </p:val>
                                        </p:tav>
                                      </p:tavLst>
                                    </p:anim>
                                    <p:anim calcmode="lin" valueType="num">
                                      <p:cBhvr>
                                        <p:cTn id="8" dur="500" fill="hold"/>
                                        <p:tgtEl>
                                          <p:spTgt spid="163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6395"/>
                                        </p:tgtEl>
                                        <p:attrNameLst>
                                          <p:attrName>style.visibility</p:attrName>
                                        </p:attrNameLst>
                                      </p:cBhvr>
                                      <p:to>
                                        <p:strVal val="visible"/>
                                      </p:to>
                                    </p:set>
                                    <p:anim calcmode="lin" valueType="num">
                                      <p:cBhvr>
                                        <p:cTn id="12" dur="500" fill="hold"/>
                                        <p:tgtEl>
                                          <p:spTgt spid="16395"/>
                                        </p:tgtEl>
                                        <p:attrNameLst>
                                          <p:attrName>ppt_x</p:attrName>
                                        </p:attrNameLst>
                                      </p:cBhvr>
                                      <p:tavLst>
                                        <p:tav tm="0">
                                          <p:val>
                                            <p:strVal val="1+#ppt_w/2"/>
                                          </p:val>
                                        </p:tav>
                                        <p:tav tm="100000">
                                          <p:val>
                                            <p:strVal val="#ppt_x"/>
                                          </p:val>
                                        </p:tav>
                                      </p:tavLst>
                                    </p:anim>
                                    <p:anim calcmode="lin" valueType="num">
                                      <p:cBhvr>
                                        <p:cTn id="13" dur="500" fill="hold"/>
                                        <p:tgtEl>
                                          <p:spTgt spid="16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31747" name="组合 8"/>
          <p:cNvGrpSpPr/>
          <p:nvPr/>
        </p:nvGrpSpPr>
        <p:grpSpPr bwMode="auto">
          <a:xfrm>
            <a:off x="4512733" y="383117"/>
            <a:ext cx="7677151" cy="988483"/>
            <a:chOff x="0" y="0"/>
            <a:chExt cx="9421797" cy="1212838"/>
          </a:xfrm>
        </p:grpSpPr>
        <p:sp>
          <p:nvSpPr>
            <p:cNvPr id="31765"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66"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67"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68"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69"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70"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pic>
        <p:nvPicPr>
          <p:cNvPr id="31748" name="Picture 2" descr="C:\Users\Administrator\Desktop\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933" y="1210098"/>
            <a:ext cx="11650133" cy="533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7" name="组合 1"/>
          <p:cNvGrpSpPr/>
          <p:nvPr/>
        </p:nvGrpSpPr>
        <p:grpSpPr bwMode="auto">
          <a:xfrm>
            <a:off x="1140884" y="287867"/>
            <a:ext cx="4034367" cy="748674"/>
            <a:chOff x="0" y="0"/>
            <a:chExt cx="3025964" cy="560747"/>
          </a:xfrm>
        </p:grpSpPr>
        <p:sp>
          <p:nvSpPr>
            <p:cNvPr id="31763"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展望</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64"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470"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71" name="椭圆 5"/>
          <p:cNvSpPr>
            <a:spLocks noChangeArrowheads="1"/>
          </p:cNvSpPr>
          <p:nvPr/>
        </p:nvSpPr>
        <p:spPr bwMode="auto">
          <a:xfrm>
            <a:off x="908051" y="1989667"/>
            <a:ext cx="3422649" cy="3422651"/>
          </a:xfrm>
          <a:prstGeom prst="ellipse">
            <a:avLst/>
          </a:prstGeom>
          <a:solidFill>
            <a:srgbClr val="F2F2F2"/>
          </a:solidFill>
          <a:ln w="25400">
            <a:solidFill>
              <a:schemeClr val="accent2"/>
            </a:solidFill>
            <a:prstDash val="dash"/>
            <a:beve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sp>
        <p:nvSpPr>
          <p:cNvPr id="19474" name="椭圆 8"/>
          <p:cNvSpPr>
            <a:spLocks noChangeArrowheads="1"/>
          </p:cNvSpPr>
          <p:nvPr/>
        </p:nvSpPr>
        <p:spPr bwMode="auto">
          <a:xfrm>
            <a:off x="3763433" y="1801284"/>
            <a:ext cx="499533" cy="499533"/>
          </a:xfrm>
          <a:prstGeom prst="ellipse">
            <a:avLst/>
          </a:prstGeom>
          <a:noFill/>
          <a:ln w="19050">
            <a:solidFill>
              <a:srgbClr val="3F3F3F"/>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sp>
        <p:nvSpPr>
          <p:cNvPr id="19475" name="椭圆 9"/>
          <p:cNvSpPr>
            <a:spLocks noChangeArrowheads="1"/>
          </p:cNvSpPr>
          <p:nvPr/>
        </p:nvSpPr>
        <p:spPr bwMode="auto">
          <a:xfrm>
            <a:off x="4034367" y="2548467"/>
            <a:ext cx="846667" cy="846667"/>
          </a:xfrm>
          <a:prstGeom prst="ellipse">
            <a:avLst/>
          </a:prstGeom>
          <a:noFill/>
          <a:ln w="19050">
            <a:solidFill>
              <a:srgbClr val="3F3F3F"/>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sp>
        <p:nvSpPr>
          <p:cNvPr id="2" name="文本框 1"/>
          <p:cNvSpPr txBox="1"/>
          <p:nvPr/>
        </p:nvSpPr>
        <p:spPr>
          <a:xfrm>
            <a:off x="5678170" y="2123440"/>
            <a:ext cx="4743450" cy="3138170"/>
          </a:xfrm>
          <a:prstGeom prst="rect">
            <a:avLst/>
          </a:prstGeom>
          <a:noFill/>
        </p:spPr>
        <p:txBody>
          <a:bodyPr wrap="square" rtlCol="0">
            <a:spAutoFit/>
          </a:bodyPr>
          <a:p>
            <a:pPr marL="342900" indent="-342900">
              <a:buAutoNum type="arabicPeriod"/>
            </a:pPr>
            <a:r>
              <a:rPr lang="zh-CN" altLang="en-US" sz="2200"/>
              <a:t>该实验为以后VR环境设计提供了一种新的思路。VR系统可以尝试提供像心率这样的生理数据来增强</a:t>
            </a:r>
            <a:r>
              <a:rPr lang="en-US" altLang="zh-CN" sz="2200"/>
              <a:t>VR</a:t>
            </a:r>
            <a:r>
              <a:rPr lang="zh-CN" altLang="en-US" sz="2200"/>
              <a:t>体验</a:t>
            </a:r>
            <a:endParaRPr lang="zh-CN" altLang="en-US" sz="2200"/>
          </a:p>
          <a:p>
            <a:pPr marL="342900" indent="-342900">
              <a:buAutoNum type="arabicPeriod"/>
            </a:pPr>
            <a:r>
              <a:rPr lang="zh-CN" altLang="en-US" sz="2200"/>
              <a:t>且更尽可能的通过听觉和触觉方式传递生理指标，并使参与者的视觉空间不受干扰；</a:t>
            </a:r>
            <a:endParaRPr lang="zh-CN" altLang="en-US" sz="2200"/>
          </a:p>
          <a:p>
            <a:pPr marL="342900" indent="-342900">
              <a:buAutoNum type="arabicPeriod"/>
            </a:pPr>
            <a:r>
              <a:rPr lang="zh-CN" altLang="en-US" sz="2200"/>
              <a:t>实验还表明，同实验环境的交互也会促进参与者的参与度。</a:t>
            </a:r>
            <a:endParaRPr lang="zh-CN" altLang="en-US" sz="2200"/>
          </a:p>
        </p:txBody>
      </p:sp>
      <p:sp>
        <p:nvSpPr>
          <p:cNvPr id="17422" name="Rectangle 22"/>
          <p:cNvSpPr>
            <a:spLocks noChangeArrowheads="1"/>
          </p:cNvSpPr>
          <p:nvPr/>
        </p:nvSpPr>
        <p:spPr bwMode="auto">
          <a:xfrm>
            <a:off x="25971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实验的意义和展望</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70"/>
                                        </p:tgtEl>
                                        <p:attrNameLst>
                                          <p:attrName>style.visibility</p:attrName>
                                        </p:attrNameLst>
                                      </p:cBhvr>
                                      <p:to>
                                        <p:strVal val="visible"/>
                                      </p:to>
                                    </p:set>
                                    <p:anim calcmode="lin" valueType="num">
                                      <p:cBhvr>
                                        <p:cTn id="7" dur="500" fill="hold"/>
                                        <p:tgtEl>
                                          <p:spTgt spid="19470"/>
                                        </p:tgtEl>
                                        <p:attrNameLst>
                                          <p:attrName>ppt_x</p:attrName>
                                        </p:attrNameLst>
                                      </p:cBhvr>
                                      <p:tavLst>
                                        <p:tav tm="0">
                                          <p:val>
                                            <p:strVal val="0-#ppt_w/2"/>
                                          </p:val>
                                        </p:tav>
                                        <p:tav tm="100000">
                                          <p:val>
                                            <p:strVal val="#ppt_x"/>
                                          </p:val>
                                        </p:tav>
                                      </p:tavLst>
                                    </p:anim>
                                    <p:anim calcmode="lin" valueType="num">
                                      <p:cBhvr>
                                        <p:cTn id="8" dur="500" fill="hold"/>
                                        <p:tgtEl>
                                          <p:spTgt spid="194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9467"/>
                                        </p:tgtEl>
                                        <p:attrNameLst>
                                          <p:attrName>style.visibility</p:attrName>
                                        </p:attrNameLst>
                                      </p:cBhvr>
                                      <p:to>
                                        <p:strVal val="visible"/>
                                      </p:to>
                                    </p:set>
                                    <p:anim calcmode="lin" valueType="num">
                                      <p:cBhvr>
                                        <p:cTn id="12" dur="500" fill="hold"/>
                                        <p:tgtEl>
                                          <p:spTgt spid="19467"/>
                                        </p:tgtEl>
                                        <p:attrNameLst>
                                          <p:attrName>ppt_x</p:attrName>
                                        </p:attrNameLst>
                                      </p:cBhvr>
                                      <p:tavLst>
                                        <p:tav tm="0">
                                          <p:val>
                                            <p:strVal val="1+#ppt_w/2"/>
                                          </p:val>
                                        </p:tav>
                                        <p:tav tm="100000">
                                          <p:val>
                                            <p:strVal val="#ppt_x"/>
                                          </p:val>
                                        </p:tav>
                                      </p:tavLst>
                                    </p:anim>
                                    <p:anim calcmode="lin" valueType="num">
                                      <p:cBhvr>
                                        <p:cTn id="13" dur="500" fill="hold"/>
                                        <p:tgtEl>
                                          <p:spTgt spid="194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471"/>
                                        </p:tgtEl>
                                        <p:attrNameLst>
                                          <p:attrName>style.visibility</p:attrName>
                                        </p:attrNameLst>
                                      </p:cBhvr>
                                      <p:to>
                                        <p:strVal val="visible"/>
                                      </p:to>
                                    </p:set>
                                    <p:anim calcmode="lin" valueType="num">
                                      <p:cBhvr>
                                        <p:cTn id="17" dur="500" fill="hold"/>
                                        <p:tgtEl>
                                          <p:spTgt spid="19471"/>
                                        </p:tgtEl>
                                        <p:attrNameLst>
                                          <p:attrName>ppt_w</p:attrName>
                                        </p:attrNameLst>
                                      </p:cBhvr>
                                      <p:tavLst>
                                        <p:tav tm="0">
                                          <p:val>
                                            <p:fltVal val="0"/>
                                          </p:val>
                                        </p:tav>
                                        <p:tav tm="100000">
                                          <p:val>
                                            <p:strVal val="#ppt_w"/>
                                          </p:val>
                                        </p:tav>
                                      </p:tavLst>
                                    </p:anim>
                                    <p:anim calcmode="lin" valueType="num">
                                      <p:cBhvr>
                                        <p:cTn id="18" dur="500" fill="hold"/>
                                        <p:tgtEl>
                                          <p:spTgt spid="19471"/>
                                        </p:tgtEl>
                                        <p:attrNameLst>
                                          <p:attrName>ppt_h</p:attrName>
                                        </p:attrNameLst>
                                      </p:cBhvr>
                                      <p:tavLst>
                                        <p:tav tm="0">
                                          <p:val>
                                            <p:fltVal val="0"/>
                                          </p:val>
                                        </p:tav>
                                        <p:tav tm="100000">
                                          <p:val>
                                            <p:strVal val="#ppt_h"/>
                                          </p:val>
                                        </p:tav>
                                      </p:tavLst>
                                    </p:anim>
                                    <p:animEffect>
                                      <p:cBhvr>
                                        <p:cTn id="19" dur="500"/>
                                        <p:tgtEl>
                                          <p:spTgt spid="194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474"/>
                                        </p:tgtEl>
                                        <p:attrNameLst>
                                          <p:attrName>style.visibility</p:attrName>
                                        </p:attrNameLst>
                                      </p:cBhvr>
                                      <p:to>
                                        <p:strVal val="visible"/>
                                      </p:to>
                                    </p:set>
                                    <p:anim calcmode="lin" valueType="num">
                                      <p:cBhvr>
                                        <p:cTn id="22" dur="500" fill="hold"/>
                                        <p:tgtEl>
                                          <p:spTgt spid="19474"/>
                                        </p:tgtEl>
                                        <p:attrNameLst>
                                          <p:attrName>ppt_w</p:attrName>
                                        </p:attrNameLst>
                                      </p:cBhvr>
                                      <p:tavLst>
                                        <p:tav tm="0">
                                          <p:val>
                                            <p:fltVal val="0"/>
                                          </p:val>
                                        </p:tav>
                                        <p:tav tm="100000">
                                          <p:val>
                                            <p:strVal val="#ppt_w"/>
                                          </p:val>
                                        </p:tav>
                                      </p:tavLst>
                                    </p:anim>
                                    <p:anim calcmode="lin" valueType="num">
                                      <p:cBhvr>
                                        <p:cTn id="23" dur="500" fill="hold"/>
                                        <p:tgtEl>
                                          <p:spTgt spid="19474"/>
                                        </p:tgtEl>
                                        <p:attrNameLst>
                                          <p:attrName>ppt_h</p:attrName>
                                        </p:attrNameLst>
                                      </p:cBhvr>
                                      <p:tavLst>
                                        <p:tav tm="0">
                                          <p:val>
                                            <p:fltVal val="0"/>
                                          </p:val>
                                        </p:tav>
                                        <p:tav tm="100000">
                                          <p:val>
                                            <p:strVal val="#ppt_h"/>
                                          </p:val>
                                        </p:tav>
                                      </p:tavLst>
                                    </p:anim>
                                    <p:animEffect>
                                      <p:cBhvr>
                                        <p:cTn id="24" dur="500"/>
                                        <p:tgtEl>
                                          <p:spTgt spid="1947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475"/>
                                        </p:tgtEl>
                                        <p:attrNameLst>
                                          <p:attrName>style.visibility</p:attrName>
                                        </p:attrNameLst>
                                      </p:cBhvr>
                                      <p:to>
                                        <p:strVal val="visible"/>
                                      </p:to>
                                    </p:set>
                                    <p:anim calcmode="lin" valueType="num">
                                      <p:cBhvr>
                                        <p:cTn id="27" dur="500" fill="hold"/>
                                        <p:tgtEl>
                                          <p:spTgt spid="19475"/>
                                        </p:tgtEl>
                                        <p:attrNameLst>
                                          <p:attrName>ppt_w</p:attrName>
                                        </p:attrNameLst>
                                      </p:cBhvr>
                                      <p:tavLst>
                                        <p:tav tm="0">
                                          <p:val>
                                            <p:fltVal val="0"/>
                                          </p:val>
                                        </p:tav>
                                        <p:tav tm="100000">
                                          <p:val>
                                            <p:strVal val="#ppt_w"/>
                                          </p:val>
                                        </p:tav>
                                      </p:tavLst>
                                    </p:anim>
                                    <p:anim calcmode="lin" valueType="num">
                                      <p:cBhvr>
                                        <p:cTn id="28" dur="500" fill="hold"/>
                                        <p:tgtEl>
                                          <p:spTgt spid="19475"/>
                                        </p:tgtEl>
                                        <p:attrNameLst>
                                          <p:attrName>ppt_h</p:attrName>
                                        </p:attrNameLst>
                                      </p:cBhvr>
                                      <p:tavLst>
                                        <p:tav tm="0">
                                          <p:val>
                                            <p:fltVal val="0"/>
                                          </p:val>
                                        </p:tav>
                                        <p:tav tm="100000">
                                          <p:val>
                                            <p:strVal val="#ppt_h"/>
                                          </p:val>
                                        </p:tav>
                                      </p:tavLst>
                                    </p:anim>
                                    <p:animEffect>
                                      <p:cBhvr>
                                        <p:cTn id="29" dur="500"/>
                                        <p:tgtEl>
                                          <p:spTgt spid="1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0" grpId="0" bldLvl="0" animBg="1" autoUpdateAnimBg="0"/>
      <p:bldP spid="19471" grpId="0" bldLvl="0" animBg="1" autoUpdateAnimBg="0"/>
      <p:bldP spid="19474" grpId="0" bldLvl="0" animBg="1" autoUpdateAnimBg="0"/>
      <p:bldP spid="19475"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31747" name="组合 8"/>
          <p:cNvGrpSpPr/>
          <p:nvPr/>
        </p:nvGrpSpPr>
        <p:grpSpPr bwMode="auto">
          <a:xfrm>
            <a:off x="4512733" y="383117"/>
            <a:ext cx="7677151" cy="988483"/>
            <a:chOff x="0" y="0"/>
            <a:chExt cx="9421797" cy="1212838"/>
          </a:xfrm>
        </p:grpSpPr>
        <p:sp>
          <p:nvSpPr>
            <p:cNvPr id="31765"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66"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67"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68"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69"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31770"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pic>
        <p:nvPicPr>
          <p:cNvPr id="31748" name="Picture 2" descr="C:\Users\Administrator\Desktop\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933" y="1210098"/>
            <a:ext cx="11650133" cy="533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7" name="组合 1"/>
          <p:cNvGrpSpPr/>
          <p:nvPr/>
        </p:nvGrpSpPr>
        <p:grpSpPr bwMode="auto">
          <a:xfrm>
            <a:off x="1140884" y="287867"/>
            <a:ext cx="4034367" cy="748674"/>
            <a:chOff x="0" y="0"/>
            <a:chExt cx="3025964" cy="560747"/>
          </a:xfrm>
        </p:grpSpPr>
        <p:sp>
          <p:nvSpPr>
            <p:cNvPr id="31763"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展望</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764"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470"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71" name="椭圆 5"/>
          <p:cNvSpPr>
            <a:spLocks noChangeArrowheads="1"/>
          </p:cNvSpPr>
          <p:nvPr/>
        </p:nvSpPr>
        <p:spPr bwMode="auto">
          <a:xfrm>
            <a:off x="908051" y="1989667"/>
            <a:ext cx="3422649" cy="3422651"/>
          </a:xfrm>
          <a:prstGeom prst="ellipse">
            <a:avLst/>
          </a:prstGeom>
          <a:solidFill>
            <a:srgbClr val="F2F2F2"/>
          </a:solidFill>
          <a:ln w="25400">
            <a:solidFill>
              <a:schemeClr val="accent2"/>
            </a:solidFill>
            <a:prstDash val="dash"/>
            <a:beve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sp>
        <p:nvSpPr>
          <p:cNvPr id="19474" name="椭圆 8"/>
          <p:cNvSpPr>
            <a:spLocks noChangeArrowheads="1"/>
          </p:cNvSpPr>
          <p:nvPr/>
        </p:nvSpPr>
        <p:spPr bwMode="auto">
          <a:xfrm>
            <a:off x="3763433" y="1801284"/>
            <a:ext cx="499533" cy="499533"/>
          </a:xfrm>
          <a:prstGeom prst="ellipse">
            <a:avLst/>
          </a:prstGeom>
          <a:noFill/>
          <a:ln w="19050">
            <a:solidFill>
              <a:srgbClr val="3F3F3F"/>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sp>
        <p:nvSpPr>
          <p:cNvPr id="19475" name="椭圆 9"/>
          <p:cNvSpPr>
            <a:spLocks noChangeArrowheads="1"/>
          </p:cNvSpPr>
          <p:nvPr/>
        </p:nvSpPr>
        <p:spPr bwMode="auto">
          <a:xfrm>
            <a:off x="4034367" y="2548467"/>
            <a:ext cx="846667" cy="846667"/>
          </a:xfrm>
          <a:prstGeom prst="ellipse">
            <a:avLst/>
          </a:prstGeom>
          <a:noFill/>
          <a:ln w="19050">
            <a:solidFill>
              <a:srgbClr val="3F3F3F"/>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sp>
        <p:nvSpPr>
          <p:cNvPr id="2" name="文本框 1"/>
          <p:cNvSpPr txBox="1"/>
          <p:nvPr/>
        </p:nvSpPr>
        <p:spPr>
          <a:xfrm>
            <a:off x="5678170" y="2123440"/>
            <a:ext cx="5607050" cy="3815080"/>
          </a:xfrm>
          <a:prstGeom prst="rect">
            <a:avLst/>
          </a:prstGeom>
          <a:noFill/>
        </p:spPr>
        <p:txBody>
          <a:bodyPr wrap="square" rtlCol="0">
            <a:spAutoFit/>
          </a:bodyPr>
          <a:p>
            <a:pPr marL="342900" indent="-342900">
              <a:buAutoNum type="arabicPeriod"/>
            </a:pPr>
            <a:r>
              <a:rPr lang="zh-CN" sz="2200"/>
              <a:t>探究单一反馈方式对参与者的心率和</a:t>
            </a:r>
            <a:r>
              <a:rPr lang="en-US" altLang="zh-CN" sz="2200"/>
              <a:t>VR</a:t>
            </a:r>
            <a:r>
              <a:rPr lang="zh-CN" altLang="en-US" sz="2200"/>
              <a:t>体验的影响。作为一个工科转过来的学生，觉得没有单一控制变量就做多变量分析非常不科学</a:t>
            </a:r>
            <a:endParaRPr lang="zh-CN" altLang="en-US" sz="2200"/>
          </a:p>
          <a:p>
            <a:pPr marL="342900" indent="-342900">
              <a:buAutoNum type="arabicPeriod"/>
            </a:pPr>
            <a:endParaRPr lang="zh-CN" altLang="en-US" sz="2200"/>
          </a:p>
          <a:p>
            <a:pPr marL="342900" indent="-342900">
              <a:buAutoNum type="arabicPeriod"/>
            </a:pPr>
            <a:r>
              <a:rPr lang="zh-CN" altLang="en-US" sz="2200"/>
              <a:t>探究一下人为的提供急促的心跳声等反馈会不会对参与者的心率产生影响也十分有趣</a:t>
            </a:r>
            <a:endParaRPr lang="zh-CN" altLang="en-US" sz="2200"/>
          </a:p>
          <a:p>
            <a:pPr marL="342900" indent="-342900">
              <a:buAutoNum type="arabicPeriod"/>
            </a:pPr>
            <a:endParaRPr lang="zh-CN" altLang="en-US" sz="2200"/>
          </a:p>
          <a:p>
            <a:pPr marL="342900" indent="-342900">
              <a:buAutoNum type="arabicPeriod"/>
            </a:pPr>
            <a:r>
              <a:rPr lang="zh-CN" altLang="en-US" sz="2200"/>
              <a:t>提供更多交互方式和代表不同情形的</a:t>
            </a:r>
            <a:r>
              <a:rPr lang="en-US" altLang="zh-CN" sz="2200"/>
              <a:t>VR</a:t>
            </a:r>
            <a:r>
              <a:rPr lang="zh-CN" altLang="en-US" sz="2200"/>
              <a:t>场景</a:t>
            </a:r>
            <a:endParaRPr lang="zh-CN" altLang="en-US" sz="2200"/>
          </a:p>
        </p:txBody>
      </p:sp>
      <p:sp>
        <p:nvSpPr>
          <p:cNvPr id="17422" name="Rectangle 22"/>
          <p:cNvSpPr>
            <a:spLocks noChangeArrowheads="1"/>
          </p:cNvSpPr>
          <p:nvPr/>
        </p:nvSpPr>
        <p:spPr bwMode="auto">
          <a:xfrm>
            <a:off x="25971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实验展望</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70"/>
                                        </p:tgtEl>
                                        <p:attrNameLst>
                                          <p:attrName>style.visibility</p:attrName>
                                        </p:attrNameLst>
                                      </p:cBhvr>
                                      <p:to>
                                        <p:strVal val="visible"/>
                                      </p:to>
                                    </p:set>
                                    <p:anim calcmode="lin" valueType="num">
                                      <p:cBhvr>
                                        <p:cTn id="7" dur="500" fill="hold"/>
                                        <p:tgtEl>
                                          <p:spTgt spid="19470"/>
                                        </p:tgtEl>
                                        <p:attrNameLst>
                                          <p:attrName>ppt_x</p:attrName>
                                        </p:attrNameLst>
                                      </p:cBhvr>
                                      <p:tavLst>
                                        <p:tav tm="0">
                                          <p:val>
                                            <p:strVal val="0-#ppt_w/2"/>
                                          </p:val>
                                        </p:tav>
                                        <p:tav tm="100000">
                                          <p:val>
                                            <p:strVal val="#ppt_x"/>
                                          </p:val>
                                        </p:tav>
                                      </p:tavLst>
                                    </p:anim>
                                    <p:anim calcmode="lin" valueType="num">
                                      <p:cBhvr>
                                        <p:cTn id="8" dur="500" fill="hold"/>
                                        <p:tgtEl>
                                          <p:spTgt spid="194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9467"/>
                                        </p:tgtEl>
                                        <p:attrNameLst>
                                          <p:attrName>style.visibility</p:attrName>
                                        </p:attrNameLst>
                                      </p:cBhvr>
                                      <p:to>
                                        <p:strVal val="visible"/>
                                      </p:to>
                                    </p:set>
                                    <p:anim calcmode="lin" valueType="num">
                                      <p:cBhvr>
                                        <p:cTn id="12" dur="500" fill="hold"/>
                                        <p:tgtEl>
                                          <p:spTgt spid="19467"/>
                                        </p:tgtEl>
                                        <p:attrNameLst>
                                          <p:attrName>ppt_x</p:attrName>
                                        </p:attrNameLst>
                                      </p:cBhvr>
                                      <p:tavLst>
                                        <p:tav tm="0">
                                          <p:val>
                                            <p:strVal val="1+#ppt_w/2"/>
                                          </p:val>
                                        </p:tav>
                                        <p:tav tm="100000">
                                          <p:val>
                                            <p:strVal val="#ppt_x"/>
                                          </p:val>
                                        </p:tav>
                                      </p:tavLst>
                                    </p:anim>
                                    <p:anim calcmode="lin" valueType="num">
                                      <p:cBhvr>
                                        <p:cTn id="13" dur="500" fill="hold"/>
                                        <p:tgtEl>
                                          <p:spTgt spid="194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471"/>
                                        </p:tgtEl>
                                        <p:attrNameLst>
                                          <p:attrName>style.visibility</p:attrName>
                                        </p:attrNameLst>
                                      </p:cBhvr>
                                      <p:to>
                                        <p:strVal val="visible"/>
                                      </p:to>
                                    </p:set>
                                    <p:anim calcmode="lin" valueType="num">
                                      <p:cBhvr>
                                        <p:cTn id="17" dur="500" fill="hold"/>
                                        <p:tgtEl>
                                          <p:spTgt spid="19471"/>
                                        </p:tgtEl>
                                        <p:attrNameLst>
                                          <p:attrName>ppt_w</p:attrName>
                                        </p:attrNameLst>
                                      </p:cBhvr>
                                      <p:tavLst>
                                        <p:tav tm="0">
                                          <p:val>
                                            <p:fltVal val="0"/>
                                          </p:val>
                                        </p:tav>
                                        <p:tav tm="100000">
                                          <p:val>
                                            <p:strVal val="#ppt_w"/>
                                          </p:val>
                                        </p:tav>
                                      </p:tavLst>
                                    </p:anim>
                                    <p:anim calcmode="lin" valueType="num">
                                      <p:cBhvr>
                                        <p:cTn id="18" dur="500" fill="hold"/>
                                        <p:tgtEl>
                                          <p:spTgt spid="19471"/>
                                        </p:tgtEl>
                                        <p:attrNameLst>
                                          <p:attrName>ppt_h</p:attrName>
                                        </p:attrNameLst>
                                      </p:cBhvr>
                                      <p:tavLst>
                                        <p:tav tm="0">
                                          <p:val>
                                            <p:fltVal val="0"/>
                                          </p:val>
                                        </p:tav>
                                        <p:tav tm="100000">
                                          <p:val>
                                            <p:strVal val="#ppt_h"/>
                                          </p:val>
                                        </p:tav>
                                      </p:tavLst>
                                    </p:anim>
                                    <p:animEffect>
                                      <p:cBhvr>
                                        <p:cTn id="19" dur="500"/>
                                        <p:tgtEl>
                                          <p:spTgt spid="194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474"/>
                                        </p:tgtEl>
                                        <p:attrNameLst>
                                          <p:attrName>style.visibility</p:attrName>
                                        </p:attrNameLst>
                                      </p:cBhvr>
                                      <p:to>
                                        <p:strVal val="visible"/>
                                      </p:to>
                                    </p:set>
                                    <p:anim calcmode="lin" valueType="num">
                                      <p:cBhvr>
                                        <p:cTn id="22" dur="500" fill="hold"/>
                                        <p:tgtEl>
                                          <p:spTgt spid="19474"/>
                                        </p:tgtEl>
                                        <p:attrNameLst>
                                          <p:attrName>ppt_w</p:attrName>
                                        </p:attrNameLst>
                                      </p:cBhvr>
                                      <p:tavLst>
                                        <p:tav tm="0">
                                          <p:val>
                                            <p:fltVal val="0"/>
                                          </p:val>
                                        </p:tav>
                                        <p:tav tm="100000">
                                          <p:val>
                                            <p:strVal val="#ppt_w"/>
                                          </p:val>
                                        </p:tav>
                                      </p:tavLst>
                                    </p:anim>
                                    <p:anim calcmode="lin" valueType="num">
                                      <p:cBhvr>
                                        <p:cTn id="23" dur="500" fill="hold"/>
                                        <p:tgtEl>
                                          <p:spTgt spid="19474"/>
                                        </p:tgtEl>
                                        <p:attrNameLst>
                                          <p:attrName>ppt_h</p:attrName>
                                        </p:attrNameLst>
                                      </p:cBhvr>
                                      <p:tavLst>
                                        <p:tav tm="0">
                                          <p:val>
                                            <p:fltVal val="0"/>
                                          </p:val>
                                        </p:tav>
                                        <p:tav tm="100000">
                                          <p:val>
                                            <p:strVal val="#ppt_h"/>
                                          </p:val>
                                        </p:tav>
                                      </p:tavLst>
                                    </p:anim>
                                    <p:animEffect>
                                      <p:cBhvr>
                                        <p:cTn id="24" dur="500"/>
                                        <p:tgtEl>
                                          <p:spTgt spid="1947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475"/>
                                        </p:tgtEl>
                                        <p:attrNameLst>
                                          <p:attrName>style.visibility</p:attrName>
                                        </p:attrNameLst>
                                      </p:cBhvr>
                                      <p:to>
                                        <p:strVal val="visible"/>
                                      </p:to>
                                    </p:set>
                                    <p:anim calcmode="lin" valueType="num">
                                      <p:cBhvr>
                                        <p:cTn id="27" dur="500" fill="hold"/>
                                        <p:tgtEl>
                                          <p:spTgt spid="19475"/>
                                        </p:tgtEl>
                                        <p:attrNameLst>
                                          <p:attrName>ppt_w</p:attrName>
                                        </p:attrNameLst>
                                      </p:cBhvr>
                                      <p:tavLst>
                                        <p:tav tm="0">
                                          <p:val>
                                            <p:fltVal val="0"/>
                                          </p:val>
                                        </p:tav>
                                        <p:tav tm="100000">
                                          <p:val>
                                            <p:strVal val="#ppt_w"/>
                                          </p:val>
                                        </p:tav>
                                      </p:tavLst>
                                    </p:anim>
                                    <p:anim calcmode="lin" valueType="num">
                                      <p:cBhvr>
                                        <p:cTn id="28" dur="500" fill="hold"/>
                                        <p:tgtEl>
                                          <p:spTgt spid="19475"/>
                                        </p:tgtEl>
                                        <p:attrNameLst>
                                          <p:attrName>ppt_h</p:attrName>
                                        </p:attrNameLst>
                                      </p:cBhvr>
                                      <p:tavLst>
                                        <p:tav tm="0">
                                          <p:val>
                                            <p:fltVal val="0"/>
                                          </p:val>
                                        </p:tav>
                                        <p:tav tm="100000">
                                          <p:val>
                                            <p:strVal val="#ppt_h"/>
                                          </p:val>
                                        </p:tav>
                                      </p:tavLst>
                                    </p:anim>
                                    <p:animEffect>
                                      <p:cBhvr>
                                        <p:cTn id="29" dur="500"/>
                                        <p:tgtEl>
                                          <p:spTgt spid="1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0" grpId="0" bldLvl="0" animBg="1" autoUpdateAnimBg="0"/>
      <p:bldP spid="19471" grpId="0" bldLvl="0" animBg="1" autoUpdateAnimBg="0"/>
      <p:bldP spid="19474" grpId="0" bldLvl="0" animBg="1" autoUpdateAnimBg="0"/>
      <p:bldP spid="19475"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4020185" y="2226310"/>
            <a:ext cx="3840480" cy="3046095"/>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p>
            <a:pPr algn="ctr"/>
            <a:r>
              <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rPr>
              <a:t>谢谢观看</a:t>
            </a:r>
            <a:endPar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endParaRPr>
          </a:p>
          <a:p>
            <a:pPr algn="ctr"/>
            <a:endPar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endParaRPr>
          </a:p>
          <a:p>
            <a:pPr algn="ctr"/>
            <a:r>
              <a:rPr lang="en-US" altLang="zh-CN" sz="48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rPr>
              <a:t>that's all</a:t>
            </a:r>
            <a:endParaRPr lang="en-US" altLang="zh-CN" sz="48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9"/>
          <p:cNvGrpSpPr/>
          <p:nvPr/>
        </p:nvGrpSpPr>
        <p:grpSpPr bwMode="auto">
          <a:xfrm>
            <a:off x="2823633" y="1797051"/>
            <a:ext cx="6544733" cy="1056216"/>
            <a:chOff x="0" y="0"/>
            <a:chExt cx="6230429" cy="1005707"/>
          </a:xfrm>
        </p:grpSpPr>
        <p:sp>
          <p:nvSpPr>
            <p:cNvPr id="16417" name="任意多边形 1"/>
            <p:cNvSpPr>
              <a:spLocks noChangeArrowheads="1"/>
            </p:cNvSpPr>
            <p:nvPr/>
          </p:nvSpPr>
          <p:spPr bwMode="auto">
            <a:xfrm>
              <a:off x="4060150"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6418" name="任意多边形 4"/>
            <p:cNvSpPr>
              <a:spLocks noChangeArrowheads="1"/>
            </p:cNvSpPr>
            <p:nvPr/>
          </p:nvSpPr>
          <p:spPr bwMode="auto">
            <a:xfrm>
              <a:off x="4279900"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6419" name="任意多边形 5"/>
            <p:cNvSpPr>
              <a:spLocks noChangeArrowheads="1"/>
            </p:cNvSpPr>
            <p:nvPr/>
          </p:nvSpPr>
          <p:spPr bwMode="auto">
            <a:xfrm>
              <a:off x="2527300"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6420" name="任意多边形 6"/>
            <p:cNvSpPr>
              <a:spLocks noChangeArrowheads="1"/>
            </p:cNvSpPr>
            <p:nvPr/>
          </p:nvSpPr>
          <p:spPr bwMode="auto">
            <a:xfrm>
              <a:off x="2254250"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6421" name="任意多边形 7"/>
            <p:cNvSpPr>
              <a:spLocks noChangeArrowheads="1"/>
            </p:cNvSpPr>
            <p:nvPr/>
          </p:nvSpPr>
          <p:spPr bwMode="auto">
            <a:xfrm>
              <a:off x="0" y="177801"/>
              <a:ext cx="2298699" cy="558801"/>
            </a:xfrm>
            <a:custGeom>
              <a:avLst/>
              <a:gdLst>
                <a:gd name="T0" fmla="*/ 2298692 w 2298700"/>
                <a:gd name="T1" fmla="*/ 82550 h 558800"/>
                <a:gd name="T2" fmla="*/ 1847842 w 2298700"/>
                <a:gd name="T3" fmla="*/ 285758 h 558800"/>
                <a:gd name="T4" fmla="*/ 1904992 w 2298700"/>
                <a:gd name="T5" fmla="*/ 349258 h 558800"/>
                <a:gd name="T6" fmla="*/ 1904992 w 2298700"/>
                <a:gd name="T7" fmla="*/ 558808 h 558800"/>
                <a:gd name="T8" fmla="*/ 1574792 w 2298700"/>
                <a:gd name="T9" fmla="*/ 558808 h 558800"/>
                <a:gd name="T10" fmla="*/ 1574792 w 2298700"/>
                <a:gd name="T11" fmla="*/ 349258 h 558800"/>
                <a:gd name="T12" fmla="*/ 1650992 w 2298700"/>
                <a:gd name="T13" fmla="*/ 292108 h 558800"/>
                <a:gd name="T14" fmla="*/ 1136650 w 2298700"/>
                <a:gd name="T15" fmla="*/ 63500 h 558800"/>
                <a:gd name="T16" fmla="*/ 1092200 w 2298700"/>
                <a:gd name="T17" fmla="*/ 95250 h 558800"/>
                <a:gd name="T18" fmla="*/ 965200 w 2298700"/>
                <a:gd name="T19" fmla="*/ 38100 h 558800"/>
                <a:gd name="T20" fmla="*/ 965200 w 2298700"/>
                <a:gd name="T21" fmla="*/ 406408 h 558800"/>
                <a:gd name="T22" fmla="*/ 590550 w 2298700"/>
                <a:gd name="T23" fmla="*/ 406408 h 558800"/>
                <a:gd name="T24" fmla="*/ 590550 w 2298700"/>
                <a:gd name="T25" fmla="*/ 177800 h 558800"/>
                <a:gd name="T26" fmla="*/ 660400 w 2298700"/>
                <a:gd name="T27" fmla="*/ 133350 h 558800"/>
                <a:gd name="T28" fmla="*/ 285750 w 2298700"/>
                <a:gd name="T29" fmla="*/ 0 h 558800"/>
                <a:gd name="T30" fmla="*/ 43507 w 2298700"/>
                <a:gd name="T31" fmla="*/ 112238 h 558800"/>
                <a:gd name="T32" fmla="*/ 0 w 2298700"/>
                <a:gd name="T33" fmla="*/ 139700 h 5588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98700"/>
                <a:gd name="T52" fmla="*/ 0 h 558800"/>
                <a:gd name="T53" fmla="*/ 2298700 w 2298700"/>
                <a:gd name="T54" fmla="*/ 558800 h 5588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98700" h="558800">
                  <a:moveTo>
                    <a:pt x="2298700" y="82550"/>
                  </a:moveTo>
                  <a:lnTo>
                    <a:pt x="1847850" y="285750"/>
                  </a:lnTo>
                  <a:lnTo>
                    <a:pt x="1905000" y="349250"/>
                  </a:lnTo>
                  <a:lnTo>
                    <a:pt x="1905000" y="558800"/>
                  </a:lnTo>
                  <a:lnTo>
                    <a:pt x="1574800" y="558800"/>
                  </a:lnTo>
                  <a:lnTo>
                    <a:pt x="1574800" y="349250"/>
                  </a:lnTo>
                  <a:lnTo>
                    <a:pt x="1651000" y="292100"/>
                  </a:lnTo>
                  <a:lnTo>
                    <a:pt x="1136650" y="63500"/>
                  </a:lnTo>
                  <a:lnTo>
                    <a:pt x="1092200" y="95250"/>
                  </a:lnTo>
                  <a:lnTo>
                    <a:pt x="965200" y="38100"/>
                  </a:lnTo>
                  <a:lnTo>
                    <a:pt x="965200" y="406400"/>
                  </a:lnTo>
                  <a:lnTo>
                    <a:pt x="590550" y="406400"/>
                  </a:lnTo>
                  <a:lnTo>
                    <a:pt x="590550" y="177800"/>
                  </a:lnTo>
                  <a:lnTo>
                    <a:pt x="660400" y="133350"/>
                  </a:lnTo>
                  <a:lnTo>
                    <a:pt x="285750" y="0"/>
                  </a:lnTo>
                  <a:lnTo>
                    <a:pt x="43507" y="112238"/>
                  </a:lnTo>
                  <a:lnTo>
                    <a:pt x="0" y="13970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6422" name="任意多边形 8"/>
            <p:cNvSpPr>
              <a:spLocks noChangeArrowheads="1"/>
            </p:cNvSpPr>
            <p:nvPr/>
          </p:nvSpPr>
          <p:spPr bwMode="auto">
            <a:xfrm>
              <a:off x="539750"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9050" cap="flat" cmpd="sng">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sp>
        <p:nvSpPr>
          <p:cNvPr id="5129" name="直接连接符 11"/>
          <p:cNvSpPr>
            <a:spLocks noChangeShapeType="1"/>
          </p:cNvSpPr>
          <p:nvPr/>
        </p:nvSpPr>
        <p:spPr bwMode="auto">
          <a:xfrm flipH="1">
            <a:off x="4233" y="2853267"/>
            <a:ext cx="12183533" cy="0"/>
          </a:xfrm>
          <a:prstGeom prst="line">
            <a:avLst/>
          </a:prstGeom>
          <a:noFill/>
          <a:ln w="19050">
            <a:solidFill>
              <a:srgbClr val="0B243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5130" name="直接连接符 18"/>
          <p:cNvSpPr>
            <a:spLocks noChangeShapeType="1"/>
          </p:cNvSpPr>
          <p:nvPr/>
        </p:nvSpPr>
        <p:spPr bwMode="auto">
          <a:xfrm>
            <a:off x="4648200" y="2948517"/>
            <a:ext cx="2117" cy="2711449"/>
          </a:xfrm>
          <a:prstGeom prst="line">
            <a:avLst/>
          </a:prstGeom>
          <a:noFill/>
          <a:ln w="12700">
            <a:solidFill>
              <a:srgbClr val="0B243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5131" name="直接连接符 20"/>
          <p:cNvSpPr>
            <a:spLocks noChangeShapeType="1"/>
          </p:cNvSpPr>
          <p:nvPr/>
        </p:nvSpPr>
        <p:spPr bwMode="auto">
          <a:xfrm>
            <a:off x="5372100" y="2948517"/>
            <a:ext cx="0" cy="2711449"/>
          </a:xfrm>
          <a:prstGeom prst="line">
            <a:avLst/>
          </a:prstGeom>
          <a:noFill/>
          <a:ln w="12700">
            <a:solidFill>
              <a:srgbClr val="0B243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5132" name="直接连接符 21"/>
          <p:cNvSpPr>
            <a:spLocks noChangeShapeType="1"/>
          </p:cNvSpPr>
          <p:nvPr/>
        </p:nvSpPr>
        <p:spPr bwMode="auto">
          <a:xfrm>
            <a:off x="6096000" y="2948517"/>
            <a:ext cx="0" cy="2711449"/>
          </a:xfrm>
          <a:prstGeom prst="line">
            <a:avLst/>
          </a:prstGeom>
          <a:noFill/>
          <a:ln w="12700">
            <a:solidFill>
              <a:srgbClr val="0B243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5133" name="直接连接符 22"/>
          <p:cNvSpPr>
            <a:spLocks noChangeShapeType="1"/>
          </p:cNvSpPr>
          <p:nvPr/>
        </p:nvSpPr>
        <p:spPr bwMode="auto">
          <a:xfrm>
            <a:off x="6819900" y="2948517"/>
            <a:ext cx="0" cy="2711449"/>
          </a:xfrm>
          <a:prstGeom prst="line">
            <a:avLst/>
          </a:prstGeom>
          <a:noFill/>
          <a:ln w="12700">
            <a:solidFill>
              <a:srgbClr val="0B243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5134" name="直接连接符 23"/>
          <p:cNvSpPr>
            <a:spLocks noChangeShapeType="1"/>
          </p:cNvSpPr>
          <p:nvPr/>
        </p:nvSpPr>
        <p:spPr bwMode="auto">
          <a:xfrm>
            <a:off x="7543800" y="2948517"/>
            <a:ext cx="0" cy="2711449"/>
          </a:xfrm>
          <a:prstGeom prst="line">
            <a:avLst/>
          </a:prstGeom>
          <a:noFill/>
          <a:ln w="12700">
            <a:solidFill>
              <a:srgbClr val="0B2430"/>
            </a:solidFill>
            <a:bevel/>
          </a:ln>
          <a:extLst>
            <a:ext uri="{909E8E84-426E-40DD-AFC4-6F175D3DCCD1}">
              <a14:hiddenFill xmlns:a14="http://schemas.microsoft.com/office/drawing/2010/main">
                <a:noFill/>
              </a14:hiddenFill>
            </a:ext>
          </a:extLst>
        </p:spPr>
        <p:txBody>
          <a:bodyPr/>
          <a:lstStyle/>
          <a:p>
            <a:endParaRPr lang="zh-CN" altLang="en-US" sz="2400"/>
          </a:p>
        </p:txBody>
      </p:sp>
      <p:sp>
        <p:nvSpPr>
          <p:cNvPr id="5136" name="直接连接符 51"/>
          <p:cNvSpPr>
            <a:spLocks noChangeShapeType="1"/>
          </p:cNvSpPr>
          <p:nvPr/>
        </p:nvSpPr>
        <p:spPr bwMode="auto">
          <a:xfrm>
            <a:off x="3924300" y="2948517"/>
            <a:ext cx="2117" cy="2711449"/>
          </a:xfrm>
          <a:prstGeom prst="line">
            <a:avLst/>
          </a:prstGeom>
          <a:noFill/>
          <a:ln w="12700">
            <a:solidFill>
              <a:srgbClr val="0B2430"/>
            </a:solidFill>
            <a:bevel/>
          </a:ln>
          <a:extLst>
            <a:ext uri="{909E8E84-426E-40DD-AFC4-6F175D3DCCD1}">
              <a14:hiddenFill xmlns:a14="http://schemas.microsoft.com/office/drawing/2010/main">
                <a:noFill/>
              </a14:hiddenFill>
            </a:ext>
          </a:extLst>
        </p:spPr>
        <p:txBody>
          <a:bodyPr/>
          <a:lstStyle/>
          <a:p>
            <a:endParaRPr lang="zh-CN" altLang="en-US" sz="2400"/>
          </a:p>
        </p:txBody>
      </p:sp>
      <p:grpSp>
        <p:nvGrpSpPr>
          <p:cNvPr id="5137" name="组合 3"/>
          <p:cNvGrpSpPr/>
          <p:nvPr/>
        </p:nvGrpSpPr>
        <p:grpSpPr bwMode="auto">
          <a:xfrm>
            <a:off x="4057651" y="3103033"/>
            <a:ext cx="457200" cy="1530187"/>
            <a:chOff x="0" y="0"/>
            <a:chExt cx="343012" cy="1146700"/>
          </a:xfrm>
        </p:grpSpPr>
        <p:sp>
          <p:nvSpPr>
            <p:cNvPr id="16415" name="TextBox 25"/>
            <p:cNvSpPr>
              <a:spLocks noChangeArrowheads="1"/>
            </p:cNvSpPr>
            <p:nvPr/>
          </p:nvSpPr>
          <p:spPr bwMode="auto">
            <a:xfrm>
              <a:off x="0" y="217346"/>
              <a:ext cx="343012" cy="92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65">
                  <a:solidFill>
                    <a:srgbClr val="113648"/>
                  </a:solidFill>
                  <a:latin typeface="微软雅黑" panose="020B0503020204020204" pitchFamily="34" charset="-122"/>
                  <a:ea typeface="微软雅黑" panose="020B0503020204020204" pitchFamily="34" charset="-122"/>
                  <a:sym typeface="微软雅黑" panose="020B0503020204020204" pitchFamily="34" charset="-122"/>
                </a:rPr>
                <a:t>背景介绍</a:t>
              </a:r>
              <a:endParaRPr lang="zh-CN" altLang="en-US" sz="1865">
                <a:solidFill>
                  <a:srgbClr val="11364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16" name="椭圆 2"/>
            <p:cNvSpPr>
              <a:spLocks noChangeArrowheads="1"/>
            </p:cNvSpPr>
            <p:nvPr/>
          </p:nvSpPr>
          <p:spPr bwMode="auto">
            <a:xfrm>
              <a:off x="80417" y="0"/>
              <a:ext cx="199762" cy="199762"/>
            </a:xfrm>
            <a:prstGeom prst="ellipse">
              <a:avLst/>
            </a:prstGeom>
            <a:noFill/>
            <a:ln w="19050">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600">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600">
                <a:solidFill>
                  <a:srgbClr val="0B2430"/>
                </a:solidFill>
              </a:endParaRPr>
            </a:p>
          </p:txBody>
        </p:sp>
      </p:grpSp>
      <p:grpSp>
        <p:nvGrpSpPr>
          <p:cNvPr id="5140" name="组合 10"/>
          <p:cNvGrpSpPr/>
          <p:nvPr/>
        </p:nvGrpSpPr>
        <p:grpSpPr bwMode="auto">
          <a:xfrm>
            <a:off x="4781551" y="3103033"/>
            <a:ext cx="457200" cy="2391883"/>
            <a:chOff x="0" y="0"/>
            <a:chExt cx="343012" cy="1792442"/>
          </a:xfrm>
        </p:grpSpPr>
        <p:sp>
          <p:nvSpPr>
            <p:cNvPr id="16413" name="TextBox 45"/>
            <p:cNvSpPr>
              <a:spLocks noChangeArrowheads="1"/>
            </p:cNvSpPr>
            <p:nvPr/>
          </p:nvSpPr>
          <p:spPr bwMode="auto">
            <a:xfrm>
              <a:off x="0" y="217346"/>
              <a:ext cx="343012" cy="157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65">
                  <a:solidFill>
                    <a:srgbClr val="113648"/>
                  </a:solidFill>
                  <a:latin typeface="微软雅黑" panose="020B0503020204020204" pitchFamily="34" charset="-122"/>
                  <a:ea typeface="微软雅黑" panose="020B0503020204020204" pitchFamily="34" charset="-122"/>
                  <a:sym typeface="微软雅黑" panose="020B0503020204020204" pitchFamily="34" charset="-122"/>
                </a:rPr>
                <a:t>国内外研究现状</a:t>
              </a:r>
              <a:endParaRPr lang="zh-CN" altLang="en-US" sz="2400"/>
            </a:p>
          </p:txBody>
        </p:sp>
        <p:sp>
          <p:nvSpPr>
            <p:cNvPr id="16414" name="椭圆 26"/>
            <p:cNvSpPr>
              <a:spLocks noChangeArrowheads="1"/>
            </p:cNvSpPr>
            <p:nvPr/>
          </p:nvSpPr>
          <p:spPr bwMode="auto">
            <a:xfrm>
              <a:off x="71625" y="0"/>
              <a:ext cx="199762" cy="199762"/>
            </a:xfrm>
            <a:prstGeom prst="ellipse">
              <a:avLst/>
            </a:prstGeom>
            <a:noFill/>
            <a:ln w="19050">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600">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600">
                <a:solidFill>
                  <a:srgbClr val="0B2430"/>
                </a:solidFill>
              </a:endParaRPr>
            </a:p>
          </p:txBody>
        </p:sp>
      </p:grpSp>
      <p:grpSp>
        <p:nvGrpSpPr>
          <p:cNvPr id="5143" name="组合 12"/>
          <p:cNvGrpSpPr/>
          <p:nvPr/>
        </p:nvGrpSpPr>
        <p:grpSpPr bwMode="auto">
          <a:xfrm>
            <a:off x="5505451" y="3103033"/>
            <a:ext cx="457200" cy="1858274"/>
            <a:chOff x="0" y="0"/>
            <a:chExt cx="343012" cy="1393561"/>
          </a:xfrm>
        </p:grpSpPr>
        <p:sp>
          <p:nvSpPr>
            <p:cNvPr id="16411" name="TextBox 46"/>
            <p:cNvSpPr>
              <a:spLocks noChangeArrowheads="1"/>
            </p:cNvSpPr>
            <p:nvPr/>
          </p:nvSpPr>
          <p:spPr bwMode="auto">
            <a:xfrm>
              <a:off x="0" y="217346"/>
              <a:ext cx="343012" cy="117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a:t>实验设计</a:t>
              </a:r>
              <a:endParaRPr lang="zh-CN" altLang="en-US" sz="2400"/>
            </a:p>
          </p:txBody>
        </p:sp>
        <p:sp>
          <p:nvSpPr>
            <p:cNvPr id="16412" name="椭圆 27"/>
            <p:cNvSpPr>
              <a:spLocks noChangeArrowheads="1"/>
            </p:cNvSpPr>
            <p:nvPr/>
          </p:nvSpPr>
          <p:spPr bwMode="auto">
            <a:xfrm>
              <a:off x="74980" y="0"/>
              <a:ext cx="199762" cy="199762"/>
            </a:xfrm>
            <a:prstGeom prst="ellipse">
              <a:avLst/>
            </a:prstGeom>
            <a:noFill/>
            <a:ln w="19050">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600">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600">
                <a:solidFill>
                  <a:srgbClr val="0B2430"/>
                </a:solidFill>
              </a:endParaRPr>
            </a:p>
          </p:txBody>
        </p:sp>
      </p:grpSp>
      <p:grpSp>
        <p:nvGrpSpPr>
          <p:cNvPr id="5146" name="组合 13"/>
          <p:cNvGrpSpPr/>
          <p:nvPr/>
        </p:nvGrpSpPr>
        <p:grpSpPr bwMode="auto">
          <a:xfrm>
            <a:off x="6229351" y="3103033"/>
            <a:ext cx="457200" cy="1817208"/>
            <a:chOff x="0" y="0"/>
            <a:chExt cx="343012" cy="1361789"/>
          </a:xfrm>
        </p:grpSpPr>
        <p:sp>
          <p:nvSpPr>
            <p:cNvPr id="16409" name="TextBox 47"/>
            <p:cNvSpPr>
              <a:spLocks noChangeArrowheads="1"/>
            </p:cNvSpPr>
            <p:nvPr/>
          </p:nvSpPr>
          <p:spPr bwMode="auto">
            <a:xfrm>
              <a:off x="0" y="217346"/>
              <a:ext cx="343012" cy="114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65">
                  <a:solidFill>
                    <a:srgbClr val="113648"/>
                  </a:solidFill>
                  <a:latin typeface="微软雅黑" panose="020B0503020204020204" pitchFamily="34" charset="-122"/>
                  <a:ea typeface="微软雅黑" panose="020B0503020204020204" pitchFamily="34" charset="-122"/>
                  <a:sym typeface="微软雅黑" panose="020B0503020204020204" pitchFamily="34" charset="-122"/>
                </a:rPr>
                <a:t>分析与讨论</a:t>
              </a:r>
              <a:endParaRPr lang="zh-CN" altLang="en-US" sz="2400"/>
            </a:p>
          </p:txBody>
        </p:sp>
        <p:sp>
          <p:nvSpPr>
            <p:cNvPr id="16410" name="椭圆 28"/>
            <p:cNvSpPr>
              <a:spLocks noChangeArrowheads="1"/>
            </p:cNvSpPr>
            <p:nvPr/>
          </p:nvSpPr>
          <p:spPr bwMode="auto">
            <a:xfrm>
              <a:off x="71625" y="0"/>
              <a:ext cx="199762" cy="199762"/>
            </a:xfrm>
            <a:prstGeom prst="ellipse">
              <a:avLst/>
            </a:prstGeom>
            <a:noFill/>
            <a:ln w="19050">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600">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600">
                <a:solidFill>
                  <a:srgbClr val="0B2430"/>
                </a:solidFill>
              </a:endParaRPr>
            </a:p>
          </p:txBody>
        </p:sp>
      </p:grpSp>
      <p:grpSp>
        <p:nvGrpSpPr>
          <p:cNvPr id="5149" name="组合 14"/>
          <p:cNvGrpSpPr/>
          <p:nvPr/>
        </p:nvGrpSpPr>
        <p:grpSpPr bwMode="auto">
          <a:xfrm>
            <a:off x="6953251" y="3103033"/>
            <a:ext cx="457200" cy="955395"/>
            <a:chOff x="0" y="0"/>
            <a:chExt cx="343012" cy="716248"/>
          </a:xfrm>
        </p:grpSpPr>
        <p:sp>
          <p:nvSpPr>
            <p:cNvPr id="16407" name="TextBox 48"/>
            <p:cNvSpPr>
              <a:spLocks noChangeArrowheads="1"/>
            </p:cNvSpPr>
            <p:nvPr/>
          </p:nvSpPr>
          <p:spPr bwMode="auto">
            <a:xfrm>
              <a:off x="0" y="217346"/>
              <a:ext cx="343012" cy="49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65">
                  <a:solidFill>
                    <a:srgbClr val="113648"/>
                  </a:solidFill>
                  <a:latin typeface="微软雅黑" panose="020B0503020204020204" pitchFamily="34" charset="-122"/>
                  <a:ea typeface="微软雅黑" panose="020B0503020204020204" pitchFamily="34" charset="-122"/>
                  <a:sym typeface="微软雅黑" panose="020B0503020204020204" pitchFamily="34" charset="-122"/>
                </a:rPr>
                <a:t>展望</a:t>
              </a:r>
              <a:endParaRPr lang="zh-CN" altLang="en-US" sz="2400"/>
            </a:p>
          </p:txBody>
        </p:sp>
        <p:sp>
          <p:nvSpPr>
            <p:cNvPr id="16408" name="椭圆 29"/>
            <p:cNvSpPr>
              <a:spLocks noChangeArrowheads="1"/>
            </p:cNvSpPr>
            <p:nvPr/>
          </p:nvSpPr>
          <p:spPr bwMode="auto">
            <a:xfrm>
              <a:off x="85746" y="0"/>
              <a:ext cx="199762" cy="199762"/>
            </a:xfrm>
            <a:prstGeom prst="ellipse">
              <a:avLst/>
            </a:prstGeom>
            <a:noFill/>
            <a:ln w="19050">
              <a:solidFill>
                <a:srgbClr val="0B2430"/>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600">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1600">
                <a:solidFill>
                  <a:srgbClr val="0B2430"/>
                </a:solidFill>
              </a:endParaRPr>
            </a:p>
          </p:txBody>
        </p:sp>
      </p:grpSp>
      <p:sp>
        <p:nvSpPr>
          <p:cNvPr id="5155" name="TextBox 37"/>
          <p:cNvSpPr>
            <a:spLocks noChangeArrowheads="1"/>
          </p:cNvSpPr>
          <p:nvPr/>
        </p:nvSpPr>
        <p:spPr bwMode="auto">
          <a:xfrm>
            <a:off x="4802717" y="836084"/>
            <a:ext cx="56938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a:solidFill>
                  <a:srgbClr val="0B2430"/>
                </a:solidFill>
                <a:latin typeface="迷你简习字"/>
                <a:ea typeface="迷你简习字"/>
                <a:cs typeface="迷你简习字"/>
                <a:sym typeface="迷你简习字"/>
              </a:rPr>
              <a:t>报</a:t>
            </a:r>
            <a:endParaRPr lang="zh-CN" altLang="en-US" sz="4800">
              <a:solidFill>
                <a:srgbClr val="0B2430"/>
              </a:solidFill>
              <a:latin typeface="迷你简习字"/>
              <a:ea typeface="迷你简习字"/>
              <a:cs typeface="迷你简习字"/>
              <a:sym typeface="迷你简习字"/>
            </a:endParaRPr>
          </a:p>
        </p:txBody>
      </p:sp>
      <p:sp>
        <p:nvSpPr>
          <p:cNvPr id="5156" name="TextBox 38"/>
          <p:cNvSpPr>
            <a:spLocks noChangeArrowheads="1"/>
          </p:cNvSpPr>
          <p:nvPr/>
        </p:nvSpPr>
        <p:spPr bwMode="auto">
          <a:xfrm>
            <a:off x="5422900" y="836084"/>
            <a:ext cx="6731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a:solidFill>
                  <a:srgbClr val="0B2430"/>
                </a:solidFill>
                <a:latin typeface="迷你简习字"/>
                <a:ea typeface="迷你简习字"/>
                <a:cs typeface="迷你简习字"/>
                <a:sym typeface="迷你简习字"/>
              </a:rPr>
              <a:t>告</a:t>
            </a:r>
            <a:endParaRPr lang="zh-CN" altLang="en-US" sz="4800">
              <a:solidFill>
                <a:srgbClr val="0B2430"/>
              </a:solidFill>
              <a:latin typeface="迷你简习字"/>
              <a:ea typeface="迷你简习字"/>
              <a:cs typeface="迷你简习字"/>
              <a:sym typeface="迷你简习字"/>
            </a:endParaRPr>
          </a:p>
        </p:txBody>
      </p:sp>
      <p:sp>
        <p:nvSpPr>
          <p:cNvPr id="5157" name="TextBox 39"/>
          <p:cNvSpPr>
            <a:spLocks noChangeArrowheads="1"/>
          </p:cNvSpPr>
          <p:nvPr/>
        </p:nvSpPr>
        <p:spPr bwMode="auto">
          <a:xfrm>
            <a:off x="6045200" y="836084"/>
            <a:ext cx="774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a:solidFill>
                  <a:srgbClr val="0B2430"/>
                </a:solidFill>
                <a:latin typeface="迷你简习字"/>
                <a:ea typeface="迷你简习字"/>
                <a:cs typeface="迷你简习字"/>
                <a:sym typeface="迷你简习字"/>
              </a:rPr>
              <a:t>论</a:t>
            </a:r>
            <a:endParaRPr lang="zh-CN" altLang="en-US" sz="2400"/>
          </a:p>
        </p:txBody>
      </p:sp>
      <p:sp>
        <p:nvSpPr>
          <p:cNvPr id="5158" name="TextBox 40"/>
          <p:cNvSpPr>
            <a:spLocks noChangeArrowheads="1"/>
          </p:cNvSpPr>
          <p:nvPr/>
        </p:nvSpPr>
        <p:spPr bwMode="auto">
          <a:xfrm>
            <a:off x="6665384" y="836084"/>
            <a:ext cx="87841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a:solidFill>
                  <a:srgbClr val="0B2430"/>
                </a:solidFill>
                <a:latin typeface="迷你简习字"/>
                <a:ea typeface="迷你简习字"/>
                <a:cs typeface="迷你简习字"/>
                <a:sym typeface="迷你简习字"/>
              </a:rPr>
              <a:t>绪</a:t>
            </a:r>
            <a:endParaRPr lang="zh-CN" altLang="en-US" sz="240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155"/>
                                        </p:tgtEl>
                                        <p:attrNameLst>
                                          <p:attrName>style.visibility</p:attrName>
                                        </p:attrNameLst>
                                      </p:cBhvr>
                                      <p:to>
                                        <p:strVal val="visible"/>
                                      </p:to>
                                    </p:set>
                                    <p:anim calcmode="lin" valueType="num">
                                      <p:cBhvr>
                                        <p:cTn id="7" dur="500" fill="hold"/>
                                        <p:tgtEl>
                                          <p:spTgt spid="5155"/>
                                        </p:tgtEl>
                                        <p:attrNameLst>
                                          <p:attrName>ppt_x</p:attrName>
                                        </p:attrNameLst>
                                      </p:cBhvr>
                                      <p:tavLst>
                                        <p:tav tm="0">
                                          <p:val>
                                            <p:strVal val="#ppt_x"/>
                                          </p:val>
                                        </p:tav>
                                        <p:tav tm="100000">
                                          <p:val>
                                            <p:strVal val="#ppt_x"/>
                                          </p:val>
                                        </p:tav>
                                      </p:tavLst>
                                    </p:anim>
                                    <p:anim calcmode="lin" valueType="num">
                                      <p:cBhvr>
                                        <p:cTn id="8" dur="500" fill="hold"/>
                                        <p:tgtEl>
                                          <p:spTgt spid="515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5156"/>
                                        </p:tgtEl>
                                        <p:attrNameLst>
                                          <p:attrName>style.visibility</p:attrName>
                                        </p:attrNameLst>
                                      </p:cBhvr>
                                      <p:to>
                                        <p:strVal val="visible"/>
                                      </p:to>
                                    </p:set>
                                    <p:anim calcmode="lin" valueType="num">
                                      <p:cBhvr>
                                        <p:cTn id="11" dur="500" fill="hold"/>
                                        <p:tgtEl>
                                          <p:spTgt spid="5156"/>
                                        </p:tgtEl>
                                        <p:attrNameLst>
                                          <p:attrName>ppt_x</p:attrName>
                                        </p:attrNameLst>
                                      </p:cBhvr>
                                      <p:tavLst>
                                        <p:tav tm="0">
                                          <p:val>
                                            <p:strVal val="#ppt_x"/>
                                          </p:val>
                                        </p:tav>
                                        <p:tav tm="100000">
                                          <p:val>
                                            <p:strVal val="#ppt_x"/>
                                          </p:val>
                                        </p:tav>
                                      </p:tavLst>
                                    </p:anim>
                                    <p:anim calcmode="lin" valueType="num">
                                      <p:cBhvr>
                                        <p:cTn id="12" dur="500" fill="hold"/>
                                        <p:tgtEl>
                                          <p:spTgt spid="51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5157"/>
                                        </p:tgtEl>
                                        <p:attrNameLst>
                                          <p:attrName>style.visibility</p:attrName>
                                        </p:attrNameLst>
                                      </p:cBhvr>
                                      <p:to>
                                        <p:strVal val="visible"/>
                                      </p:to>
                                    </p:set>
                                    <p:anim calcmode="lin" valueType="num">
                                      <p:cBhvr>
                                        <p:cTn id="15" dur="500" fill="hold"/>
                                        <p:tgtEl>
                                          <p:spTgt spid="5157"/>
                                        </p:tgtEl>
                                        <p:attrNameLst>
                                          <p:attrName>ppt_x</p:attrName>
                                        </p:attrNameLst>
                                      </p:cBhvr>
                                      <p:tavLst>
                                        <p:tav tm="0">
                                          <p:val>
                                            <p:strVal val="#ppt_x"/>
                                          </p:val>
                                        </p:tav>
                                        <p:tav tm="100000">
                                          <p:val>
                                            <p:strVal val="#ppt_x"/>
                                          </p:val>
                                        </p:tav>
                                      </p:tavLst>
                                    </p:anim>
                                    <p:anim calcmode="lin" valueType="num">
                                      <p:cBhvr>
                                        <p:cTn id="16" dur="500" fill="hold"/>
                                        <p:tgtEl>
                                          <p:spTgt spid="515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5158"/>
                                        </p:tgtEl>
                                        <p:attrNameLst>
                                          <p:attrName>style.visibility</p:attrName>
                                        </p:attrNameLst>
                                      </p:cBhvr>
                                      <p:to>
                                        <p:strVal val="visible"/>
                                      </p:to>
                                    </p:set>
                                    <p:anim calcmode="lin" valueType="num">
                                      <p:cBhvr>
                                        <p:cTn id="19" dur="500" fill="hold"/>
                                        <p:tgtEl>
                                          <p:spTgt spid="5158"/>
                                        </p:tgtEl>
                                        <p:attrNameLst>
                                          <p:attrName>ppt_x</p:attrName>
                                        </p:attrNameLst>
                                      </p:cBhvr>
                                      <p:tavLst>
                                        <p:tav tm="0">
                                          <p:val>
                                            <p:strVal val="#ppt_x"/>
                                          </p:val>
                                        </p:tav>
                                        <p:tav tm="100000">
                                          <p:val>
                                            <p:strVal val="#ppt_x"/>
                                          </p:val>
                                        </p:tav>
                                      </p:tavLst>
                                    </p:anim>
                                    <p:anim calcmode="lin" valueType="num">
                                      <p:cBhvr>
                                        <p:cTn id="20" dur="500" fill="hold"/>
                                        <p:tgtEl>
                                          <p:spTgt spid="5158"/>
                                        </p:tgtEl>
                                        <p:attrNameLst>
                                          <p:attrName>ppt_y</p:attrName>
                                        </p:attrNameLst>
                                      </p:cBhvr>
                                      <p:tavLst>
                                        <p:tav tm="0">
                                          <p:val>
                                            <p:strVal val="0-#ppt_h/2"/>
                                          </p:val>
                                        </p:tav>
                                        <p:tav tm="100000">
                                          <p:val>
                                            <p:strVal val="#ppt_y"/>
                                          </p:val>
                                        </p:tav>
                                      </p:tavLst>
                                    </p:anim>
                                  </p:childTnLst>
                                </p:cTn>
                              </p:par>
                              <p:par>
                                <p:cTn id="21" presetID="22" presetClass="entr" presetSubtype="8" fill="hold" nodeType="withEffect">
                                  <p:stCondLst>
                                    <p:cond delay="600"/>
                                  </p:stCondLst>
                                  <p:childTnLst>
                                    <p:set>
                                      <p:cBhvr>
                                        <p:cTn id="22" dur="1" fill="hold">
                                          <p:stCondLst>
                                            <p:cond delay="0"/>
                                          </p:stCondLst>
                                        </p:cTn>
                                        <p:tgtEl>
                                          <p:spTgt spid="5122"/>
                                        </p:tgtEl>
                                        <p:attrNameLst>
                                          <p:attrName>style.visibility</p:attrName>
                                        </p:attrNameLst>
                                      </p:cBhvr>
                                      <p:to>
                                        <p:strVal val="visible"/>
                                      </p:to>
                                    </p:set>
                                    <p:animEffect>
                                      <p:cBhvr>
                                        <p:cTn id="23" dur="2300"/>
                                        <p:tgtEl>
                                          <p:spTgt spid="5122"/>
                                        </p:tgtEl>
                                      </p:cBhvr>
                                    </p:animEffect>
                                  </p:childTnLst>
                                </p:cTn>
                              </p:par>
                            </p:childTnLst>
                          </p:cTn>
                        </p:par>
                        <p:par>
                          <p:cTn id="24" fill="hold">
                            <p:stCondLst>
                              <p:cond delay="500"/>
                            </p:stCondLst>
                            <p:childTnLst>
                              <p:par>
                                <p:cTn id="25" presetID="16" presetClass="entr" presetSubtype="37" fill="hold" grpId="0" nodeType="afterEffect">
                                  <p:stCondLst>
                                    <p:cond delay="0"/>
                                  </p:stCondLst>
                                  <p:childTnLst>
                                    <p:set>
                                      <p:cBhvr>
                                        <p:cTn id="26" dur="1" fill="hold">
                                          <p:stCondLst>
                                            <p:cond delay="0"/>
                                          </p:stCondLst>
                                        </p:cTn>
                                        <p:tgtEl>
                                          <p:spTgt spid="5129"/>
                                        </p:tgtEl>
                                        <p:attrNameLst>
                                          <p:attrName>style.visibility</p:attrName>
                                        </p:attrNameLst>
                                      </p:cBhvr>
                                      <p:to>
                                        <p:strVal val="visible"/>
                                      </p:to>
                                    </p:set>
                                    <p:animEffect>
                                      <p:cBhvr>
                                        <p:cTn id="27" dur="500"/>
                                        <p:tgtEl>
                                          <p:spTgt spid="5129"/>
                                        </p:tgtEl>
                                      </p:cBhvr>
                                    </p:animEffect>
                                  </p:childTnLst>
                                </p:cTn>
                              </p:par>
                            </p:childTnLst>
                          </p:cTn>
                        </p:par>
                        <p:par>
                          <p:cTn id="28" fill="hold">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5136"/>
                                        </p:tgtEl>
                                        <p:attrNameLst>
                                          <p:attrName>style.visibility</p:attrName>
                                        </p:attrNameLst>
                                      </p:cBhvr>
                                      <p:to>
                                        <p:strVal val="visible"/>
                                      </p:to>
                                    </p:set>
                                    <p:anim calcmode="lin" valueType="num">
                                      <p:cBhvr>
                                        <p:cTn id="31" dur="500" fill="hold"/>
                                        <p:tgtEl>
                                          <p:spTgt spid="5136"/>
                                        </p:tgtEl>
                                        <p:attrNameLst>
                                          <p:attrName>ppt_x</p:attrName>
                                        </p:attrNameLst>
                                      </p:cBhvr>
                                      <p:tavLst>
                                        <p:tav tm="0">
                                          <p:val>
                                            <p:strVal val="#ppt_x"/>
                                          </p:val>
                                        </p:tav>
                                        <p:tav tm="100000">
                                          <p:val>
                                            <p:strVal val="#ppt_x"/>
                                          </p:val>
                                        </p:tav>
                                      </p:tavLst>
                                    </p:anim>
                                    <p:anim calcmode="lin" valueType="num">
                                      <p:cBhvr>
                                        <p:cTn id="32" dur="500" fill="hold"/>
                                        <p:tgtEl>
                                          <p:spTgt spid="513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
                                  </p:stCondLst>
                                  <p:childTnLst>
                                    <p:set>
                                      <p:cBhvr>
                                        <p:cTn id="34" dur="1" fill="hold">
                                          <p:stCondLst>
                                            <p:cond delay="0"/>
                                          </p:stCondLst>
                                        </p:cTn>
                                        <p:tgtEl>
                                          <p:spTgt spid="5130"/>
                                        </p:tgtEl>
                                        <p:attrNameLst>
                                          <p:attrName>style.visibility</p:attrName>
                                        </p:attrNameLst>
                                      </p:cBhvr>
                                      <p:to>
                                        <p:strVal val="visible"/>
                                      </p:to>
                                    </p:set>
                                    <p:anim calcmode="lin" valueType="num">
                                      <p:cBhvr>
                                        <p:cTn id="35" dur="500" fill="hold"/>
                                        <p:tgtEl>
                                          <p:spTgt spid="5130"/>
                                        </p:tgtEl>
                                        <p:attrNameLst>
                                          <p:attrName>ppt_x</p:attrName>
                                        </p:attrNameLst>
                                      </p:cBhvr>
                                      <p:tavLst>
                                        <p:tav tm="0">
                                          <p:val>
                                            <p:strVal val="#ppt_x"/>
                                          </p:val>
                                        </p:tav>
                                        <p:tav tm="100000">
                                          <p:val>
                                            <p:strVal val="#ppt_x"/>
                                          </p:val>
                                        </p:tav>
                                      </p:tavLst>
                                    </p:anim>
                                    <p:anim calcmode="lin" valueType="num">
                                      <p:cBhvr>
                                        <p:cTn id="36" dur="500" fill="hold"/>
                                        <p:tgtEl>
                                          <p:spTgt spid="513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200"/>
                                  </p:stCondLst>
                                  <p:childTnLst>
                                    <p:set>
                                      <p:cBhvr>
                                        <p:cTn id="38" dur="1" fill="hold">
                                          <p:stCondLst>
                                            <p:cond delay="0"/>
                                          </p:stCondLst>
                                        </p:cTn>
                                        <p:tgtEl>
                                          <p:spTgt spid="5131"/>
                                        </p:tgtEl>
                                        <p:attrNameLst>
                                          <p:attrName>style.visibility</p:attrName>
                                        </p:attrNameLst>
                                      </p:cBhvr>
                                      <p:to>
                                        <p:strVal val="visible"/>
                                      </p:to>
                                    </p:set>
                                    <p:anim calcmode="lin" valueType="num">
                                      <p:cBhvr>
                                        <p:cTn id="39" dur="500" fill="hold"/>
                                        <p:tgtEl>
                                          <p:spTgt spid="5131"/>
                                        </p:tgtEl>
                                        <p:attrNameLst>
                                          <p:attrName>ppt_x</p:attrName>
                                        </p:attrNameLst>
                                      </p:cBhvr>
                                      <p:tavLst>
                                        <p:tav tm="0">
                                          <p:val>
                                            <p:strVal val="#ppt_x"/>
                                          </p:val>
                                        </p:tav>
                                        <p:tav tm="100000">
                                          <p:val>
                                            <p:strVal val="#ppt_x"/>
                                          </p:val>
                                        </p:tav>
                                      </p:tavLst>
                                    </p:anim>
                                    <p:anim calcmode="lin" valueType="num">
                                      <p:cBhvr>
                                        <p:cTn id="40" dur="500" fill="hold"/>
                                        <p:tgtEl>
                                          <p:spTgt spid="513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300"/>
                                  </p:stCondLst>
                                  <p:childTnLst>
                                    <p:set>
                                      <p:cBhvr>
                                        <p:cTn id="42" dur="1" fill="hold">
                                          <p:stCondLst>
                                            <p:cond delay="0"/>
                                          </p:stCondLst>
                                        </p:cTn>
                                        <p:tgtEl>
                                          <p:spTgt spid="5132"/>
                                        </p:tgtEl>
                                        <p:attrNameLst>
                                          <p:attrName>style.visibility</p:attrName>
                                        </p:attrNameLst>
                                      </p:cBhvr>
                                      <p:to>
                                        <p:strVal val="visible"/>
                                      </p:to>
                                    </p:set>
                                    <p:anim calcmode="lin" valueType="num">
                                      <p:cBhvr>
                                        <p:cTn id="43" dur="500" fill="hold"/>
                                        <p:tgtEl>
                                          <p:spTgt spid="5132"/>
                                        </p:tgtEl>
                                        <p:attrNameLst>
                                          <p:attrName>ppt_x</p:attrName>
                                        </p:attrNameLst>
                                      </p:cBhvr>
                                      <p:tavLst>
                                        <p:tav tm="0">
                                          <p:val>
                                            <p:strVal val="#ppt_x"/>
                                          </p:val>
                                        </p:tav>
                                        <p:tav tm="100000">
                                          <p:val>
                                            <p:strVal val="#ppt_x"/>
                                          </p:val>
                                        </p:tav>
                                      </p:tavLst>
                                    </p:anim>
                                    <p:anim calcmode="lin" valueType="num">
                                      <p:cBhvr>
                                        <p:cTn id="44" dur="500" fill="hold"/>
                                        <p:tgtEl>
                                          <p:spTgt spid="513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400"/>
                                  </p:stCondLst>
                                  <p:childTnLst>
                                    <p:set>
                                      <p:cBhvr>
                                        <p:cTn id="46" dur="1" fill="hold">
                                          <p:stCondLst>
                                            <p:cond delay="0"/>
                                          </p:stCondLst>
                                        </p:cTn>
                                        <p:tgtEl>
                                          <p:spTgt spid="5133"/>
                                        </p:tgtEl>
                                        <p:attrNameLst>
                                          <p:attrName>style.visibility</p:attrName>
                                        </p:attrNameLst>
                                      </p:cBhvr>
                                      <p:to>
                                        <p:strVal val="visible"/>
                                      </p:to>
                                    </p:set>
                                    <p:anim calcmode="lin" valueType="num">
                                      <p:cBhvr>
                                        <p:cTn id="47" dur="500" fill="hold"/>
                                        <p:tgtEl>
                                          <p:spTgt spid="5133"/>
                                        </p:tgtEl>
                                        <p:attrNameLst>
                                          <p:attrName>ppt_x</p:attrName>
                                        </p:attrNameLst>
                                      </p:cBhvr>
                                      <p:tavLst>
                                        <p:tav tm="0">
                                          <p:val>
                                            <p:strVal val="#ppt_x"/>
                                          </p:val>
                                        </p:tav>
                                        <p:tav tm="100000">
                                          <p:val>
                                            <p:strVal val="#ppt_x"/>
                                          </p:val>
                                        </p:tav>
                                      </p:tavLst>
                                    </p:anim>
                                    <p:anim calcmode="lin" valueType="num">
                                      <p:cBhvr>
                                        <p:cTn id="48" dur="500" fill="hold"/>
                                        <p:tgtEl>
                                          <p:spTgt spid="513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500"/>
                                  </p:stCondLst>
                                  <p:childTnLst>
                                    <p:set>
                                      <p:cBhvr>
                                        <p:cTn id="50" dur="1" fill="hold">
                                          <p:stCondLst>
                                            <p:cond delay="0"/>
                                          </p:stCondLst>
                                        </p:cTn>
                                        <p:tgtEl>
                                          <p:spTgt spid="5134"/>
                                        </p:tgtEl>
                                        <p:attrNameLst>
                                          <p:attrName>style.visibility</p:attrName>
                                        </p:attrNameLst>
                                      </p:cBhvr>
                                      <p:to>
                                        <p:strVal val="visible"/>
                                      </p:to>
                                    </p:set>
                                    <p:anim calcmode="lin" valueType="num">
                                      <p:cBhvr>
                                        <p:cTn id="51" dur="500" fill="hold"/>
                                        <p:tgtEl>
                                          <p:spTgt spid="5134"/>
                                        </p:tgtEl>
                                        <p:attrNameLst>
                                          <p:attrName>ppt_x</p:attrName>
                                        </p:attrNameLst>
                                      </p:cBhvr>
                                      <p:tavLst>
                                        <p:tav tm="0">
                                          <p:val>
                                            <p:strVal val="#ppt_x"/>
                                          </p:val>
                                        </p:tav>
                                        <p:tav tm="100000">
                                          <p:val>
                                            <p:strVal val="#ppt_x"/>
                                          </p:val>
                                        </p:tav>
                                      </p:tavLst>
                                    </p:anim>
                                    <p:anim calcmode="lin" valueType="num">
                                      <p:cBhvr>
                                        <p:cTn id="52" dur="500" fill="hold"/>
                                        <p:tgtEl>
                                          <p:spTgt spid="513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137"/>
                                        </p:tgtEl>
                                        <p:attrNameLst>
                                          <p:attrName>style.visibility</p:attrName>
                                        </p:attrNameLst>
                                      </p:cBhvr>
                                      <p:to>
                                        <p:strVal val="visible"/>
                                      </p:to>
                                    </p:set>
                                    <p:anim calcmode="lin" valueType="num">
                                      <p:cBhvr>
                                        <p:cTn id="55" dur="500" fill="hold"/>
                                        <p:tgtEl>
                                          <p:spTgt spid="5137"/>
                                        </p:tgtEl>
                                        <p:attrNameLst>
                                          <p:attrName>ppt_x</p:attrName>
                                        </p:attrNameLst>
                                      </p:cBhvr>
                                      <p:tavLst>
                                        <p:tav tm="0">
                                          <p:val>
                                            <p:strVal val="#ppt_x"/>
                                          </p:val>
                                        </p:tav>
                                        <p:tav tm="100000">
                                          <p:val>
                                            <p:strVal val="#ppt_x"/>
                                          </p:val>
                                        </p:tav>
                                      </p:tavLst>
                                    </p:anim>
                                    <p:anim calcmode="lin" valueType="num">
                                      <p:cBhvr>
                                        <p:cTn id="56" dur="500" fill="hold"/>
                                        <p:tgtEl>
                                          <p:spTgt spid="513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100"/>
                                  </p:stCondLst>
                                  <p:childTnLst>
                                    <p:set>
                                      <p:cBhvr>
                                        <p:cTn id="58" dur="1" fill="hold">
                                          <p:stCondLst>
                                            <p:cond delay="0"/>
                                          </p:stCondLst>
                                        </p:cTn>
                                        <p:tgtEl>
                                          <p:spTgt spid="5140"/>
                                        </p:tgtEl>
                                        <p:attrNameLst>
                                          <p:attrName>style.visibility</p:attrName>
                                        </p:attrNameLst>
                                      </p:cBhvr>
                                      <p:to>
                                        <p:strVal val="visible"/>
                                      </p:to>
                                    </p:set>
                                    <p:anim calcmode="lin" valueType="num">
                                      <p:cBhvr>
                                        <p:cTn id="59" dur="500" fill="hold"/>
                                        <p:tgtEl>
                                          <p:spTgt spid="5140"/>
                                        </p:tgtEl>
                                        <p:attrNameLst>
                                          <p:attrName>ppt_x</p:attrName>
                                        </p:attrNameLst>
                                      </p:cBhvr>
                                      <p:tavLst>
                                        <p:tav tm="0">
                                          <p:val>
                                            <p:strVal val="#ppt_x"/>
                                          </p:val>
                                        </p:tav>
                                        <p:tav tm="100000">
                                          <p:val>
                                            <p:strVal val="#ppt_x"/>
                                          </p:val>
                                        </p:tav>
                                      </p:tavLst>
                                    </p:anim>
                                    <p:anim calcmode="lin" valueType="num">
                                      <p:cBhvr>
                                        <p:cTn id="60" dur="500" fill="hold"/>
                                        <p:tgtEl>
                                          <p:spTgt spid="514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200"/>
                                  </p:stCondLst>
                                  <p:childTnLst>
                                    <p:set>
                                      <p:cBhvr>
                                        <p:cTn id="62" dur="1" fill="hold">
                                          <p:stCondLst>
                                            <p:cond delay="0"/>
                                          </p:stCondLst>
                                        </p:cTn>
                                        <p:tgtEl>
                                          <p:spTgt spid="5143"/>
                                        </p:tgtEl>
                                        <p:attrNameLst>
                                          <p:attrName>style.visibility</p:attrName>
                                        </p:attrNameLst>
                                      </p:cBhvr>
                                      <p:to>
                                        <p:strVal val="visible"/>
                                      </p:to>
                                    </p:set>
                                    <p:anim calcmode="lin" valueType="num">
                                      <p:cBhvr>
                                        <p:cTn id="63" dur="500" fill="hold"/>
                                        <p:tgtEl>
                                          <p:spTgt spid="5143"/>
                                        </p:tgtEl>
                                        <p:attrNameLst>
                                          <p:attrName>ppt_x</p:attrName>
                                        </p:attrNameLst>
                                      </p:cBhvr>
                                      <p:tavLst>
                                        <p:tav tm="0">
                                          <p:val>
                                            <p:strVal val="#ppt_x"/>
                                          </p:val>
                                        </p:tav>
                                        <p:tav tm="100000">
                                          <p:val>
                                            <p:strVal val="#ppt_x"/>
                                          </p:val>
                                        </p:tav>
                                      </p:tavLst>
                                    </p:anim>
                                    <p:anim calcmode="lin" valueType="num">
                                      <p:cBhvr>
                                        <p:cTn id="64" dur="500" fill="hold"/>
                                        <p:tgtEl>
                                          <p:spTgt spid="514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300"/>
                                  </p:stCondLst>
                                  <p:childTnLst>
                                    <p:set>
                                      <p:cBhvr>
                                        <p:cTn id="66" dur="1" fill="hold">
                                          <p:stCondLst>
                                            <p:cond delay="0"/>
                                          </p:stCondLst>
                                        </p:cTn>
                                        <p:tgtEl>
                                          <p:spTgt spid="5146"/>
                                        </p:tgtEl>
                                        <p:attrNameLst>
                                          <p:attrName>style.visibility</p:attrName>
                                        </p:attrNameLst>
                                      </p:cBhvr>
                                      <p:to>
                                        <p:strVal val="visible"/>
                                      </p:to>
                                    </p:set>
                                    <p:anim calcmode="lin" valueType="num">
                                      <p:cBhvr>
                                        <p:cTn id="67" dur="500" fill="hold"/>
                                        <p:tgtEl>
                                          <p:spTgt spid="5146"/>
                                        </p:tgtEl>
                                        <p:attrNameLst>
                                          <p:attrName>ppt_x</p:attrName>
                                        </p:attrNameLst>
                                      </p:cBhvr>
                                      <p:tavLst>
                                        <p:tav tm="0">
                                          <p:val>
                                            <p:strVal val="#ppt_x"/>
                                          </p:val>
                                        </p:tav>
                                        <p:tav tm="100000">
                                          <p:val>
                                            <p:strVal val="#ppt_x"/>
                                          </p:val>
                                        </p:tav>
                                      </p:tavLst>
                                    </p:anim>
                                    <p:anim calcmode="lin" valueType="num">
                                      <p:cBhvr>
                                        <p:cTn id="68" dur="500" fill="hold"/>
                                        <p:tgtEl>
                                          <p:spTgt spid="514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400"/>
                                  </p:stCondLst>
                                  <p:childTnLst>
                                    <p:set>
                                      <p:cBhvr>
                                        <p:cTn id="70" dur="1" fill="hold">
                                          <p:stCondLst>
                                            <p:cond delay="0"/>
                                          </p:stCondLst>
                                        </p:cTn>
                                        <p:tgtEl>
                                          <p:spTgt spid="5149"/>
                                        </p:tgtEl>
                                        <p:attrNameLst>
                                          <p:attrName>style.visibility</p:attrName>
                                        </p:attrNameLst>
                                      </p:cBhvr>
                                      <p:to>
                                        <p:strVal val="visible"/>
                                      </p:to>
                                    </p:set>
                                    <p:anim calcmode="lin" valueType="num">
                                      <p:cBhvr>
                                        <p:cTn id="71" dur="500" fill="hold"/>
                                        <p:tgtEl>
                                          <p:spTgt spid="5149"/>
                                        </p:tgtEl>
                                        <p:attrNameLst>
                                          <p:attrName>ppt_x</p:attrName>
                                        </p:attrNameLst>
                                      </p:cBhvr>
                                      <p:tavLst>
                                        <p:tav tm="0">
                                          <p:val>
                                            <p:strVal val="#ppt_x"/>
                                          </p:val>
                                        </p:tav>
                                        <p:tav tm="100000">
                                          <p:val>
                                            <p:strVal val="#ppt_x"/>
                                          </p:val>
                                        </p:tav>
                                      </p:tavLst>
                                    </p:anim>
                                    <p:anim calcmode="lin" valueType="num">
                                      <p:cBhvr>
                                        <p:cTn id="72" dur="500" fill="hold"/>
                                        <p:tgtEl>
                                          <p:spTgt spid="5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bldLvl="0" animBg="1"/>
      <p:bldP spid="5130" grpId="0" bldLvl="0" animBg="1"/>
      <p:bldP spid="5131" grpId="0" bldLvl="0" animBg="1"/>
      <p:bldP spid="5132" grpId="0" bldLvl="0" animBg="1"/>
      <p:bldP spid="5133" grpId="0" bldLvl="0" animBg="1"/>
      <p:bldP spid="5134" grpId="0" bldLvl="0" animBg="1"/>
      <p:bldP spid="5136" grpId="0" bldLvl="0" animBg="1"/>
      <p:bldP spid="5155" grpId="0" bldLvl="0" autoUpdateAnimBg="0"/>
      <p:bldP spid="5156" grpId="0" bldLvl="0" autoUpdateAnimBg="0"/>
      <p:bldP spid="5157" grpId="0" bldLvl="0" autoUpdateAnimBg="0"/>
      <p:bldP spid="515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7"/>
          <p:cNvSpPr>
            <a:spLocks noChangeArrowheads="1"/>
          </p:cNvSpPr>
          <p:nvPr/>
        </p:nvSpPr>
        <p:spPr bwMode="auto">
          <a:xfrm>
            <a:off x="143298" y="59902"/>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17411" name="组合 8"/>
          <p:cNvGrpSpPr/>
          <p:nvPr/>
        </p:nvGrpSpPr>
        <p:grpSpPr bwMode="auto">
          <a:xfrm>
            <a:off x="4512733" y="383117"/>
            <a:ext cx="7677151" cy="988483"/>
            <a:chOff x="0" y="0"/>
            <a:chExt cx="9421797" cy="1212838"/>
          </a:xfrm>
        </p:grpSpPr>
        <p:sp>
          <p:nvSpPr>
            <p:cNvPr id="17424"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7425"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7426"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7427"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7428"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7429"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pic>
        <p:nvPicPr>
          <p:cNvPr id="17412" name="Picture 2" descr="C:\Users\Administrator\Desktop\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933" y="1210733"/>
            <a:ext cx="11650133" cy="533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6" name="组合 15"/>
          <p:cNvGrpSpPr/>
          <p:nvPr/>
        </p:nvGrpSpPr>
        <p:grpSpPr bwMode="auto">
          <a:xfrm>
            <a:off x="6117802" y="1660737"/>
            <a:ext cx="5803900" cy="2164194"/>
            <a:chOff x="0" y="0"/>
            <a:chExt cx="4354033" cy="1621496"/>
          </a:xfrm>
        </p:grpSpPr>
        <p:sp>
          <p:nvSpPr>
            <p:cNvPr id="17422" name="Rectangle 22"/>
            <p:cNvSpPr>
              <a:spLocks noChangeArrowheads="1"/>
            </p:cNvSpPr>
            <p:nvPr/>
          </p:nvSpPr>
          <p:spPr bwMode="auto">
            <a:xfrm>
              <a:off x="0" y="0"/>
              <a:ext cx="4354033" cy="1124393"/>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91440" tIns="45720" rIns="91440" b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23" name="Rectangle 4"/>
            <p:cNvSpPr>
              <a:spLocks noChangeArrowheads="1"/>
            </p:cNvSpPr>
            <p:nvPr/>
          </p:nvSpPr>
          <p:spPr bwMode="auto">
            <a:xfrm>
              <a:off x="106455" y="100472"/>
              <a:ext cx="4145365" cy="1521024"/>
            </a:xfrm>
            <a:prstGeom prst="rect">
              <a:avLst/>
            </a:prstGeom>
            <a:solidFill>
              <a:srgbClr val="0B243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虚拟现实(VR)是一种交互式媒体，可以提供给参与者多种感官（音觉、视觉、触觉）的反馈，给参与者一种身临其境的体验。VR技术已经被广泛应用到游戏、电影、教育、医疗等多个领域。</a:t>
              </a: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buFont typeface="Arial" panose="020B0604020202020204" pitchFamily="34" charset="0"/>
                <a:buNone/>
              </a:pP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buFont typeface="Arial" panose="020B0604020202020204" pitchFamily="34" charset="0"/>
                <a:buNone/>
              </a:pP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buFont typeface="Arial" panose="020B0604020202020204" pitchFamily="34" charset="0"/>
                <a:buNone/>
              </a:pPr>
              <a:r>
                <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通过VR技术可以调动和观测参与者的情绪。</a:t>
              </a:r>
              <a:endParaRPr>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162" name="组合 21"/>
          <p:cNvGrpSpPr/>
          <p:nvPr/>
        </p:nvGrpSpPr>
        <p:grpSpPr bwMode="auto">
          <a:xfrm>
            <a:off x="1140884" y="287867"/>
            <a:ext cx="4034367" cy="748674"/>
            <a:chOff x="0" y="0"/>
            <a:chExt cx="3025964" cy="560747"/>
          </a:xfrm>
        </p:grpSpPr>
        <p:sp>
          <p:nvSpPr>
            <p:cNvPr id="17420" name="TextBox 30"/>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背景介绍</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21" name="TextBox 31"/>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165"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p>
        </p:txBody>
      </p:sp>
      <p:pic>
        <p:nvPicPr>
          <p:cNvPr id="2" name="图片 1"/>
          <p:cNvPicPr>
            <a:picLocks noChangeAspect="1"/>
          </p:cNvPicPr>
          <p:nvPr/>
        </p:nvPicPr>
        <p:blipFill>
          <a:blip r:embed="rId2"/>
          <a:stretch>
            <a:fillRect/>
          </a:stretch>
        </p:blipFill>
        <p:spPr>
          <a:xfrm>
            <a:off x="321945" y="2930525"/>
            <a:ext cx="5785485" cy="3618865"/>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5"/>
                                        </p:tgtEl>
                                        <p:attrNameLst>
                                          <p:attrName>style.visibility</p:attrName>
                                        </p:attrNameLst>
                                      </p:cBhvr>
                                      <p:to>
                                        <p:strVal val="visible"/>
                                      </p:to>
                                    </p:set>
                                    <p:anim calcmode="lin" valueType="num">
                                      <p:cBhvr>
                                        <p:cTn id="7" dur="500" fill="hold"/>
                                        <p:tgtEl>
                                          <p:spTgt spid="6165"/>
                                        </p:tgtEl>
                                        <p:attrNameLst>
                                          <p:attrName>ppt_x</p:attrName>
                                        </p:attrNameLst>
                                      </p:cBhvr>
                                      <p:tavLst>
                                        <p:tav tm="0">
                                          <p:val>
                                            <p:strVal val="0-#ppt_w/2"/>
                                          </p:val>
                                        </p:tav>
                                        <p:tav tm="100000">
                                          <p:val>
                                            <p:strVal val="#ppt_x"/>
                                          </p:val>
                                        </p:tav>
                                      </p:tavLst>
                                    </p:anim>
                                    <p:anim calcmode="lin" valueType="num">
                                      <p:cBhvr>
                                        <p:cTn id="8" dur="500" fill="hold"/>
                                        <p:tgtEl>
                                          <p:spTgt spid="61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162"/>
                                        </p:tgtEl>
                                        <p:attrNameLst>
                                          <p:attrName>style.visibility</p:attrName>
                                        </p:attrNameLst>
                                      </p:cBhvr>
                                      <p:to>
                                        <p:strVal val="visible"/>
                                      </p:to>
                                    </p:set>
                                    <p:anim calcmode="lin" valueType="num">
                                      <p:cBhvr>
                                        <p:cTn id="12" dur="500" fill="hold"/>
                                        <p:tgtEl>
                                          <p:spTgt spid="6162"/>
                                        </p:tgtEl>
                                        <p:attrNameLst>
                                          <p:attrName>ppt_x</p:attrName>
                                        </p:attrNameLst>
                                      </p:cBhvr>
                                      <p:tavLst>
                                        <p:tav tm="0">
                                          <p:val>
                                            <p:strVal val="1+#ppt_w/2"/>
                                          </p:val>
                                        </p:tav>
                                        <p:tav tm="100000">
                                          <p:val>
                                            <p:strVal val="#ppt_x"/>
                                          </p:val>
                                        </p:tav>
                                      </p:tavLst>
                                    </p:anim>
                                    <p:anim calcmode="lin" valueType="num">
                                      <p:cBhvr>
                                        <p:cTn id="13" dur="500" fill="hold"/>
                                        <p:tgtEl>
                                          <p:spTgt spid="616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6156"/>
                                        </p:tgtEl>
                                        <p:attrNameLst>
                                          <p:attrName>style.visibility</p:attrName>
                                        </p:attrNameLst>
                                      </p:cBhvr>
                                      <p:to>
                                        <p:strVal val="visible"/>
                                      </p:to>
                                    </p:set>
                                    <p:anim calcmode="lin" valueType="num">
                                      <p:cBhvr>
                                        <p:cTn id="17" dur="500" fill="hold"/>
                                        <p:tgtEl>
                                          <p:spTgt spid="6156"/>
                                        </p:tgtEl>
                                        <p:attrNameLst>
                                          <p:attrName>ppt_x</p:attrName>
                                        </p:attrNameLst>
                                      </p:cBhvr>
                                      <p:tavLst>
                                        <p:tav tm="0">
                                          <p:val>
                                            <p:strVal val="1+#ppt_w/2"/>
                                          </p:val>
                                        </p:tav>
                                        <p:tav tm="100000">
                                          <p:val>
                                            <p:strVal val="#ppt_x"/>
                                          </p:val>
                                        </p:tav>
                                      </p:tavLst>
                                    </p:anim>
                                    <p:anim calcmode="lin" valueType="num">
                                      <p:cBhvr>
                                        <p:cTn id="18" dur="500" fill="hold"/>
                                        <p:tgtEl>
                                          <p:spTgt spid="6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19459" name="组合 8"/>
          <p:cNvGrpSpPr/>
          <p:nvPr/>
        </p:nvGrpSpPr>
        <p:grpSpPr bwMode="auto">
          <a:xfrm>
            <a:off x="4512733" y="383117"/>
            <a:ext cx="7677151" cy="988483"/>
            <a:chOff x="0" y="0"/>
            <a:chExt cx="9421797" cy="1212838"/>
          </a:xfrm>
        </p:grpSpPr>
        <p:sp>
          <p:nvSpPr>
            <p:cNvPr id="19481"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2"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3"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4"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5"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6"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pic>
        <p:nvPicPr>
          <p:cNvPr id="19460" name="Picture 2" descr="C:\Users\Administrator\Desktop\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733" y="1210098"/>
            <a:ext cx="11650133" cy="533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3" name="组合 1"/>
          <p:cNvGrpSpPr/>
          <p:nvPr/>
        </p:nvGrpSpPr>
        <p:grpSpPr bwMode="auto">
          <a:xfrm>
            <a:off x="1140884" y="287867"/>
            <a:ext cx="4034367" cy="748674"/>
            <a:chOff x="0" y="0"/>
            <a:chExt cx="3025964" cy="560747"/>
          </a:xfrm>
        </p:grpSpPr>
        <p:sp>
          <p:nvSpPr>
            <p:cNvPr id="19479"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国外研究现状</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80"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206"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7" name="TextBox 15"/>
          <p:cNvSpPr>
            <a:spLocks noChangeArrowheads="1"/>
          </p:cNvSpPr>
          <p:nvPr/>
        </p:nvSpPr>
        <p:spPr bwMode="auto">
          <a:xfrm>
            <a:off x="745490" y="2222500"/>
            <a:ext cx="634555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Riva等人通过检测参与者的皮肤电流活动来判断参与者的情绪，发现不同的情感场景会引发参与者的不同情绪变化</a:t>
            </a:r>
            <a:endParaRPr lang="zh-CN" altLang="en-US" sz="1465">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buFont typeface="Arial" panose="020B0604020202020204" pitchFamily="34" charset="0"/>
              <a:buNone/>
            </a:pPr>
            <a:br>
              <a:rPr lang="zh-CN" altLang="en-US" sz="1065">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br>
            <a:endParaRPr lang="en-US" altLang="zh-CN" sz="120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8" name="Rectangle 42"/>
          <p:cNvSpPr>
            <a:spLocks noChangeArrowheads="1"/>
          </p:cNvSpPr>
          <p:nvPr/>
        </p:nvSpPr>
        <p:spPr bwMode="auto">
          <a:xfrm flipV="1">
            <a:off x="537845" y="2222500"/>
            <a:ext cx="254000" cy="30035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91440" tIns="45720" rIns="91440" b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465" b="1">
                <a:solidFill>
                  <a:srgbClr val="F2F2F2"/>
                </a:solidFill>
                <a:latin typeface="微软雅黑" panose="020B0503020204020204" pitchFamily="34" charset="-122"/>
                <a:ea typeface="微软雅黑" panose="020B0503020204020204" pitchFamily="34" charset="-122"/>
                <a:sym typeface="Open Sans" panose="020B0606030504020204" pitchFamily="2" charset="-122"/>
              </a:rPr>
              <a:t>+</a:t>
            </a:r>
            <a:endParaRPr lang="en-US" altLang="zh-CN" sz="1465" b="1">
              <a:solidFill>
                <a:srgbClr val="F2F2F2"/>
              </a:solidFill>
              <a:latin typeface="微软雅黑" panose="020B0503020204020204" pitchFamily="34" charset="-122"/>
              <a:ea typeface="微软雅黑" panose="020B0503020204020204" pitchFamily="34" charset="-122"/>
              <a:sym typeface="Open Sans" panose="020B0606030504020204" pitchFamily="2" charset="-122"/>
            </a:endParaRPr>
          </a:p>
        </p:txBody>
      </p:sp>
      <p:sp>
        <p:nvSpPr>
          <p:cNvPr id="8219" name="TextBox 17"/>
          <p:cNvSpPr>
            <a:spLocks noChangeArrowheads="1"/>
          </p:cNvSpPr>
          <p:nvPr/>
        </p:nvSpPr>
        <p:spPr bwMode="auto">
          <a:xfrm>
            <a:off x="791845" y="3048635"/>
            <a:ext cx="616013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Raya等人设计了五种VR环境分别代表悲伤、快乐、焦虑、放松、自然，发现在快乐和放松环境下参与者产生的积极情绪高于自然环境，悲伤和焦虑环境下参与者快乐的情绪最低，参与者的悲伤情绪的结果与之相反。</a:t>
            </a:r>
            <a:endParaRPr lang="zh-CN" altLang="en-US">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0" name="Rectangle 42"/>
          <p:cNvSpPr>
            <a:spLocks noChangeArrowheads="1"/>
          </p:cNvSpPr>
          <p:nvPr/>
        </p:nvSpPr>
        <p:spPr bwMode="auto">
          <a:xfrm>
            <a:off x="537845" y="3048635"/>
            <a:ext cx="254000" cy="356870"/>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91440" tIns="45720" rIns="91440" b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465" b="1">
                <a:solidFill>
                  <a:srgbClr val="F2F2F2"/>
                </a:solidFill>
                <a:latin typeface="微软雅黑" panose="020B0503020204020204" pitchFamily="34" charset="-122"/>
                <a:ea typeface="微软雅黑" panose="020B0503020204020204" pitchFamily="34" charset="-122"/>
                <a:sym typeface="Open Sans" panose="020B0606030504020204" pitchFamily="2" charset="-122"/>
              </a:rPr>
              <a:t>+</a:t>
            </a:r>
            <a:endParaRPr lang="en-US" altLang="zh-CN" sz="1465" b="1">
              <a:solidFill>
                <a:srgbClr val="F2F2F2"/>
              </a:solidFill>
              <a:latin typeface="微软雅黑" panose="020B0503020204020204" pitchFamily="34" charset="-122"/>
              <a:ea typeface="微软雅黑" panose="020B0503020204020204" pitchFamily="34" charset="-122"/>
              <a:sym typeface="Open Sans" panose="020B0606030504020204" pitchFamily="2" charset="-122"/>
            </a:endParaRPr>
          </a:p>
        </p:txBody>
      </p:sp>
      <p:sp>
        <p:nvSpPr>
          <p:cNvPr id="8221" name="TextBox 19"/>
          <p:cNvSpPr>
            <a:spLocks noChangeArrowheads="1"/>
          </p:cNvSpPr>
          <p:nvPr/>
        </p:nvSpPr>
        <p:spPr bwMode="auto">
          <a:xfrm>
            <a:off x="861060" y="4340225"/>
            <a:ext cx="609092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Seinfeld等人在一座350米的建筑物的外部电梯中安装了VR装置。在模拟电梯上升的过程中，处在的（模拟）楼层越高，参与者表现的越焦虑。</a:t>
            </a:r>
            <a:endParaRPr lang="en-US" altLang="zh-CN">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2" name="Rectangle 42"/>
          <p:cNvSpPr>
            <a:spLocks noChangeArrowheads="1"/>
          </p:cNvSpPr>
          <p:nvPr/>
        </p:nvSpPr>
        <p:spPr bwMode="auto">
          <a:xfrm>
            <a:off x="537845" y="4340225"/>
            <a:ext cx="254000" cy="410210"/>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91440" tIns="45720" rIns="91440" b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465" b="1">
                <a:solidFill>
                  <a:srgbClr val="F2F2F2"/>
                </a:solidFill>
                <a:latin typeface="微软雅黑" panose="020B0503020204020204" pitchFamily="34" charset="-122"/>
                <a:ea typeface="微软雅黑" panose="020B0503020204020204" pitchFamily="34" charset="-122"/>
                <a:sym typeface="Open Sans" panose="020B0606030504020204" pitchFamily="2" charset="-122"/>
              </a:rPr>
              <a:t>+</a:t>
            </a:r>
            <a:endParaRPr lang="en-US" altLang="zh-CN" sz="1465" b="1">
              <a:solidFill>
                <a:srgbClr val="F2F2F2"/>
              </a:solidFill>
              <a:latin typeface="微软雅黑" panose="020B0503020204020204" pitchFamily="34" charset="-122"/>
              <a:ea typeface="微软雅黑" panose="020B0503020204020204" pitchFamily="34" charset="-122"/>
              <a:sym typeface="Open Sans" panose="020B0606030504020204" pitchFamily="2" charset="-122"/>
            </a:endParaRPr>
          </a:p>
        </p:txBody>
      </p:sp>
      <p:sp>
        <p:nvSpPr>
          <p:cNvPr id="17422" name="Rectangle 22"/>
          <p:cNvSpPr>
            <a:spLocks noChangeArrowheads="1"/>
          </p:cNvSpPr>
          <p:nvPr/>
        </p:nvSpPr>
        <p:spPr bwMode="auto">
          <a:xfrm>
            <a:off x="32194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en-US" alt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虚拟环境(VEs)可以触发与现实世界中相同的状态的情绪</a:t>
            </a:r>
            <a:endParaRPr lang="zh-CN"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206"/>
                                        </p:tgtEl>
                                        <p:attrNameLst>
                                          <p:attrName>style.visibility</p:attrName>
                                        </p:attrNameLst>
                                      </p:cBhvr>
                                      <p:to>
                                        <p:strVal val="visible"/>
                                      </p:to>
                                    </p:set>
                                    <p:anim calcmode="lin" valueType="num">
                                      <p:cBhvr>
                                        <p:cTn id="7" dur="500" fill="hold"/>
                                        <p:tgtEl>
                                          <p:spTgt spid="8206"/>
                                        </p:tgtEl>
                                        <p:attrNameLst>
                                          <p:attrName>ppt_x</p:attrName>
                                        </p:attrNameLst>
                                      </p:cBhvr>
                                      <p:tavLst>
                                        <p:tav tm="0">
                                          <p:val>
                                            <p:strVal val="0-#ppt_w/2"/>
                                          </p:val>
                                        </p:tav>
                                        <p:tav tm="100000">
                                          <p:val>
                                            <p:strVal val="#ppt_x"/>
                                          </p:val>
                                        </p:tav>
                                      </p:tavLst>
                                    </p:anim>
                                    <p:anim calcmode="lin" valueType="num">
                                      <p:cBhvr>
                                        <p:cTn id="8" dur="500" fill="hold"/>
                                        <p:tgtEl>
                                          <p:spTgt spid="82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203"/>
                                        </p:tgtEl>
                                        <p:attrNameLst>
                                          <p:attrName>style.visibility</p:attrName>
                                        </p:attrNameLst>
                                      </p:cBhvr>
                                      <p:to>
                                        <p:strVal val="visible"/>
                                      </p:to>
                                    </p:set>
                                    <p:anim calcmode="lin" valueType="num">
                                      <p:cBhvr>
                                        <p:cTn id="12" dur="500" fill="hold"/>
                                        <p:tgtEl>
                                          <p:spTgt spid="8203"/>
                                        </p:tgtEl>
                                        <p:attrNameLst>
                                          <p:attrName>ppt_x</p:attrName>
                                        </p:attrNameLst>
                                      </p:cBhvr>
                                      <p:tavLst>
                                        <p:tav tm="0">
                                          <p:val>
                                            <p:strVal val="1+#ppt_w/2"/>
                                          </p:val>
                                        </p:tav>
                                        <p:tav tm="100000">
                                          <p:val>
                                            <p:strVal val="#ppt_x"/>
                                          </p:val>
                                        </p:tav>
                                      </p:tavLst>
                                    </p:anim>
                                    <p:anim calcmode="lin" valueType="num">
                                      <p:cBhvr>
                                        <p:cTn id="13" dur="500" fill="hold"/>
                                        <p:tgtEl>
                                          <p:spTgt spid="820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218"/>
                                        </p:tgtEl>
                                        <p:attrNameLst>
                                          <p:attrName>style.visibility</p:attrName>
                                        </p:attrNameLst>
                                      </p:cBhvr>
                                      <p:to>
                                        <p:strVal val="visible"/>
                                      </p:to>
                                    </p:set>
                                    <p:anim calcmode="lin" valueType="num">
                                      <p:cBhvr>
                                        <p:cTn id="17" dur="500" fill="hold"/>
                                        <p:tgtEl>
                                          <p:spTgt spid="8218"/>
                                        </p:tgtEl>
                                        <p:attrNameLst>
                                          <p:attrName>ppt_w</p:attrName>
                                        </p:attrNameLst>
                                      </p:cBhvr>
                                      <p:tavLst>
                                        <p:tav tm="0">
                                          <p:val>
                                            <p:fltVal val="0"/>
                                          </p:val>
                                        </p:tav>
                                        <p:tav tm="100000">
                                          <p:val>
                                            <p:strVal val="#ppt_w"/>
                                          </p:val>
                                        </p:tav>
                                      </p:tavLst>
                                    </p:anim>
                                    <p:anim calcmode="lin" valueType="num">
                                      <p:cBhvr>
                                        <p:cTn id="18" dur="500" fill="hold"/>
                                        <p:tgtEl>
                                          <p:spTgt spid="8218"/>
                                        </p:tgtEl>
                                        <p:attrNameLst>
                                          <p:attrName>ppt_h</p:attrName>
                                        </p:attrNameLst>
                                      </p:cBhvr>
                                      <p:tavLst>
                                        <p:tav tm="0">
                                          <p:val>
                                            <p:fltVal val="0"/>
                                          </p:val>
                                        </p:tav>
                                        <p:tav tm="100000">
                                          <p:val>
                                            <p:strVal val="#ppt_h"/>
                                          </p:val>
                                        </p:tav>
                                      </p:tavLst>
                                    </p:anim>
                                    <p:animEffect>
                                      <p:cBhvr>
                                        <p:cTn id="19" dur="500"/>
                                        <p:tgtEl>
                                          <p:spTgt spid="82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20"/>
                                        </p:tgtEl>
                                        <p:attrNameLst>
                                          <p:attrName>style.visibility</p:attrName>
                                        </p:attrNameLst>
                                      </p:cBhvr>
                                      <p:to>
                                        <p:strVal val="visible"/>
                                      </p:to>
                                    </p:set>
                                    <p:anim calcmode="lin" valueType="num">
                                      <p:cBhvr>
                                        <p:cTn id="22" dur="500" fill="hold"/>
                                        <p:tgtEl>
                                          <p:spTgt spid="8220"/>
                                        </p:tgtEl>
                                        <p:attrNameLst>
                                          <p:attrName>ppt_w</p:attrName>
                                        </p:attrNameLst>
                                      </p:cBhvr>
                                      <p:tavLst>
                                        <p:tav tm="0">
                                          <p:val>
                                            <p:fltVal val="0"/>
                                          </p:val>
                                        </p:tav>
                                        <p:tav tm="100000">
                                          <p:val>
                                            <p:strVal val="#ppt_w"/>
                                          </p:val>
                                        </p:tav>
                                      </p:tavLst>
                                    </p:anim>
                                    <p:anim calcmode="lin" valueType="num">
                                      <p:cBhvr>
                                        <p:cTn id="23" dur="500" fill="hold"/>
                                        <p:tgtEl>
                                          <p:spTgt spid="8220"/>
                                        </p:tgtEl>
                                        <p:attrNameLst>
                                          <p:attrName>ppt_h</p:attrName>
                                        </p:attrNameLst>
                                      </p:cBhvr>
                                      <p:tavLst>
                                        <p:tav tm="0">
                                          <p:val>
                                            <p:fltVal val="0"/>
                                          </p:val>
                                        </p:tav>
                                        <p:tav tm="100000">
                                          <p:val>
                                            <p:strVal val="#ppt_h"/>
                                          </p:val>
                                        </p:tav>
                                      </p:tavLst>
                                    </p:anim>
                                    <p:animEffect>
                                      <p:cBhvr>
                                        <p:cTn id="24" dur="500"/>
                                        <p:tgtEl>
                                          <p:spTgt spid="82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222"/>
                                        </p:tgtEl>
                                        <p:attrNameLst>
                                          <p:attrName>style.visibility</p:attrName>
                                        </p:attrNameLst>
                                      </p:cBhvr>
                                      <p:to>
                                        <p:strVal val="visible"/>
                                      </p:to>
                                    </p:set>
                                    <p:anim calcmode="lin" valueType="num">
                                      <p:cBhvr>
                                        <p:cTn id="27" dur="500" fill="hold"/>
                                        <p:tgtEl>
                                          <p:spTgt spid="8222"/>
                                        </p:tgtEl>
                                        <p:attrNameLst>
                                          <p:attrName>ppt_w</p:attrName>
                                        </p:attrNameLst>
                                      </p:cBhvr>
                                      <p:tavLst>
                                        <p:tav tm="0">
                                          <p:val>
                                            <p:fltVal val="0"/>
                                          </p:val>
                                        </p:tav>
                                        <p:tav tm="100000">
                                          <p:val>
                                            <p:strVal val="#ppt_w"/>
                                          </p:val>
                                        </p:tav>
                                      </p:tavLst>
                                    </p:anim>
                                    <p:anim calcmode="lin" valueType="num">
                                      <p:cBhvr>
                                        <p:cTn id="28" dur="500" fill="hold"/>
                                        <p:tgtEl>
                                          <p:spTgt spid="8222"/>
                                        </p:tgtEl>
                                        <p:attrNameLst>
                                          <p:attrName>ppt_h</p:attrName>
                                        </p:attrNameLst>
                                      </p:cBhvr>
                                      <p:tavLst>
                                        <p:tav tm="0">
                                          <p:val>
                                            <p:fltVal val="0"/>
                                          </p:val>
                                        </p:tav>
                                        <p:tav tm="100000">
                                          <p:val>
                                            <p:strVal val="#ppt_h"/>
                                          </p:val>
                                        </p:tav>
                                      </p:tavLst>
                                    </p:anim>
                                    <p:animEffect>
                                      <p:cBhvr>
                                        <p:cTn id="29" dur="500"/>
                                        <p:tgtEl>
                                          <p:spTgt spid="8222"/>
                                        </p:tgtEl>
                                      </p:cBhvr>
                                    </p:animEffect>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8217"/>
                                        </p:tgtEl>
                                        <p:attrNameLst>
                                          <p:attrName>style.visibility</p:attrName>
                                        </p:attrNameLst>
                                      </p:cBhvr>
                                      <p:to>
                                        <p:strVal val="visible"/>
                                      </p:to>
                                    </p:set>
                                    <p:anim calcmode="lin" valueType="num">
                                      <p:cBhvr>
                                        <p:cTn id="33" dur="500" fill="hold"/>
                                        <p:tgtEl>
                                          <p:spTgt spid="8217"/>
                                        </p:tgtEl>
                                        <p:attrNameLst>
                                          <p:attrName>ppt_x</p:attrName>
                                        </p:attrNameLst>
                                      </p:cBhvr>
                                      <p:tavLst>
                                        <p:tav tm="0">
                                          <p:val>
                                            <p:strVal val="1+#ppt_w/2"/>
                                          </p:val>
                                        </p:tav>
                                        <p:tav tm="100000">
                                          <p:val>
                                            <p:strVal val="#ppt_x"/>
                                          </p:val>
                                        </p:tav>
                                      </p:tavLst>
                                    </p:anim>
                                    <p:anim calcmode="lin" valueType="num">
                                      <p:cBhvr>
                                        <p:cTn id="34" dur="500" fill="hold"/>
                                        <p:tgtEl>
                                          <p:spTgt spid="8217"/>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100"/>
                                  </p:stCondLst>
                                  <p:childTnLst>
                                    <p:set>
                                      <p:cBhvr>
                                        <p:cTn id="36" dur="1" fill="hold">
                                          <p:stCondLst>
                                            <p:cond delay="0"/>
                                          </p:stCondLst>
                                        </p:cTn>
                                        <p:tgtEl>
                                          <p:spTgt spid="8219"/>
                                        </p:tgtEl>
                                        <p:attrNameLst>
                                          <p:attrName>style.visibility</p:attrName>
                                        </p:attrNameLst>
                                      </p:cBhvr>
                                      <p:to>
                                        <p:strVal val="visible"/>
                                      </p:to>
                                    </p:set>
                                    <p:anim calcmode="lin" valueType="num">
                                      <p:cBhvr>
                                        <p:cTn id="37" dur="500" fill="hold"/>
                                        <p:tgtEl>
                                          <p:spTgt spid="8219"/>
                                        </p:tgtEl>
                                        <p:attrNameLst>
                                          <p:attrName>ppt_x</p:attrName>
                                        </p:attrNameLst>
                                      </p:cBhvr>
                                      <p:tavLst>
                                        <p:tav tm="0">
                                          <p:val>
                                            <p:strVal val="1+#ppt_w/2"/>
                                          </p:val>
                                        </p:tav>
                                        <p:tav tm="100000">
                                          <p:val>
                                            <p:strVal val="#ppt_x"/>
                                          </p:val>
                                        </p:tav>
                                      </p:tavLst>
                                    </p:anim>
                                    <p:anim calcmode="lin" valueType="num">
                                      <p:cBhvr>
                                        <p:cTn id="38" dur="500" fill="hold"/>
                                        <p:tgtEl>
                                          <p:spTgt spid="8219"/>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300"/>
                                  </p:stCondLst>
                                  <p:childTnLst>
                                    <p:set>
                                      <p:cBhvr>
                                        <p:cTn id="40" dur="1" fill="hold">
                                          <p:stCondLst>
                                            <p:cond delay="0"/>
                                          </p:stCondLst>
                                        </p:cTn>
                                        <p:tgtEl>
                                          <p:spTgt spid="8221"/>
                                        </p:tgtEl>
                                        <p:attrNameLst>
                                          <p:attrName>style.visibility</p:attrName>
                                        </p:attrNameLst>
                                      </p:cBhvr>
                                      <p:to>
                                        <p:strVal val="visible"/>
                                      </p:to>
                                    </p:set>
                                    <p:anim calcmode="lin" valueType="num">
                                      <p:cBhvr>
                                        <p:cTn id="41" dur="500" fill="hold"/>
                                        <p:tgtEl>
                                          <p:spTgt spid="8221"/>
                                        </p:tgtEl>
                                        <p:attrNameLst>
                                          <p:attrName>ppt_x</p:attrName>
                                        </p:attrNameLst>
                                      </p:cBhvr>
                                      <p:tavLst>
                                        <p:tav tm="0">
                                          <p:val>
                                            <p:strVal val="1+#ppt_w/2"/>
                                          </p:val>
                                        </p:tav>
                                        <p:tav tm="100000">
                                          <p:val>
                                            <p:strVal val="#ppt_x"/>
                                          </p:val>
                                        </p:tav>
                                      </p:tavLst>
                                    </p:anim>
                                    <p:anim calcmode="lin" valueType="num">
                                      <p:cBhvr>
                                        <p:cTn id="42" dur="500" fill="hold"/>
                                        <p:tgtEl>
                                          <p:spTgt spid="8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bldLvl="0" animBg="1" autoUpdateAnimBg="0"/>
      <p:bldP spid="8217" grpId="0" bldLvl="0" autoUpdateAnimBg="0"/>
      <p:bldP spid="8218" grpId="0" bldLvl="0" animBg="1" autoUpdateAnimBg="0"/>
      <p:bldP spid="8219" grpId="0" bldLvl="0" autoUpdateAnimBg="0"/>
      <p:bldP spid="8220" grpId="0" bldLvl="0" animBg="1" autoUpdateAnimBg="0"/>
      <p:bldP spid="8221" grpId="0" bldLvl="0" autoUpdateAnimBg="0"/>
      <p:bldP spid="8222"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19459" name="组合 8"/>
          <p:cNvGrpSpPr/>
          <p:nvPr/>
        </p:nvGrpSpPr>
        <p:grpSpPr bwMode="auto">
          <a:xfrm>
            <a:off x="4512733" y="383117"/>
            <a:ext cx="7677151" cy="988483"/>
            <a:chOff x="0" y="0"/>
            <a:chExt cx="9421797" cy="1212838"/>
          </a:xfrm>
        </p:grpSpPr>
        <p:sp>
          <p:nvSpPr>
            <p:cNvPr id="19481"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2"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3"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4"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5"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19486"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pic>
        <p:nvPicPr>
          <p:cNvPr id="19460" name="Picture 2" descr="C:\Users\Administrator\Desktop\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733" y="1210098"/>
            <a:ext cx="11650133" cy="533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3" name="组合 1"/>
          <p:cNvGrpSpPr/>
          <p:nvPr/>
        </p:nvGrpSpPr>
        <p:grpSpPr bwMode="auto">
          <a:xfrm>
            <a:off x="1140884" y="287867"/>
            <a:ext cx="4034367" cy="748674"/>
            <a:chOff x="0" y="0"/>
            <a:chExt cx="3025964" cy="560747"/>
          </a:xfrm>
        </p:grpSpPr>
        <p:sp>
          <p:nvSpPr>
            <p:cNvPr id="19479"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国外研究现状</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80"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206"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9" name="TextBox 17"/>
          <p:cNvSpPr>
            <a:spLocks noChangeArrowheads="1"/>
          </p:cNvSpPr>
          <p:nvPr/>
        </p:nvSpPr>
        <p:spPr bwMode="auto">
          <a:xfrm>
            <a:off x="791845" y="2205990"/>
            <a:ext cx="616013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Dey等人在一款模拟射击游戏中，利用共享视点和简单的移情来增强游戏中的连接感。通过视听手段向观众分享主玩家的心率，该研究发现增强玩家和观众之间的主观联系和共享游戏中情绪(对提高观众代入感)的利处。</a:t>
            </a:r>
            <a:endParaRPr lang="zh-CN" altLang="en-US">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0" name="Rectangle 42"/>
          <p:cNvSpPr>
            <a:spLocks noChangeArrowheads="1"/>
          </p:cNvSpPr>
          <p:nvPr/>
        </p:nvSpPr>
        <p:spPr bwMode="auto">
          <a:xfrm>
            <a:off x="537845" y="2320925"/>
            <a:ext cx="254000" cy="40195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91440" tIns="45720" rIns="91440" bIns="4572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465" b="1">
                <a:solidFill>
                  <a:srgbClr val="F2F2F2"/>
                </a:solidFill>
                <a:latin typeface="微软雅黑" panose="020B0503020204020204" pitchFamily="34" charset="-122"/>
                <a:ea typeface="微软雅黑" panose="020B0503020204020204" pitchFamily="34" charset="-122"/>
                <a:sym typeface="Open Sans" panose="020B0606030504020204" pitchFamily="2" charset="-122"/>
              </a:rPr>
              <a:t>+</a:t>
            </a:r>
            <a:endParaRPr lang="en-US" altLang="zh-CN" sz="1465" b="1">
              <a:solidFill>
                <a:srgbClr val="F2F2F2"/>
              </a:solidFill>
              <a:latin typeface="微软雅黑" panose="020B0503020204020204" pitchFamily="34" charset="-122"/>
              <a:ea typeface="微软雅黑" panose="020B0503020204020204" pitchFamily="34" charset="-122"/>
              <a:sym typeface="Open Sans" panose="020B0606030504020204" pitchFamily="2" charset="-122"/>
            </a:endParaRPr>
          </a:p>
        </p:txBody>
      </p:sp>
      <p:sp>
        <p:nvSpPr>
          <p:cNvPr id="17422" name="Rectangle 22"/>
          <p:cNvSpPr>
            <a:spLocks noChangeArrowheads="1"/>
          </p:cNvSpPr>
          <p:nvPr/>
        </p:nvSpPr>
        <p:spPr bwMode="auto">
          <a:xfrm>
            <a:off x="32194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en-US" alt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VR环境提供</a:t>
            </a: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参与者</a:t>
            </a:r>
            <a:r>
              <a:rPr lang="en-US" alt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生理指标反馈</a:t>
            </a: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a:t>
            </a:r>
            <a:r>
              <a:rPr lang="en-US" alt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VR</a:t>
            </a: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体验的影响</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206"/>
                                        </p:tgtEl>
                                        <p:attrNameLst>
                                          <p:attrName>style.visibility</p:attrName>
                                        </p:attrNameLst>
                                      </p:cBhvr>
                                      <p:to>
                                        <p:strVal val="visible"/>
                                      </p:to>
                                    </p:set>
                                    <p:anim calcmode="lin" valueType="num">
                                      <p:cBhvr>
                                        <p:cTn id="7" dur="500" fill="hold"/>
                                        <p:tgtEl>
                                          <p:spTgt spid="8206"/>
                                        </p:tgtEl>
                                        <p:attrNameLst>
                                          <p:attrName>ppt_x</p:attrName>
                                        </p:attrNameLst>
                                      </p:cBhvr>
                                      <p:tavLst>
                                        <p:tav tm="0">
                                          <p:val>
                                            <p:strVal val="0-#ppt_w/2"/>
                                          </p:val>
                                        </p:tav>
                                        <p:tav tm="100000">
                                          <p:val>
                                            <p:strVal val="#ppt_x"/>
                                          </p:val>
                                        </p:tav>
                                      </p:tavLst>
                                    </p:anim>
                                    <p:anim calcmode="lin" valueType="num">
                                      <p:cBhvr>
                                        <p:cTn id="8" dur="500" fill="hold"/>
                                        <p:tgtEl>
                                          <p:spTgt spid="82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203"/>
                                        </p:tgtEl>
                                        <p:attrNameLst>
                                          <p:attrName>style.visibility</p:attrName>
                                        </p:attrNameLst>
                                      </p:cBhvr>
                                      <p:to>
                                        <p:strVal val="visible"/>
                                      </p:to>
                                    </p:set>
                                    <p:anim calcmode="lin" valueType="num">
                                      <p:cBhvr>
                                        <p:cTn id="12" dur="500" fill="hold"/>
                                        <p:tgtEl>
                                          <p:spTgt spid="8203"/>
                                        </p:tgtEl>
                                        <p:attrNameLst>
                                          <p:attrName>ppt_x</p:attrName>
                                        </p:attrNameLst>
                                      </p:cBhvr>
                                      <p:tavLst>
                                        <p:tav tm="0">
                                          <p:val>
                                            <p:strVal val="1+#ppt_w/2"/>
                                          </p:val>
                                        </p:tav>
                                        <p:tav tm="100000">
                                          <p:val>
                                            <p:strVal val="#ppt_x"/>
                                          </p:val>
                                        </p:tav>
                                      </p:tavLst>
                                    </p:anim>
                                    <p:anim calcmode="lin" valueType="num">
                                      <p:cBhvr>
                                        <p:cTn id="13" dur="500" fill="hold"/>
                                        <p:tgtEl>
                                          <p:spTgt spid="8203"/>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8220"/>
                                        </p:tgtEl>
                                        <p:attrNameLst>
                                          <p:attrName>style.visibility</p:attrName>
                                        </p:attrNameLst>
                                      </p:cBhvr>
                                      <p:to>
                                        <p:strVal val="visible"/>
                                      </p:to>
                                    </p:set>
                                    <p:anim calcmode="lin" valueType="num">
                                      <p:cBhvr>
                                        <p:cTn id="16" dur="500" fill="hold"/>
                                        <p:tgtEl>
                                          <p:spTgt spid="8220"/>
                                        </p:tgtEl>
                                        <p:attrNameLst>
                                          <p:attrName>ppt_w</p:attrName>
                                        </p:attrNameLst>
                                      </p:cBhvr>
                                      <p:tavLst>
                                        <p:tav tm="0">
                                          <p:val>
                                            <p:fltVal val="0"/>
                                          </p:val>
                                        </p:tav>
                                        <p:tav tm="100000">
                                          <p:val>
                                            <p:strVal val="#ppt_w"/>
                                          </p:val>
                                        </p:tav>
                                      </p:tavLst>
                                    </p:anim>
                                    <p:anim calcmode="lin" valueType="num">
                                      <p:cBhvr>
                                        <p:cTn id="17" dur="500" fill="hold"/>
                                        <p:tgtEl>
                                          <p:spTgt spid="8220"/>
                                        </p:tgtEl>
                                        <p:attrNameLst>
                                          <p:attrName>ppt_h</p:attrName>
                                        </p:attrNameLst>
                                      </p:cBhvr>
                                      <p:tavLst>
                                        <p:tav tm="0">
                                          <p:val>
                                            <p:fltVal val="0"/>
                                          </p:val>
                                        </p:tav>
                                        <p:tav tm="100000">
                                          <p:val>
                                            <p:strVal val="#ppt_h"/>
                                          </p:val>
                                        </p:tav>
                                      </p:tavLst>
                                    </p:anim>
                                    <p:animEffect>
                                      <p:cBhvr>
                                        <p:cTn id="18" dur="500"/>
                                        <p:tgtEl>
                                          <p:spTgt spid="8220"/>
                                        </p:tgtEl>
                                      </p:cBhvr>
                                    </p:animEffect>
                                  </p:childTnLst>
                                </p:cTn>
                              </p:par>
                              <p:par>
                                <p:cTn id="19" presetID="2" presetClass="entr" presetSubtype="2" fill="hold" grpId="0" nodeType="withEffect">
                                  <p:stCondLst>
                                    <p:cond delay="100"/>
                                  </p:stCondLst>
                                  <p:childTnLst>
                                    <p:set>
                                      <p:cBhvr>
                                        <p:cTn id="20" dur="1" fill="hold">
                                          <p:stCondLst>
                                            <p:cond delay="0"/>
                                          </p:stCondLst>
                                        </p:cTn>
                                        <p:tgtEl>
                                          <p:spTgt spid="8219"/>
                                        </p:tgtEl>
                                        <p:attrNameLst>
                                          <p:attrName>style.visibility</p:attrName>
                                        </p:attrNameLst>
                                      </p:cBhvr>
                                      <p:to>
                                        <p:strVal val="visible"/>
                                      </p:to>
                                    </p:set>
                                    <p:anim calcmode="lin" valueType="num">
                                      <p:cBhvr>
                                        <p:cTn id="21" dur="500" fill="hold"/>
                                        <p:tgtEl>
                                          <p:spTgt spid="8219"/>
                                        </p:tgtEl>
                                        <p:attrNameLst>
                                          <p:attrName>ppt_x</p:attrName>
                                        </p:attrNameLst>
                                      </p:cBhvr>
                                      <p:tavLst>
                                        <p:tav tm="0">
                                          <p:val>
                                            <p:strVal val="1+#ppt_w/2"/>
                                          </p:val>
                                        </p:tav>
                                        <p:tav tm="100000">
                                          <p:val>
                                            <p:strVal val="#ppt_x"/>
                                          </p:val>
                                        </p:tav>
                                      </p:tavLst>
                                    </p:anim>
                                    <p:anim calcmode="lin" valueType="num">
                                      <p:cBhvr>
                                        <p:cTn id="22" dur="500" fill="hold"/>
                                        <p:tgtEl>
                                          <p:spTgt spid="8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bldLvl="0" animBg="1" autoUpdateAnimBg="0"/>
      <p:bldP spid="8219" grpId="0" bldLvl="0" autoUpdateAnimBg="0"/>
      <p:bldP spid="8220"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25603" name="组合 8"/>
          <p:cNvGrpSpPr/>
          <p:nvPr/>
        </p:nvGrpSpPr>
        <p:grpSpPr bwMode="auto">
          <a:xfrm>
            <a:off x="4512733" y="383117"/>
            <a:ext cx="7677151" cy="988483"/>
            <a:chOff x="0" y="0"/>
            <a:chExt cx="9421797" cy="1212838"/>
          </a:xfrm>
        </p:grpSpPr>
        <p:sp>
          <p:nvSpPr>
            <p:cNvPr id="25630"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1"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2"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3"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4"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5"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grpSp>
        <p:nvGrpSpPr>
          <p:cNvPr id="14347" name="组合 1"/>
          <p:cNvGrpSpPr/>
          <p:nvPr/>
        </p:nvGrpSpPr>
        <p:grpSpPr bwMode="auto">
          <a:xfrm>
            <a:off x="1140884" y="287867"/>
            <a:ext cx="4034367" cy="748674"/>
            <a:chOff x="0" y="0"/>
            <a:chExt cx="3025964" cy="560747"/>
          </a:xfrm>
        </p:grpSpPr>
        <p:sp>
          <p:nvSpPr>
            <p:cNvPr id="25628"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实验设计</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629"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4350"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p>
        </p:txBody>
      </p:sp>
      <p:sp>
        <p:nvSpPr>
          <p:cNvPr id="17422" name="Rectangle 22"/>
          <p:cNvSpPr>
            <a:spLocks noChangeArrowheads="1"/>
          </p:cNvSpPr>
          <p:nvPr/>
        </p:nvSpPr>
        <p:spPr bwMode="auto">
          <a:xfrm>
            <a:off x="25971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利用</a:t>
            </a:r>
            <a:r>
              <a:rPr lang="en-US" alt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Unity3D</a:t>
            </a: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设计五种不同的</a:t>
            </a:r>
            <a:r>
              <a:rPr lang="en-US" alt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VR</a:t>
            </a: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场景体验</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147482622" name="图片 -2147482623"/>
          <p:cNvPicPr>
            <a:picLocks noChangeAspect="1"/>
          </p:cNvPicPr>
          <p:nvPr/>
        </p:nvPicPr>
        <p:blipFill>
          <a:blip r:embed="rId1"/>
          <a:stretch>
            <a:fillRect/>
          </a:stretch>
        </p:blipFill>
        <p:spPr>
          <a:xfrm>
            <a:off x="6001385" y="1294765"/>
            <a:ext cx="6047105" cy="5166360"/>
          </a:xfrm>
          <a:prstGeom prst="rect">
            <a:avLst/>
          </a:prstGeom>
          <a:noFill/>
          <a:ln w="9525">
            <a:noFill/>
          </a:ln>
        </p:spPr>
      </p:pic>
      <p:sp>
        <p:nvSpPr>
          <p:cNvPr id="100" name="文本框 99"/>
          <p:cNvSpPr txBox="1"/>
          <p:nvPr/>
        </p:nvSpPr>
        <p:spPr>
          <a:xfrm>
            <a:off x="921385" y="5544185"/>
            <a:ext cx="5080000" cy="645160"/>
          </a:xfrm>
          <a:prstGeom prst="rect">
            <a:avLst/>
          </a:prstGeom>
          <a:noFill/>
          <a:ln w="9525">
            <a:noFill/>
          </a:ln>
        </p:spPr>
        <p:txBody>
          <a:bodyPr>
            <a:spAutoFit/>
          </a:bodyPr>
          <a:p>
            <a:pPr indent="254000" algn="ctr"/>
            <a:r>
              <a:rPr lang="zh-CN" b="0">
                <a:ea typeface="黑体" panose="02010609060101010101" charset="-122"/>
              </a:rPr>
              <a:t>图</a:t>
            </a:r>
            <a:r>
              <a:rPr lang="en-US" b="0">
                <a:latin typeface="Arial" panose="020B0604020202020204" pitchFamily="34" charset="0"/>
                <a:ea typeface="黑体" panose="02010609060101010101" charset="-122"/>
                <a:cs typeface="Times New Roman" panose="02020603050405020304" charset="0"/>
              </a:rPr>
              <a:t> 1 5</a:t>
            </a:r>
            <a:r>
              <a:rPr lang="zh-CN" b="0">
                <a:latin typeface="Arial" panose="020B0604020202020204" pitchFamily="34" charset="0"/>
                <a:ea typeface="黑体" panose="02010609060101010101" charset="-122"/>
              </a:rPr>
              <a:t>种</a:t>
            </a:r>
            <a:r>
              <a:rPr lang="en-US" b="0">
                <a:latin typeface="Arial" panose="020B0604020202020204" pitchFamily="34" charset="0"/>
                <a:ea typeface="黑体" panose="02010609060101010101" charset="-122"/>
              </a:rPr>
              <a:t>VR</a:t>
            </a:r>
            <a:r>
              <a:rPr lang="zh-CN" b="0">
                <a:latin typeface="Arial" panose="020B0604020202020204" pitchFamily="34" charset="0"/>
                <a:ea typeface="黑体" panose="02010609060101010101" charset="-122"/>
              </a:rPr>
              <a:t>场景</a:t>
            </a:r>
            <a:r>
              <a:rPr lang="en-US" b="0">
                <a:latin typeface="Arial" panose="020B0604020202020204" pitchFamily="34" charset="0"/>
                <a:ea typeface="黑体" panose="02010609060101010101" charset="-122"/>
              </a:rPr>
              <a:t>(a)</a:t>
            </a:r>
            <a:r>
              <a:rPr lang="zh-CN" b="0">
                <a:latin typeface="Arial" panose="020B0604020202020204" pitchFamily="34" charset="0"/>
                <a:ea typeface="黑体" panose="02010609060101010101" charset="-122"/>
              </a:rPr>
              <a:t>快乐</a:t>
            </a:r>
            <a:r>
              <a:rPr lang="en-US" b="0">
                <a:latin typeface="Arial" panose="020B0604020202020204" pitchFamily="34" charset="0"/>
                <a:ea typeface="黑体" panose="02010609060101010101" charset="-122"/>
              </a:rPr>
              <a:t>(b)</a:t>
            </a:r>
            <a:r>
              <a:rPr lang="zh-CN" b="0">
                <a:latin typeface="Arial" panose="020B0604020202020204" pitchFamily="34" charset="0"/>
                <a:ea typeface="黑体" panose="02010609060101010101" charset="-122"/>
              </a:rPr>
              <a:t>焦虑</a:t>
            </a:r>
            <a:r>
              <a:rPr lang="en-US" b="0">
                <a:latin typeface="Arial" panose="020B0604020202020204" pitchFamily="34" charset="0"/>
                <a:ea typeface="黑体" panose="02010609060101010101" charset="-122"/>
              </a:rPr>
              <a:t>(c)</a:t>
            </a:r>
            <a:r>
              <a:rPr lang="zh-CN" b="0">
                <a:latin typeface="Arial" panose="020B0604020202020204" pitchFamily="34" charset="0"/>
                <a:ea typeface="黑体" panose="02010609060101010101" charset="-122"/>
              </a:rPr>
              <a:t>恐惧</a:t>
            </a:r>
            <a:r>
              <a:rPr lang="en-US" b="0">
                <a:latin typeface="Arial" panose="020B0604020202020204" pitchFamily="34" charset="0"/>
                <a:ea typeface="黑体" panose="02010609060101010101" charset="-122"/>
              </a:rPr>
              <a:t>(d)</a:t>
            </a:r>
            <a:r>
              <a:rPr lang="zh-CN" b="0">
                <a:latin typeface="Arial" panose="020B0604020202020204" pitchFamily="34" charset="0"/>
                <a:ea typeface="黑体" panose="02010609060101010101" charset="-122"/>
              </a:rPr>
              <a:t>厌恶</a:t>
            </a:r>
            <a:r>
              <a:rPr lang="en-US" b="0">
                <a:latin typeface="Arial" panose="020B0604020202020204" pitchFamily="34" charset="0"/>
                <a:ea typeface="黑体" panose="02010609060101010101" charset="-122"/>
              </a:rPr>
              <a:t>(e)</a:t>
            </a:r>
            <a:r>
              <a:rPr lang="zh-CN" b="0">
                <a:latin typeface="Arial" panose="020B0604020202020204" pitchFamily="34" charset="0"/>
                <a:ea typeface="黑体" panose="02010609060101010101" charset="-122"/>
              </a:rPr>
              <a:t>悲伤</a:t>
            </a:r>
            <a:endParaRPr lang="zh-CN" altLang="en-US"/>
          </a:p>
        </p:txBody>
      </p:sp>
      <p:sp>
        <p:nvSpPr>
          <p:cNvPr id="2" name="文本框 1"/>
          <p:cNvSpPr txBox="1"/>
          <p:nvPr/>
        </p:nvSpPr>
        <p:spPr>
          <a:xfrm>
            <a:off x="789940" y="2310130"/>
            <a:ext cx="4634865" cy="1198880"/>
          </a:xfrm>
          <a:prstGeom prst="rect">
            <a:avLst/>
          </a:prstGeom>
          <a:noFill/>
        </p:spPr>
        <p:txBody>
          <a:bodyPr wrap="square" rtlCol="0">
            <a:spAutoFit/>
          </a:bodyPr>
          <a:p>
            <a:r>
              <a:rPr lang="zh-CN" altLang="en-US"/>
              <a:t>参与者在</a:t>
            </a:r>
            <a:r>
              <a:rPr lang="en-US" altLang="zh-CN"/>
              <a:t>VR</a:t>
            </a:r>
            <a:r>
              <a:rPr lang="zh-CN" altLang="en-US"/>
              <a:t>环境中可以转头</a:t>
            </a:r>
            <a:r>
              <a:rPr lang="en-US" altLang="zh-CN"/>
              <a:t>/</a:t>
            </a:r>
            <a:r>
              <a:rPr lang="zh-CN" altLang="en-US"/>
              <a:t>听到环境声音</a:t>
            </a:r>
            <a:endParaRPr lang="zh-CN" altLang="en-US"/>
          </a:p>
          <a:p>
            <a:r>
              <a:rPr lang="zh-CN" altLang="en-US"/>
              <a:t>但不能在环境中移动</a:t>
            </a:r>
            <a:endParaRPr lang="zh-CN" altLang="en-US"/>
          </a:p>
          <a:p>
            <a:endParaRPr lang="zh-CN" altLang="en-US"/>
          </a:p>
          <a:p>
            <a:r>
              <a:rPr lang="zh-CN" altLang="en-US"/>
              <a:t>每个</a:t>
            </a:r>
            <a:r>
              <a:rPr lang="en-US" altLang="zh-CN"/>
              <a:t>VR</a:t>
            </a:r>
            <a:r>
              <a:rPr lang="zh-CN" altLang="en-US"/>
              <a:t>场景耗时几分钟</a:t>
            </a:r>
            <a:endParaRPr lang="zh-CN" altLang="en-US"/>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50"/>
                                        </p:tgtEl>
                                        <p:attrNameLst>
                                          <p:attrName>style.visibility</p:attrName>
                                        </p:attrNameLst>
                                      </p:cBhvr>
                                      <p:to>
                                        <p:strVal val="visible"/>
                                      </p:to>
                                    </p:set>
                                    <p:anim calcmode="lin" valueType="num">
                                      <p:cBhvr>
                                        <p:cTn id="7" dur="500" fill="hold"/>
                                        <p:tgtEl>
                                          <p:spTgt spid="14350"/>
                                        </p:tgtEl>
                                        <p:attrNameLst>
                                          <p:attrName>ppt_x</p:attrName>
                                        </p:attrNameLst>
                                      </p:cBhvr>
                                      <p:tavLst>
                                        <p:tav tm="0">
                                          <p:val>
                                            <p:strVal val="0-#ppt_w/2"/>
                                          </p:val>
                                        </p:tav>
                                        <p:tav tm="100000">
                                          <p:val>
                                            <p:strVal val="#ppt_x"/>
                                          </p:val>
                                        </p:tav>
                                      </p:tavLst>
                                    </p:anim>
                                    <p:anim calcmode="lin" valueType="num">
                                      <p:cBhvr>
                                        <p:cTn id="8" dur="500" fill="hold"/>
                                        <p:tgtEl>
                                          <p:spTgt spid="143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347"/>
                                        </p:tgtEl>
                                        <p:attrNameLst>
                                          <p:attrName>style.visibility</p:attrName>
                                        </p:attrNameLst>
                                      </p:cBhvr>
                                      <p:to>
                                        <p:strVal val="visible"/>
                                      </p:to>
                                    </p:set>
                                    <p:anim calcmode="lin" valueType="num">
                                      <p:cBhvr>
                                        <p:cTn id="12" dur="500" fill="hold"/>
                                        <p:tgtEl>
                                          <p:spTgt spid="14347"/>
                                        </p:tgtEl>
                                        <p:attrNameLst>
                                          <p:attrName>ppt_x</p:attrName>
                                        </p:attrNameLst>
                                      </p:cBhvr>
                                      <p:tavLst>
                                        <p:tav tm="0">
                                          <p:val>
                                            <p:strVal val="1+#ppt_w/2"/>
                                          </p:val>
                                        </p:tav>
                                        <p:tav tm="100000">
                                          <p:val>
                                            <p:strVal val="#ppt_x"/>
                                          </p:val>
                                        </p:tav>
                                      </p:tavLst>
                                    </p:anim>
                                    <p:anim calcmode="lin" valueType="num">
                                      <p:cBhvr>
                                        <p:cTn id="13" dur="500" fill="hold"/>
                                        <p:tgtEl>
                                          <p:spTgt spid="14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25603" name="组合 8"/>
          <p:cNvGrpSpPr/>
          <p:nvPr/>
        </p:nvGrpSpPr>
        <p:grpSpPr bwMode="auto">
          <a:xfrm>
            <a:off x="4512733" y="383117"/>
            <a:ext cx="7677151" cy="988483"/>
            <a:chOff x="0" y="0"/>
            <a:chExt cx="9421797" cy="1212838"/>
          </a:xfrm>
        </p:grpSpPr>
        <p:sp>
          <p:nvSpPr>
            <p:cNvPr id="25630"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1"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2"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3"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4"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5"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grpSp>
        <p:nvGrpSpPr>
          <p:cNvPr id="14347" name="组合 1"/>
          <p:cNvGrpSpPr/>
          <p:nvPr/>
        </p:nvGrpSpPr>
        <p:grpSpPr bwMode="auto">
          <a:xfrm>
            <a:off x="1140884" y="287867"/>
            <a:ext cx="4034367" cy="748674"/>
            <a:chOff x="0" y="0"/>
            <a:chExt cx="3025964" cy="560747"/>
          </a:xfrm>
        </p:grpSpPr>
        <p:sp>
          <p:nvSpPr>
            <p:cNvPr id="25628"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实验设计</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629"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4350"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p>
        </p:txBody>
      </p:sp>
      <p:sp>
        <p:nvSpPr>
          <p:cNvPr id="17422" name="Rectangle 22"/>
          <p:cNvSpPr>
            <a:spLocks noChangeArrowheads="1"/>
          </p:cNvSpPr>
          <p:nvPr/>
        </p:nvSpPr>
        <p:spPr bwMode="auto">
          <a:xfrm>
            <a:off x="25971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实验设备</a:t>
            </a:r>
            <a:endParaRPr 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0" name="文本框 99"/>
          <p:cNvSpPr txBox="1"/>
          <p:nvPr/>
        </p:nvSpPr>
        <p:spPr>
          <a:xfrm>
            <a:off x="921385" y="5544185"/>
            <a:ext cx="5080000" cy="368300"/>
          </a:xfrm>
          <a:prstGeom prst="rect">
            <a:avLst/>
          </a:prstGeom>
          <a:noFill/>
          <a:ln w="9525">
            <a:noFill/>
          </a:ln>
        </p:spPr>
        <p:txBody>
          <a:bodyPr>
            <a:spAutoFit/>
          </a:bodyPr>
          <a:p>
            <a:pPr indent="254000" algn="ctr"/>
            <a:r>
              <a:rPr lang="zh-CN" b="0">
                <a:ea typeface="黑体" panose="02010609060101010101" charset="-122"/>
              </a:rPr>
              <a:t>、</a:t>
            </a:r>
            <a:endParaRPr lang="zh-CN"/>
          </a:p>
        </p:txBody>
      </p:sp>
      <p:sp>
        <p:nvSpPr>
          <p:cNvPr id="3" name="文本框 2"/>
          <p:cNvSpPr txBox="1"/>
          <p:nvPr/>
        </p:nvSpPr>
        <p:spPr>
          <a:xfrm>
            <a:off x="384175" y="2195830"/>
            <a:ext cx="3190240" cy="3169285"/>
          </a:xfrm>
          <a:prstGeom prst="rect">
            <a:avLst/>
          </a:prstGeom>
          <a:noFill/>
        </p:spPr>
        <p:txBody>
          <a:bodyPr wrap="square" rtlCol="0">
            <a:spAutoFit/>
          </a:bodyPr>
          <a:p>
            <a:pPr marL="285750" indent="-285750">
              <a:buFont typeface="Wingdings" panose="05000000000000000000" charset="0"/>
              <a:buChar char="p"/>
            </a:pPr>
            <a:r>
              <a:rPr lang="zh-CN" altLang="en-US" sz="2000"/>
              <a:t>HTC Vive headset显示虚拟场景</a:t>
            </a:r>
            <a:endParaRPr lang="zh-CN" altLang="en-US" sz="2000"/>
          </a:p>
          <a:p>
            <a:pPr marL="285750" indent="-285750">
              <a:buFont typeface="Wingdings" panose="05000000000000000000" charset="0"/>
              <a:buChar char="p"/>
            </a:pPr>
            <a:r>
              <a:rPr lang="zh-CN" altLang="en-US" sz="2000"/>
              <a:t>Logitech headphones提供场景声音</a:t>
            </a:r>
            <a:endParaRPr lang="zh-CN" altLang="en-US" sz="2000"/>
          </a:p>
          <a:p>
            <a:pPr marL="285750" indent="-285750">
              <a:buFont typeface="Wingdings" panose="05000000000000000000" charset="0"/>
              <a:buChar char="p"/>
            </a:pPr>
            <a:r>
              <a:rPr lang="zh-CN" altLang="en-US" sz="2000"/>
              <a:t>Pupil Labs eye-tracker测量瞳孔间距变化</a:t>
            </a:r>
            <a:endParaRPr lang="zh-CN" altLang="en-US" sz="2000"/>
          </a:p>
          <a:p>
            <a:pPr marL="285750" indent="-285750">
              <a:buFont typeface="Wingdings" panose="05000000000000000000" charset="0"/>
              <a:buChar char="p"/>
            </a:pPr>
            <a:r>
              <a:rPr lang="zh-CN" altLang="en-US" sz="2000"/>
              <a:t>Vive controllers提供触觉体验</a:t>
            </a:r>
            <a:endParaRPr lang="zh-CN" altLang="en-US" sz="2000"/>
          </a:p>
          <a:p>
            <a:pPr marL="285750" indent="-285750">
              <a:buFont typeface="Wingdings" panose="05000000000000000000" charset="0"/>
              <a:buChar char="p"/>
            </a:pPr>
            <a:r>
              <a:rPr lang="zh-CN" altLang="en-US" sz="2000"/>
              <a:t>Polar H7 heart rate sensor测试心率</a:t>
            </a:r>
            <a:endParaRPr lang="zh-CN" altLang="en-US" sz="2000"/>
          </a:p>
        </p:txBody>
      </p:sp>
      <p:pic>
        <p:nvPicPr>
          <p:cNvPr id="4" name="图片 3"/>
          <p:cNvPicPr>
            <a:picLocks noChangeAspect="1"/>
          </p:cNvPicPr>
          <p:nvPr/>
        </p:nvPicPr>
        <p:blipFill>
          <a:blip r:embed="rId1"/>
          <a:stretch>
            <a:fillRect/>
          </a:stretch>
        </p:blipFill>
        <p:spPr>
          <a:xfrm>
            <a:off x="7924165" y="1202690"/>
            <a:ext cx="4036695" cy="5358130"/>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50"/>
                                        </p:tgtEl>
                                        <p:attrNameLst>
                                          <p:attrName>style.visibility</p:attrName>
                                        </p:attrNameLst>
                                      </p:cBhvr>
                                      <p:to>
                                        <p:strVal val="visible"/>
                                      </p:to>
                                    </p:set>
                                    <p:anim calcmode="lin" valueType="num">
                                      <p:cBhvr>
                                        <p:cTn id="7" dur="500" fill="hold"/>
                                        <p:tgtEl>
                                          <p:spTgt spid="14350"/>
                                        </p:tgtEl>
                                        <p:attrNameLst>
                                          <p:attrName>ppt_x</p:attrName>
                                        </p:attrNameLst>
                                      </p:cBhvr>
                                      <p:tavLst>
                                        <p:tav tm="0">
                                          <p:val>
                                            <p:strVal val="0-#ppt_w/2"/>
                                          </p:val>
                                        </p:tav>
                                        <p:tav tm="100000">
                                          <p:val>
                                            <p:strVal val="#ppt_x"/>
                                          </p:val>
                                        </p:tav>
                                      </p:tavLst>
                                    </p:anim>
                                    <p:anim calcmode="lin" valueType="num">
                                      <p:cBhvr>
                                        <p:cTn id="8" dur="500" fill="hold"/>
                                        <p:tgtEl>
                                          <p:spTgt spid="143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347"/>
                                        </p:tgtEl>
                                        <p:attrNameLst>
                                          <p:attrName>style.visibility</p:attrName>
                                        </p:attrNameLst>
                                      </p:cBhvr>
                                      <p:to>
                                        <p:strVal val="visible"/>
                                      </p:to>
                                    </p:set>
                                    <p:anim calcmode="lin" valueType="num">
                                      <p:cBhvr>
                                        <p:cTn id="12" dur="500" fill="hold"/>
                                        <p:tgtEl>
                                          <p:spTgt spid="14347"/>
                                        </p:tgtEl>
                                        <p:attrNameLst>
                                          <p:attrName>ppt_x</p:attrName>
                                        </p:attrNameLst>
                                      </p:cBhvr>
                                      <p:tavLst>
                                        <p:tav tm="0">
                                          <p:val>
                                            <p:strVal val="1+#ppt_w/2"/>
                                          </p:val>
                                        </p:tav>
                                        <p:tav tm="100000">
                                          <p:val>
                                            <p:strVal val="#ppt_x"/>
                                          </p:val>
                                        </p:tav>
                                      </p:tavLst>
                                    </p:anim>
                                    <p:anim calcmode="lin" valueType="num">
                                      <p:cBhvr>
                                        <p:cTn id="13" dur="500" fill="hold"/>
                                        <p:tgtEl>
                                          <p:spTgt spid="14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25603" name="组合 8"/>
          <p:cNvGrpSpPr/>
          <p:nvPr/>
        </p:nvGrpSpPr>
        <p:grpSpPr bwMode="auto">
          <a:xfrm>
            <a:off x="4512733" y="383117"/>
            <a:ext cx="7677151" cy="988483"/>
            <a:chOff x="0" y="0"/>
            <a:chExt cx="9421797" cy="1212838"/>
          </a:xfrm>
        </p:grpSpPr>
        <p:sp>
          <p:nvSpPr>
            <p:cNvPr id="25630"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1"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2"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3"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4"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5"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grpSp>
        <p:nvGrpSpPr>
          <p:cNvPr id="14347" name="组合 1"/>
          <p:cNvGrpSpPr/>
          <p:nvPr/>
        </p:nvGrpSpPr>
        <p:grpSpPr bwMode="auto">
          <a:xfrm>
            <a:off x="1140884" y="287867"/>
            <a:ext cx="4034367" cy="748674"/>
            <a:chOff x="0" y="0"/>
            <a:chExt cx="3025964" cy="560747"/>
          </a:xfrm>
        </p:grpSpPr>
        <p:sp>
          <p:nvSpPr>
            <p:cNvPr id="25628"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实验设计</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629"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4350"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p>
        </p:txBody>
      </p:sp>
      <p:sp>
        <p:nvSpPr>
          <p:cNvPr id="17422" name="Rectangle 22"/>
          <p:cNvSpPr>
            <a:spLocks noChangeArrowheads="1"/>
          </p:cNvSpPr>
          <p:nvPr/>
        </p:nvSpPr>
        <p:spPr bwMode="auto">
          <a:xfrm>
            <a:off x="25971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变量控制：</a:t>
            </a:r>
            <a:endPar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nvSpPr>
        <p:spPr>
          <a:xfrm>
            <a:off x="487680" y="3361055"/>
            <a:ext cx="3599815" cy="2799715"/>
          </a:xfrm>
          <a:prstGeom prst="rect">
            <a:avLst/>
          </a:prstGeom>
          <a:noFill/>
        </p:spPr>
        <p:txBody>
          <a:bodyPr wrap="square" rtlCol="0">
            <a:spAutoFit/>
          </a:bodyPr>
          <a:p>
            <a:r>
              <a:rPr lang="zh-CN" altLang="en-US" sz="2200"/>
              <a:t>自变量是实验环境提供的不同的生理指标反馈方式，共5种</a:t>
            </a:r>
            <a:endParaRPr lang="zh-CN" altLang="en-US" sz="2200"/>
          </a:p>
          <a:p>
            <a:r>
              <a:rPr lang="zh-CN" altLang="en-US" sz="2200"/>
              <a:t>（1）不提供心率反馈</a:t>
            </a:r>
            <a:endParaRPr lang="zh-CN" altLang="en-US" sz="2200"/>
          </a:p>
          <a:p>
            <a:r>
              <a:rPr lang="zh-CN" altLang="en-US" sz="2200"/>
              <a:t>（2）听觉视觉反馈</a:t>
            </a:r>
            <a:endParaRPr lang="zh-CN" altLang="en-US" sz="2200"/>
          </a:p>
          <a:p>
            <a:r>
              <a:rPr lang="zh-CN" altLang="en-US" sz="2200"/>
              <a:t>（3）视觉触觉反馈</a:t>
            </a:r>
            <a:endParaRPr lang="zh-CN" altLang="en-US" sz="2200"/>
          </a:p>
          <a:p>
            <a:r>
              <a:rPr lang="zh-CN" altLang="en-US" sz="2200"/>
              <a:t>（4）听觉触觉反馈</a:t>
            </a:r>
            <a:endParaRPr lang="zh-CN" altLang="en-US" sz="2200"/>
          </a:p>
          <a:p>
            <a:r>
              <a:rPr lang="zh-CN" altLang="en-US" sz="2200"/>
              <a:t>（5）视听触觉反馈。</a:t>
            </a:r>
            <a:endParaRPr lang="zh-CN" altLang="en-US" sz="2200"/>
          </a:p>
        </p:txBody>
      </p:sp>
      <p:pic>
        <p:nvPicPr>
          <p:cNvPr id="5" name="图片 4"/>
          <p:cNvPicPr>
            <a:picLocks noChangeAspect="1"/>
          </p:cNvPicPr>
          <p:nvPr/>
        </p:nvPicPr>
        <p:blipFill>
          <a:blip r:embed="rId1"/>
          <a:stretch>
            <a:fillRect/>
          </a:stretch>
        </p:blipFill>
        <p:spPr>
          <a:xfrm>
            <a:off x="4437380" y="2141855"/>
            <a:ext cx="3543300" cy="1882140"/>
          </a:xfrm>
          <a:prstGeom prst="rect">
            <a:avLst/>
          </a:prstGeom>
        </p:spPr>
      </p:pic>
      <p:sp>
        <p:nvSpPr>
          <p:cNvPr id="6" name="文本框 5"/>
          <p:cNvSpPr txBox="1"/>
          <p:nvPr/>
        </p:nvSpPr>
        <p:spPr>
          <a:xfrm>
            <a:off x="4826000" y="4099560"/>
            <a:ext cx="2902585" cy="645160"/>
          </a:xfrm>
          <a:prstGeom prst="rect">
            <a:avLst/>
          </a:prstGeom>
          <a:noFill/>
        </p:spPr>
        <p:txBody>
          <a:bodyPr wrap="square" rtlCol="0">
            <a:spAutoFit/>
          </a:bodyPr>
          <a:p>
            <a:r>
              <a:rPr lang="zh-CN" altLang="en-US"/>
              <a:t>视觉反馈：按心率比例缩放大小的 跳动的心脏</a:t>
            </a:r>
            <a:endParaRPr lang="zh-CN" altLang="en-US"/>
          </a:p>
        </p:txBody>
      </p:sp>
      <p:pic>
        <p:nvPicPr>
          <p:cNvPr id="7" name="图片 6"/>
          <p:cNvPicPr>
            <a:picLocks noChangeAspect="1"/>
          </p:cNvPicPr>
          <p:nvPr/>
        </p:nvPicPr>
        <p:blipFill>
          <a:blip r:embed="rId2"/>
          <a:stretch>
            <a:fillRect/>
          </a:stretch>
        </p:blipFill>
        <p:spPr>
          <a:xfrm>
            <a:off x="8463280" y="4136390"/>
            <a:ext cx="1958340" cy="1249680"/>
          </a:xfrm>
          <a:prstGeom prst="rect">
            <a:avLst/>
          </a:prstGeom>
        </p:spPr>
      </p:pic>
      <p:sp>
        <p:nvSpPr>
          <p:cNvPr id="8" name="文本框 7"/>
          <p:cNvSpPr txBox="1"/>
          <p:nvPr/>
        </p:nvSpPr>
        <p:spPr>
          <a:xfrm>
            <a:off x="8404225" y="5462270"/>
            <a:ext cx="3350260" cy="645160"/>
          </a:xfrm>
          <a:prstGeom prst="rect">
            <a:avLst/>
          </a:prstGeom>
          <a:noFill/>
        </p:spPr>
        <p:txBody>
          <a:bodyPr wrap="square" rtlCol="0">
            <a:spAutoFit/>
          </a:bodyPr>
          <a:p>
            <a:r>
              <a:rPr lang="zh-CN" altLang="en-US"/>
              <a:t>触觉反馈：</a:t>
            </a:r>
            <a:r>
              <a:rPr lang="zh-CN" altLang="en-US">
                <a:sym typeface="+mn-ea"/>
              </a:rPr>
              <a:t>Vive controllers</a:t>
            </a:r>
            <a:r>
              <a:rPr lang="zh-CN" altLang="en-US"/>
              <a:t>震动频率</a:t>
            </a:r>
            <a:endParaRPr lang="zh-CN" altLang="en-US"/>
          </a:p>
        </p:txBody>
      </p:sp>
      <p:sp>
        <p:nvSpPr>
          <p:cNvPr id="9" name="文本框 8"/>
          <p:cNvSpPr txBox="1"/>
          <p:nvPr/>
        </p:nvSpPr>
        <p:spPr>
          <a:xfrm>
            <a:off x="8539480" y="2887345"/>
            <a:ext cx="3079115" cy="645160"/>
          </a:xfrm>
          <a:prstGeom prst="rect">
            <a:avLst/>
          </a:prstGeom>
          <a:noFill/>
        </p:spPr>
        <p:txBody>
          <a:bodyPr wrap="square" rtlCol="0">
            <a:spAutoFit/>
          </a:bodyPr>
          <a:p>
            <a:r>
              <a:rPr lang="zh-CN" altLang="en-US"/>
              <a:t>听觉反馈：</a:t>
            </a:r>
            <a:endParaRPr lang="zh-CN" altLang="en-US"/>
          </a:p>
          <a:p>
            <a:r>
              <a:rPr lang="zh-CN" altLang="en-US"/>
              <a:t>传递（放大的心跳声）</a:t>
            </a:r>
            <a:endParaRPr lang="zh-CN" altLang="en-US"/>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50"/>
                                        </p:tgtEl>
                                        <p:attrNameLst>
                                          <p:attrName>style.visibility</p:attrName>
                                        </p:attrNameLst>
                                      </p:cBhvr>
                                      <p:to>
                                        <p:strVal val="visible"/>
                                      </p:to>
                                    </p:set>
                                    <p:anim calcmode="lin" valueType="num">
                                      <p:cBhvr>
                                        <p:cTn id="7" dur="500" fill="hold"/>
                                        <p:tgtEl>
                                          <p:spTgt spid="14350"/>
                                        </p:tgtEl>
                                        <p:attrNameLst>
                                          <p:attrName>ppt_x</p:attrName>
                                        </p:attrNameLst>
                                      </p:cBhvr>
                                      <p:tavLst>
                                        <p:tav tm="0">
                                          <p:val>
                                            <p:strVal val="0-#ppt_w/2"/>
                                          </p:val>
                                        </p:tav>
                                        <p:tav tm="100000">
                                          <p:val>
                                            <p:strVal val="#ppt_x"/>
                                          </p:val>
                                        </p:tav>
                                      </p:tavLst>
                                    </p:anim>
                                    <p:anim calcmode="lin" valueType="num">
                                      <p:cBhvr>
                                        <p:cTn id="8" dur="500" fill="hold"/>
                                        <p:tgtEl>
                                          <p:spTgt spid="143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347"/>
                                        </p:tgtEl>
                                        <p:attrNameLst>
                                          <p:attrName>style.visibility</p:attrName>
                                        </p:attrNameLst>
                                      </p:cBhvr>
                                      <p:to>
                                        <p:strVal val="visible"/>
                                      </p:to>
                                    </p:set>
                                    <p:anim calcmode="lin" valueType="num">
                                      <p:cBhvr>
                                        <p:cTn id="12" dur="500" fill="hold"/>
                                        <p:tgtEl>
                                          <p:spTgt spid="14347"/>
                                        </p:tgtEl>
                                        <p:attrNameLst>
                                          <p:attrName>ppt_x</p:attrName>
                                        </p:attrNameLst>
                                      </p:cBhvr>
                                      <p:tavLst>
                                        <p:tav tm="0">
                                          <p:val>
                                            <p:strVal val="1+#ppt_w/2"/>
                                          </p:val>
                                        </p:tav>
                                        <p:tav tm="100000">
                                          <p:val>
                                            <p:strVal val="#ppt_x"/>
                                          </p:val>
                                        </p:tav>
                                      </p:tavLst>
                                    </p:anim>
                                    <p:anim calcmode="lin" valueType="num">
                                      <p:cBhvr>
                                        <p:cTn id="13" dur="500" fill="hold"/>
                                        <p:tgtEl>
                                          <p:spTgt spid="14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7"/>
          <p:cNvSpPr>
            <a:spLocks noChangeArrowheads="1"/>
          </p:cNvSpPr>
          <p:nvPr/>
        </p:nvSpPr>
        <p:spPr bwMode="auto">
          <a:xfrm>
            <a:off x="143933" y="59267"/>
            <a:ext cx="11904133" cy="1151467"/>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400">
              <a:solidFill>
                <a:srgbClr val="FFFFFF"/>
              </a:solidFill>
            </a:endParaRPr>
          </a:p>
        </p:txBody>
      </p:sp>
      <p:grpSp>
        <p:nvGrpSpPr>
          <p:cNvPr id="25603" name="组合 8"/>
          <p:cNvGrpSpPr/>
          <p:nvPr/>
        </p:nvGrpSpPr>
        <p:grpSpPr bwMode="auto">
          <a:xfrm>
            <a:off x="4512733" y="383117"/>
            <a:ext cx="7677151" cy="988483"/>
            <a:chOff x="0" y="0"/>
            <a:chExt cx="9421797" cy="1212838"/>
          </a:xfrm>
        </p:grpSpPr>
        <p:sp>
          <p:nvSpPr>
            <p:cNvPr id="25630"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1"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2"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3"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4"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5635"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grpSp>
        <p:nvGrpSpPr>
          <p:cNvPr id="14347" name="组合 1"/>
          <p:cNvGrpSpPr/>
          <p:nvPr/>
        </p:nvGrpSpPr>
        <p:grpSpPr bwMode="auto">
          <a:xfrm>
            <a:off x="1140884" y="287867"/>
            <a:ext cx="4034367" cy="748674"/>
            <a:chOff x="0" y="0"/>
            <a:chExt cx="3025964" cy="560747"/>
          </a:xfrm>
        </p:grpSpPr>
        <p:sp>
          <p:nvSpPr>
            <p:cNvPr id="25628" name="TextBox 2"/>
            <p:cNvSpPr>
              <a:spLocks noChangeArrowheads="1"/>
            </p:cNvSpPr>
            <p:nvPr/>
          </p:nvSpPr>
          <p:spPr bwMode="auto">
            <a:xfrm>
              <a:off x="0" y="0"/>
              <a:ext cx="2472511" cy="39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实验设计</a:t>
              </a:r>
              <a:endParaRPr lang="zh-CN" altLang="en-US" sz="2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629" name="TextBox 3"/>
            <p:cNvSpPr>
              <a:spLocks noChangeArrowheads="1"/>
            </p:cNvSpPr>
            <p:nvPr/>
          </p:nvSpPr>
          <p:spPr bwMode="auto">
            <a:xfrm>
              <a:off x="0" y="369553"/>
              <a:ext cx="3025964" cy="19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en-US" altLang="zh-CN" sz="1065">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4350" name="Oval 7"/>
          <p:cNvSpPr>
            <a:spLocks noChangeArrowheads="1"/>
          </p:cNvSpPr>
          <p:nvPr/>
        </p:nvSpPr>
        <p:spPr bwMode="auto">
          <a:xfrm>
            <a:off x="321733" y="336551"/>
            <a:ext cx="685800" cy="683683"/>
          </a:xfrm>
          <a:prstGeom prst="ellipse">
            <a:avLst/>
          </a:prstGeom>
          <a:solidFill>
            <a:schemeClr val="bg1"/>
          </a:solidFill>
          <a:ln>
            <a:noFill/>
          </a:ln>
          <a:extLst>
            <a:ext uri="{91240B29-F687-4F45-9708-019B960494DF}">
              <a14:hiddenLine xmlns:a14="http://schemas.microsoft.com/office/drawing/2010/main" w="6350">
                <a:solidFill>
                  <a:srgbClr val="BA990F"/>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4265">
                <a:solidFill>
                  <a:srgbClr val="0B243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p>
        </p:txBody>
      </p:sp>
      <p:sp>
        <p:nvSpPr>
          <p:cNvPr id="17422" name="Rectangle 22"/>
          <p:cNvSpPr>
            <a:spLocks noChangeArrowheads="1"/>
          </p:cNvSpPr>
          <p:nvPr/>
        </p:nvSpPr>
        <p:spPr bwMode="auto">
          <a:xfrm>
            <a:off x="259715" y="1202690"/>
            <a:ext cx="8011160" cy="791845"/>
          </a:xfrm>
          <a:prstGeom prst="rect">
            <a:avLst/>
          </a:prstGeom>
          <a:solidFill>
            <a:srgbClr val="0B2430"/>
          </a:solidFill>
          <a:ln>
            <a:noFill/>
          </a:ln>
          <a:extLst>
            <a:ext uri="{91240B29-F687-4F45-9708-019B960494DF}">
              <a14:hiddenLine xmlns:a14="http://schemas.microsoft.com/office/drawing/2010/main" w="25400">
                <a:solidFill>
                  <a:srgbClr val="BA990F"/>
                </a:solidFill>
                <a:bevel/>
              </a14:hiddenLine>
            </a:ext>
          </a:extLst>
        </p:spPr>
        <p:txBody>
          <a:bodyPr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buFont typeface="Arial" panose="020B0604020202020204" pitchFamily="34" charset="0"/>
              <a:buNone/>
            </a:pPr>
            <a:r>
              <a:rPr 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收集数据</a:t>
            </a:r>
            <a:endParaRPr lang="zh-CN"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0" name="文本框 99"/>
          <p:cNvSpPr txBox="1"/>
          <p:nvPr/>
        </p:nvSpPr>
        <p:spPr>
          <a:xfrm>
            <a:off x="921385" y="5544185"/>
            <a:ext cx="5080000" cy="368300"/>
          </a:xfrm>
          <a:prstGeom prst="rect">
            <a:avLst/>
          </a:prstGeom>
          <a:noFill/>
          <a:ln w="9525">
            <a:noFill/>
          </a:ln>
        </p:spPr>
        <p:txBody>
          <a:bodyPr>
            <a:spAutoFit/>
          </a:bodyPr>
          <a:p>
            <a:pPr indent="254000" algn="ctr"/>
            <a:r>
              <a:rPr lang="zh-CN" b="0">
                <a:ea typeface="黑体" panose="02010609060101010101" charset="-122"/>
              </a:rPr>
              <a:t>、</a:t>
            </a:r>
            <a:endParaRPr lang="zh-CN"/>
          </a:p>
        </p:txBody>
      </p:sp>
      <p:pic>
        <p:nvPicPr>
          <p:cNvPr id="2" name="图片 1"/>
          <p:cNvPicPr>
            <a:picLocks noChangeAspect="1"/>
          </p:cNvPicPr>
          <p:nvPr/>
        </p:nvPicPr>
        <p:blipFill>
          <a:blip r:embed="rId1"/>
          <a:stretch>
            <a:fillRect/>
          </a:stretch>
        </p:blipFill>
        <p:spPr>
          <a:xfrm>
            <a:off x="3590290" y="3576320"/>
            <a:ext cx="8452485" cy="2805430"/>
          </a:xfrm>
          <a:prstGeom prst="rect">
            <a:avLst/>
          </a:prstGeom>
        </p:spPr>
      </p:pic>
      <p:sp>
        <p:nvSpPr>
          <p:cNvPr id="5" name="文本框 4"/>
          <p:cNvSpPr txBox="1"/>
          <p:nvPr/>
        </p:nvSpPr>
        <p:spPr>
          <a:xfrm>
            <a:off x="539750" y="2060575"/>
            <a:ext cx="6637020" cy="2584450"/>
          </a:xfrm>
          <a:prstGeom prst="rect">
            <a:avLst/>
          </a:prstGeom>
          <a:noFill/>
        </p:spPr>
        <p:txBody>
          <a:bodyPr wrap="square" rtlCol="0">
            <a:spAutoFit/>
          </a:bodyPr>
          <a:p>
            <a:r>
              <a:rPr lang="zh-CN" altLang="en-US"/>
              <a:t>选择了年龄各异的</a:t>
            </a:r>
            <a:r>
              <a:rPr lang="en-US" altLang="zh-CN"/>
              <a:t>20</a:t>
            </a:r>
            <a:r>
              <a:rPr lang="zh-CN" altLang="en-US"/>
              <a:t>位志愿者。</a:t>
            </a:r>
            <a:endParaRPr lang="zh-CN" altLang="en-US"/>
          </a:p>
          <a:p>
            <a:endParaRPr lang="zh-CN" altLang="en-US"/>
          </a:p>
          <a:p>
            <a:r>
              <a:rPr lang="zh-CN" altLang="en-US"/>
              <a:t>每段</a:t>
            </a:r>
            <a:r>
              <a:rPr lang="en-US" altLang="zh-CN"/>
              <a:t>VR</a:t>
            </a:r>
            <a:r>
              <a:rPr lang="zh-CN" altLang="en-US"/>
              <a:t>体验</a:t>
            </a:r>
            <a:r>
              <a:rPr lang="zh-CN" altLang="en-US"/>
              <a:t>结束休息一段时间</a:t>
            </a:r>
            <a:endParaRPr lang="zh-CN" altLang="en-US"/>
          </a:p>
          <a:p>
            <a:endParaRPr lang="zh-CN" altLang="en-US"/>
          </a:p>
          <a:p>
            <a:r>
              <a:rPr lang="zh-CN" altLang="en-US"/>
              <a:t>所有实验结束后进行半结构谈话</a:t>
            </a:r>
            <a:endParaRPr lang="zh-CN" altLang="en-US"/>
          </a:p>
          <a:p>
            <a:endParaRPr lang="zh-CN" altLang="en-US"/>
          </a:p>
          <a:p>
            <a:r>
              <a:rPr lang="zh-CN" altLang="en-US"/>
              <a:t>每位实验者参与时间约一小时</a:t>
            </a:r>
            <a:endParaRPr lang="zh-CN" altLang="en-US"/>
          </a:p>
          <a:p>
            <a:endParaRPr lang="zh-CN" altLang="en-US"/>
          </a:p>
          <a:p>
            <a:endParaRPr lang="zh-CN" altLang="en-US"/>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50"/>
                                        </p:tgtEl>
                                        <p:attrNameLst>
                                          <p:attrName>style.visibility</p:attrName>
                                        </p:attrNameLst>
                                      </p:cBhvr>
                                      <p:to>
                                        <p:strVal val="visible"/>
                                      </p:to>
                                    </p:set>
                                    <p:anim calcmode="lin" valueType="num">
                                      <p:cBhvr>
                                        <p:cTn id="7" dur="500" fill="hold"/>
                                        <p:tgtEl>
                                          <p:spTgt spid="14350"/>
                                        </p:tgtEl>
                                        <p:attrNameLst>
                                          <p:attrName>ppt_x</p:attrName>
                                        </p:attrNameLst>
                                      </p:cBhvr>
                                      <p:tavLst>
                                        <p:tav tm="0">
                                          <p:val>
                                            <p:strVal val="0-#ppt_w/2"/>
                                          </p:val>
                                        </p:tav>
                                        <p:tav tm="100000">
                                          <p:val>
                                            <p:strVal val="#ppt_x"/>
                                          </p:val>
                                        </p:tav>
                                      </p:tavLst>
                                    </p:anim>
                                    <p:anim calcmode="lin" valueType="num">
                                      <p:cBhvr>
                                        <p:cTn id="8" dur="500" fill="hold"/>
                                        <p:tgtEl>
                                          <p:spTgt spid="143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347"/>
                                        </p:tgtEl>
                                        <p:attrNameLst>
                                          <p:attrName>style.visibility</p:attrName>
                                        </p:attrNameLst>
                                      </p:cBhvr>
                                      <p:to>
                                        <p:strVal val="visible"/>
                                      </p:to>
                                    </p:set>
                                    <p:anim calcmode="lin" valueType="num">
                                      <p:cBhvr>
                                        <p:cTn id="12" dur="500" fill="hold"/>
                                        <p:tgtEl>
                                          <p:spTgt spid="14347"/>
                                        </p:tgtEl>
                                        <p:attrNameLst>
                                          <p:attrName>ppt_x</p:attrName>
                                        </p:attrNameLst>
                                      </p:cBhvr>
                                      <p:tavLst>
                                        <p:tav tm="0">
                                          <p:val>
                                            <p:strVal val="1+#ppt_w/2"/>
                                          </p:val>
                                        </p:tav>
                                        <p:tav tm="100000">
                                          <p:val>
                                            <p:strVal val="#ppt_x"/>
                                          </p:val>
                                        </p:tav>
                                      </p:tavLst>
                                    </p:anim>
                                    <p:anim calcmode="lin" valueType="num">
                                      <p:cBhvr>
                                        <p:cTn id="13" dur="500" fill="hold"/>
                                        <p:tgtEl>
                                          <p:spTgt spid="14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bldLvl="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
      <a:dk1>
        <a:srgbClr val="000000"/>
      </a:dk1>
      <a:lt1>
        <a:srgbClr val="FFFFFF"/>
      </a:lt1>
      <a:dk2>
        <a:srgbClr val="2F2F2F"/>
      </a:dk2>
      <a:lt2>
        <a:srgbClr val="FFFFF4"/>
      </a:lt2>
      <a:accent1>
        <a:srgbClr val="FFD215"/>
      </a:accent1>
      <a:accent2>
        <a:srgbClr val="184860"/>
      </a:accent2>
      <a:accent3>
        <a:srgbClr val="FFFFFF"/>
      </a:accent3>
      <a:accent4>
        <a:srgbClr val="000000"/>
      </a:accent4>
      <a:accent5>
        <a:srgbClr val="FFE5AA"/>
      </a:accent5>
      <a:accent6>
        <a:srgbClr val="154056"/>
      </a:accent6>
      <a:hlink>
        <a:srgbClr val="00D5D5"/>
      </a:hlink>
      <a:folHlink>
        <a:srgbClr val="DD00DD"/>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1621</Words>
  <Application>WPS 演示</Application>
  <PresentationFormat>宽屏</PresentationFormat>
  <Paragraphs>204</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15</vt:i4>
      </vt:variant>
    </vt:vector>
  </HeadingPairs>
  <TitlesOfParts>
    <vt:vector size="30" baseType="lpstr">
      <vt:lpstr>Arial</vt:lpstr>
      <vt:lpstr>宋体</vt:lpstr>
      <vt:lpstr>Wingdings</vt:lpstr>
      <vt:lpstr>微软雅黑</vt:lpstr>
      <vt:lpstr>Calibri</vt:lpstr>
      <vt:lpstr>方正粗谭黑简体</vt:lpstr>
      <vt:lpstr>迷你简习字</vt:lpstr>
      <vt:lpstr>黑体</vt:lpstr>
      <vt:lpstr>Arial Unicode MS</vt:lpstr>
      <vt:lpstr>Segoe Print</vt:lpstr>
      <vt:lpstr>Open Sans</vt:lpstr>
      <vt:lpstr>Times New Roman</vt:lpstr>
      <vt:lpstr>Wingdings</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布莱恩铜须</cp:lastModifiedBy>
  <cp:revision>4</cp:revision>
  <dcterms:created xsi:type="dcterms:W3CDTF">2018-12-19T07:14:00Z</dcterms:created>
  <dcterms:modified xsi:type="dcterms:W3CDTF">2018-12-26T02:50:24Z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