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73" r:id="rId2"/>
    <p:sldMasterId id="2147483685" r:id="rId3"/>
  </p:sldMasterIdLst>
  <p:handoutMasterIdLst>
    <p:handoutMasterId r:id="rId14"/>
  </p:handoutMasterIdLst>
  <p:sldIdLst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58" r:id="rId13"/>
  </p:sldIdLst>
  <p:sldSz cx="9144000" cy="6858000" type="screen4x3"/>
  <p:notesSz cx="6858000" cy="9144000"/>
  <p:defaultTextStyle>
    <a:defPPr>
      <a:defRPr lang="zh-CN"/>
    </a:defPPr>
    <a:lvl1pPr marL="0" algn="l" defTabSz="9464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3202" algn="l" defTabSz="9464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46404" algn="l" defTabSz="9464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19606" algn="l" defTabSz="9464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92808" algn="l" defTabSz="9464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66010" algn="l" defTabSz="9464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39212" algn="l" defTabSz="9464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12414" algn="l" defTabSz="9464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85616" algn="l" defTabSz="9464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E8E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54" autoAdjust="0"/>
    <p:restoredTop sz="94648" autoAdjust="0"/>
  </p:normalViewPr>
  <p:slideViewPr>
    <p:cSldViewPr>
      <p:cViewPr varScale="1">
        <p:scale>
          <a:sx n="74" d="100"/>
          <a:sy n="74" d="100"/>
        </p:scale>
        <p:origin x="17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2B83C-AED1-4639-8DEB-5B449013F1FA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42859-5E4F-47FE-BAF3-966669847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47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C51A-5FD1-40E0-8457-CC4BFA9AB119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22FB-461D-4FF6-B861-EAA6E9917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433" y="273850"/>
            <a:ext cx="3008201" cy="11609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727" y="273850"/>
            <a:ext cx="5110840" cy="5851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433" y="1434770"/>
            <a:ext cx="3008201" cy="46907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C51A-5FD1-40E0-8457-CC4BFA9AB119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22FB-461D-4FF6-B861-EAA6E9917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88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516" y="4799929"/>
            <a:ext cx="5486090" cy="5678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516" y="613223"/>
            <a:ext cx="5486090" cy="41144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516" y="5367788"/>
            <a:ext cx="5486090" cy="804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C51A-5FD1-40E0-8457-CC4BFA9AB119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22FB-461D-4FF6-B861-EAA6E9917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36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C51A-5FD1-40E0-8457-CC4BFA9AB119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22FB-461D-4FF6-B861-EAA6E9917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184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447" y="273850"/>
            <a:ext cx="2056121" cy="5851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433" y="273850"/>
            <a:ext cx="6024154" cy="5851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C51A-5FD1-40E0-8457-CC4BFA9AB119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22FB-461D-4FF6-B861-EAA6E9917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38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74" y="2130315"/>
            <a:ext cx="7773253" cy="147005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2298" y="3885976"/>
            <a:ext cx="6399404" cy="17523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9302-8E30-437A-A0A4-4726D30A0835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8BCD-B7A6-42D6-BFBB-51A4AB688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49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9302-8E30-437A-A0A4-4726D30A0835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8BCD-B7A6-42D6-BFBB-51A4AB688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94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588" y="4406795"/>
            <a:ext cx="7771702" cy="136252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588" y="2906502"/>
            <a:ext cx="7771702" cy="15002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9302-8E30-437A-A0A4-4726D30A0835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8BCD-B7A6-42D6-BFBB-51A4AB688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66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433" y="1599417"/>
            <a:ext cx="4039362" cy="4526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655" y="1599417"/>
            <a:ext cx="4040913" cy="4526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9302-8E30-437A-A0A4-4726D30A0835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8BCD-B7A6-42D6-BFBB-51A4AB688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83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433" y="1535574"/>
            <a:ext cx="4039362" cy="640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433" y="2175677"/>
            <a:ext cx="4039362" cy="39498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655" y="1535574"/>
            <a:ext cx="4040913" cy="640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655" y="2175677"/>
            <a:ext cx="4040913" cy="39498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9302-8E30-437A-A0A4-4726D30A0835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8BCD-B7A6-42D6-BFBB-51A4AB688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5" y="2906715"/>
            <a:ext cx="7772400" cy="150018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32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464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1960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9280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660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3921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124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7856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2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2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9302-8E30-437A-A0A4-4726D30A0835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8BCD-B7A6-42D6-BFBB-51A4AB688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881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9302-8E30-437A-A0A4-4726D30A0835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8BCD-B7A6-42D6-BFBB-51A4AB688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14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433" y="273850"/>
            <a:ext cx="3008201" cy="11609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727" y="273850"/>
            <a:ext cx="5110840" cy="5851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433" y="1434770"/>
            <a:ext cx="3008201" cy="46907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9302-8E30-437A-A0A4-4726D30A0835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8BCD-B7A6-42D6-BFBB-51A4AB688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84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516" y="4799929"/>
            <a:ext cx="5486090" cy="5678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516" y="613223"/>
            <a:ext cx="5486090" cy="41144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516" y="5367788"/>
            <a:ext cx="5486090" cy="804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9302-8E30-437A-A0A4-4726D30A0835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8BCD-B7A6-42D6-BFBB-51A4AB688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541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9302-8E30-437A-A0A4-4726D30A0835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8BCD-B7A6-42D6-BFBB-51A4AB688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505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447" y="273850"/>
            <a:ext cx="2056121" cy="5851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433" y="273850"/>
            <a:ext cx="6024154" cy="5851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9302-8E30-437A-A0A4-4726D30A0835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28BCD-B7A6-42D6-BFBB-51A4AB688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7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237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74" y="2130315"/>
            <a:ext cx="7773253" cy="147005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2298" y="3885976"/>
            <a:ext cx="6399404" cy="17523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C51A-5FD1-40E0-8457-CC4BFA9AB119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22FB-461D-4FF6-B861-EAA6E9917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1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C51A-5FD1-40E0-8457-CC4BFA9AB119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22FB-461D-4FF6-B861-EAA6E9917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1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588" y="4406795"/>
            <a:ext cx="7771702" cy="136252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588" y="2906502"/>
            <a:ext cx="7771702" cy="15002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C51A-5FD1-40E0-8457-CC4BFA9AB119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22FB-461D-4FF6-B861-EAA6E9917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433" y="1599417"/>
            <a:ext cx="4039362" cy="4526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655" y="1599417"/>
            <a:ext cx="4040913" cy="4526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C51A-5FD1-40E0-8457-CC4BFA9AB119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22FB-461D-4FF6-B861-EAA6E9917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85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433" y="1535574"/>
            <a:ext cx="4039362" cy="640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433" y="2175677"/>
            <a:ext cx="4039362" cy="39498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655" y="1535574"/>
            <a:ext cx="4040913" cy="640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655" y="2175677"/>
            <a:ext cx="4040913" cy="39498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C51A-5FD1-40E0-8457-CC4BFA9AB119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22FB-461D-4FF6-B861-EAA6E9917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6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C51A-5FD1-40E0-8457-CC4BFA9AB119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22FB-461D-4FF6-B861-EAA6E9917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0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02723"/>
            <a:ext cx="9143999" cy="363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1" cy="1143000"/>
          </a:xfrm>
          <a:prstGeom prst="rect">
            <a:avLst/>
          </a:prstGeom>
        </p:spPr>
        <p:txBody>
          <a:bodyPr vert="horz" lIns="94640" tIns="47320" rIns="94640" bIns="473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1" cy="4525963"/>
          </a:xfrm>
          <a:prstGeom prst="rect">
            <a:avLst/>
          </a:prstGeom>
        </p:spPr>
        <p:txBody>
          <a:bodyPr vert="horz" lIns="94640" tIns="47320" rIns="94640" bIns="473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219" y="6553462"/>
            <a:ext cx="9166556" cy="434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72" r:id="rId3"/>
  </p:sldLayoutIdLst>
  <p:txStyles>
    <p:titleStyle>
      <a:lvl1pPr algn="ctr" defTabSz="946404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4902" indent="-354902" algn="l" defTabSz="946404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68953" indent="-295751" algn="l" defTabSz="946404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83005" indent="-236601" algn="l" defTabSz="94640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56207" indent="-236601" algn="l" defTabSz="946404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29409" indent="-236601" algn="l" defTabSz="946404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2611" indent="-236601" algn="l" defTabSz="94640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75813" indent="-236601" algn="l" defTabSz="94640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49015" indent="-236601" algn="l" defTabSz="94640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17" indent="-236601" algn="l" defTabSz="94640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46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3202" algn="l" defTabSz="946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46404" algn="l" defTabSz="946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19606" algn="l" defTabSz="946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2808" algn="l" defTabSz="946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66010" algn="l" defTabSz="946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39212" algn="l" defTabSz="946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12414" algn="l" defTabSz="946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85616" algn="l" defTabSz="946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\\p1glvdinfs05.csot.tcl.com\Store1\Data\caichunchun\Desktop\Nipic_14152173_20131222144920640110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99" b="41112"/>
          <a:stretch/>
        </p:blipFill>
        <p:spPr bwMode="auto">
          <a:xfrm>
            <a:off x="0" y="6680944"/>
            <a:ext cx="9143999" cy="20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-11798" y="6651564"/>
            <a:ext cx="487183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smtClean="0">
                <a:solidFill>
                  <a:schemeClr val="bg1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China </a:t>
            </a:r>
            <a:r>
              <a:rPr lang="en-US" altLang="zh-CN" sz="900" b="0" dirty="0" smtClean="0">
                <a:solidFill>
                  <a:schemeClr val="bg1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 Optoelectronics Technology </a:t>
            </a:r>
            <a:r>
              <a:rPr lang="en-US" altLang="zh-CN" sz="900" b="0" dirty="0">
                <a:solidFill>
                  <a:schemeClr val="bg1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Co.,Ltd.</a:t>
            </a:r>
          </a:p>
        </p:txBody>
      </p:sp>
      <p:pic>
        <p:nvPicPr>
          <p:cNvPr id="9" name="Picture 2" descr="\\p1glvdinfs05.csot.tcl.com\Store1\Data\caichunchun\Desktop\Nipic_14152173_20131222144920640110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28" b="41112"/>
          <a:stretch/>
        </p:blipFill>
        <p:spPr bwMode="auto">
          <a:xfrm>
            <a:off x="-1" y="3789"/>
            <a:ext cx="9144000" cy="47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498" y="6355663"/>
            <a:ext cx="2895005" cy="366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433" y="273850"/>
            <a:ext cx="8229134" cy="1144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433" y="1599417"/>
            <a:ext cx="8229134" cy="452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433" y="6355663"/>
            <a:ext cx="2133652" cy="366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C51A-5FD1-40E0-8457-CC4BFA9AB119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2915" y="6355663"/>
            <a:ext cx="2133652" cy="366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C22FB-461D-4FF6-B861-EAA6E9917B1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3" descr="\\p1glvdinfs05.csot.tcl.com\store5\Data\chenkang\Desktop\设计素材\华星光电log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" y="52733"/>
            <a:ext cx="1047235" cy="37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8029400" y="6646857"/>
            <a:ext cx="1151112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46404" rtl="0" eaLnBrk="1" latinLnBrk="0" hangingPunct="1"/>
            <a:r>
              <a:rPr lang="en-US" altLang="zh-CN" sz="900" b="0" kern="1200" smtClean="0">
                <a:solidFill>
                  <a:schemeClr val="bg1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CSOT-Confidential</a:t>
            </a:r>
            <a:endParaRPr lang="en-US" altLang="zh-CN" sz="900" b="0" kern="1200" dirty="0">
              <a:solidFill>
                <a:schemeClr val="bg1">
                  <a:lumMod val="7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423447" y="6680944"/>
            <a:ext cx="297106" cy="209147"/>
          </a:xfrm>
          <a:prstGeom prst="rect">
            <a:avLst/>
          </a:prstGeom>
          <a:noFill/>
        </p:spPr>
        <p:txBody>
          <a:bodyPr wrap="none" lIns="85204" tIns="42602" rIns="85204" bIns="42602" rtlCol="0">
            <a:spAutoFit/>
          </a:bodyPr>
          <a:lstStyle/>
          <a:p>
            <a:fld id="{E4E9E5C5-133B-48D5-9843-E9EBA02092ED}" type="slidenum">
              <a:rPr lang="zh-CN" altLang="en-US" sz="800" b="1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altLang="zh-CN" sz="800" b="1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4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5277"/>
            <a:ext cx="9144000" cy="19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433" y="273850"/>
            <a:ext cx="8229134" cy="1144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433" y="1599417"/>
            <a:ext cx="8229134" cy="452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433" y="6355663"/>
            <a:ext cx="2133652" cy="366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9302-8E30-437A-A0A4-4726D30A0835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498" y="6355663"/>
            <a:ext cx="2895005" cy="366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2915" y="6355663"/>
            <a:ext cx="2133652" cy="366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28BCD-B7A6-42D6-BFBB-51A4AB688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7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23845" y="5343559"/>
            <a:ext cx="3096000" cy="720000"/>
          </a:xfrm>
          <a:prstGeom prst="rect">
            <a:avLst/>
          </a:prstGeom>
          <a:noFill/>
        </p:spPr>
        <p:txBody>
          <a:bodyPr/>
          <a:lstStyle>
            <a:lvl1pPr marL="354902" indent="-354902" algn="l" defTabSz="9464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8953" indent="-295751" algn="l" defTabSz="9464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3005" indent="-236601" algn="l" defTabSz="9464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6207" indent="-236601" algn="l" defTabSz="9464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29409" indent="-236601" algn="l" defTabSz="9464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2611" indent="-236601" algn="l" defTabSz="9464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75813" indent="-236601" algn="l" defTabSz="9464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49015" indent="-236601" algn="l" defTabSz="9464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17" indent="-236601" algn="l" defTabSz="9464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latin typeface="Arial" pitchFamily="34" charset="0"/>
                <a:ea typeface="文鼎黑體B"/>
                <a:cs typeface="Arial" pitchFamily="34" charset="0"/>
              </a:rPr>
              <a:t>严超彬</a:t>
            </a:r>
            <a:r>
              <a:rPr lang="en-US" altLang="zh-TW" sz="1800" b="1" dirty="0" smtClean="0">
                <a:latin typeface="Arial" pitchFamily="34" charset="0"/>
                <a:ea typeface="文鼎黑體B"/>
                <a:cs typeface="Arial" pitchFamily="34" charset="0"/>
              </a:rPr>
              <a:t> </a:t>
            </a:r>
            <a:r>
              <a:rPr lang="en-US" altLang="zh-TW" sz="1800" b="1" dirty="0" smtClean="0">
                <a:latin typeface="Arial" pitchFamily="34" charset="0"/>
                <a:ea typeface="文鼎黑體B"/>
                <a:cs typeface="Arial" pitchFamily="34" charset="0"/>
              </a:rPr>
              <a:t>/ </a:t>
            </a:r>
            <a:r>
              <a:rPr lang="en-US" altLang="zh-CN" sz="1800" b="1" dirty="0" smtClean="0">
                <a:latin typeface="Arial" pitchFamily="34" charset="0"/>
                <a:ea typeface="文鼎黑體B"/>
                <a:cs typeface="Arial" pitchFamily="34" charset="0"/>
              </a:rPr>
              <a:t>AUTO</a:t>
            </a:r>
            <a:endParaRPr lang="en-US" altLang="zh-TW" sz="1800" b="1" dirty="0" smtClean="0">
              <a:latin typeface="Arial" pitchFamily="34" charset="0"/>
              <a:ea typeface="文鼎黑體B"/>
              <a:cs typeface="Arial" pitchFamily="34" charset="0"/>
            </a:endParaRPr>
          </a:p>
          <a:p>
            <a:r>
              <a:rPr lang="en-US" altLang="zh-TW" sz="1800" b="1" dirty="0" smtClean="0">
                <a:latin typeface="Arial" pitchFamily="34" charset="0"/>
                <a:ea typeface="文鼎黑體B"/>
                <a:cs typeface="Arial" pitchFamily="34" charset="0"/>
              </a:rPr>
              <a:t>2017/3/31</a:t>
            </a:r>
            <a:endParaRPr lang="en-US" altLang="zh-TW" sz="1800" b="1" dirty="0" smtClean="0">
              <a:latin typeface="Arial" pitchFamily="34" charset="0"/>
              <a:ea typeface="文鼎黑體B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9879" y="3356992"/>
            <a:ext cx="4807757" cy="649552"/>
          </a:xfrm>
          <a:prstGeom prst="rect">
            <a:avLst/>
          </a:prstGeom>
          <a:noFill/>
        </p:spPr>
        <p:txBody>
          <a:bodyPr wrap="none" lIns="94630" tIns="47315" rIns="94630" bIns="47315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仓库管理系统使用说明</a:t>
            </a:r>
            <a:endParaRPr lang="zh-CN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244797"/>
              </p:ext>
            </p:extLst>
          </p:nvPr>
        </p:nvGraphicFramePr>
        <p:xfrm>
          <a:off x="35776" y="44624"/>
          <a:ext cx="2520000" cy="6120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77484"/>
                <a:gridCol w="842516"/>
              </a:tblGrid>
              <a:tr h="220709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800" b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文档编号：</a:t>
                      </a:r>
                      <a:endParaRPr lang="zh-CN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9304" marR="9304" marT="680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保存年限：    年</a:t>
                      </a:r>
                      <a:endParaRPr lang="zh-CN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9304" marR="9304" marT="680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5646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zh-CN" altLang="en-US" sz="8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保密</a:t>
                      </a:r>
                      <a:r>
                        <a:rPr lang="zh-CN" altLang="en-US" sz="800" b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等级：</a:t>
                      </a:r>
                      <a:r>
                        <a:rPr lang="zh-CN" altLang="en-US" sz="105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r>
                        <a:rPr lang="zh-CN" altLang="en-US" sz="8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一般      </a:t>
                      </a:r>
                      <a:r>
                        <a:rPr lang="zh-CN" altLang="en-US" sz="105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r>
                        <a:rPr lang="zh-CN" altLang="en-US" sz="8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秘密      </a:t>
                      </a:r>
                      <a:r>
                        <a:rPr lang="zh-CN" altLang="en-US" sz="105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r>
                        <a:rPr lang="zh-CN" altLang="en-US" sz="8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机密      </a:t>
                      </a:r>
                      <a:r>
                        <a:rPr lang="zh-CN" altLang="en-US" sz="105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r>
                        <a:rPr lang="zh-CN" altLang="en-US" sz="8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绝密</a:t>
                      </a:r>
                      <a:endParaRPr lang="zh-CN" altLang="en-US" sz="500" b="0" i="0" u="none" strike="noStrik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9304" marR="9304" marT="680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5646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zh-CN" altLang="en-US" sz="800" b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报告归档：</a:t>
                      </a:r>
                      <a:r>
                        <a:rPr lang="zh-CN" altLang="en-US" sz="105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r>
                        <a:rPr lang="en-US" altLang="zh-CN" sz="8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DCC</a:t>
                      </a:r>
                      <a:r>
                        <a:rPr lang="zh-CN" altLang="en-US" sz="8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      </a:t>
                      </a:r>
                      <a:r>
                        <a:rPr lang="zh-CN" altLang="en-US" sz="105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r>
                        <a:rPr lang="zh-CN" altLang="en-US" sz="8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部门内   </a:t>
                      </a:r>
                      <a:r>
                        <a:rPr lang="zh-CN" altLang="en-US" sz="105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r>
                        <a:rPr lang="zh-CN" altLang="en-US" sz="8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中心内 </a:t>
                      </a:r>
                      <a:endParaRPr lang="zh-CN" altLang="en-US" sz="800" b="0" u="none" strike="noStrike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9304" marR="9304" marT="680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0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36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782361" y="-56073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1782" y="692696"/>
            <a:ext cx="42839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一、登录模块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二、入库模块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三、出库模块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四、库存模块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五、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ISSUE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234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7002" y="-27384"/>
            <a:ext cx="8369997" cy="504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一、登录模块</a:t>
            </a: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endParaRPr kumimoji="0" lang="zh-TW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477080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登录账号分为管理员账号与普通用户账号。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管理员账号拥有管理普通账号的权限，可设置每个普通用户拥有的操作权限。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初始的普通账户拥有入库、出库、库存管理、问题模块的操作权限。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管理员账号：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admin_test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密码：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admin_test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普通用户首先通过管理员账号登录，在管理员模块增加自己的账号，角色选普通用户即可，具体操作见后操作示意图。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3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7002" y="-27384"/>
            <a:ext cx="8369997" cy="504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一、登录模块</a:t>
            </a: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endParaRPr kumimoji="0" lang="zh-TW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47708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27" y="692696"/>
            <a:ext cx="7935145" cy="50822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9632" y="5877272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                     图</a:t>
            </a:r>
            <a:r>
              <a:rPr lang="en-US" altLang="zh-CN" dirty="0" smtClean="0"/>
              <a:t>1-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添加普通用户示意图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21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7002" y="-27384"/>
            <a:ext cx="8369997" cy="504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二</a:t>
            </a:r>
            <a:r>
              <a:rPr lang="zh-CN" altLang="en-US" sz="2800" b="1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、入库模块</a:t>
            </a: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endParaRPr kumimoji="0" lang="zh-TW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477080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入库模块首先展现的是以往的入库物品信息。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增加入库物品的方式有两种，一为表格提交，这个点击增加按钮，填写表单中的信息即可，操作较为简单；二为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入，这个具体介绍几个重要的点。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Excel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入必须得按照模版填写信息，模版下载可点击“物品表导入示例下载”获取。同一物品数量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资产编号只需填写第一个资产编号，系统会自动识别数量进行资产编号的递增。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点击“导出数据”可导出全部的物品信息。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8299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7002" y="-27384"/>
            <a:ext cx="8369997" cy="504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二</a:t>
            </a:r>
            <a:r>
              <a:rPr lang="zh-CN" altLang="en-US" sz="2800" b="1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、入库模块</a:t>
            </a: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endParaRPr kumimoji="0" lang="zh-TW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74" y="620688"/>
            <a:ext cx="8374125" cy="5184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87824" y="59492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入库模块的操作示意图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0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7002" y="-27384"/>
            <a:ext cx="8369997" cy="504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三</a:t>
            </a:r>
            <a:r>
              <a:rPr lang="zh-CN" altLang="en-US" sz="2800" b="1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、出库模块</a:t>
            </a: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endParaRPr kumimoji="0" lang="zh-TW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47708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出库模块主要进行出库操作与记录，用户进行了出库操作之后系统会自动发送邮件给仓库管理员。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9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7002" y="-27384"/>
            <a:ext cx="8369997" cy="504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四、库存管理</a:t>
            </a: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endParaRPr kumimoji="0" lang="zh-TW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47708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暂时没有特别的地方，保留阶段。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97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7002" y="-27384"/>
            <a:ext cx="8369997" cy="504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五</a:t>
            </a:r>
            <a:r>
              <a:rPr lang="zh-CN" altLang="en-US" sz="2800" b="1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、问题模块</a:t>
            </a:r>
            <a:endParaRPr kumimoji="0" lang="zh-TW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47708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用户可在上面反馈系统存在的问题或可改进的地方。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可点击“系统说明文档下载”下载使用说明文档。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12640</TotalTime>
  <Words>312</Words>
  <Application>Microsoft Office PowerPoint</Application>
  <PresentationFormat>全屏显示(4:3)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黑体</vt:lpstr>
      <vt:lpstr>宋体</vt:lpstr>
      <vt:lpstr>微软雅黑</vt:lpstr>
      <vt:lpstr>文鼎黑體B</vt:lpstr>
      <vt:lpstr>Arial</vt:lpstr>
      <vt:lpstr>Calibri</vt:lpstr>
      <vt:lpstr>Ebrima</vt:lpstr>
      <vt:lpstr>Wingdings</vt:lpstr>
      <vt:lpstr>Office 主题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liuxiaolan</dc:creator>
  <cp:lastModifiedBy>严超彬</cp:lastModifiedBy>
  <cp:revision>364</cp:revision>
  <cp:lastPrinted>2015-11-02T03:10:09Z</cp:lastPrinted>
  <dcterms:modified xsi:type="dcterms:W3CDTF">2017-04-28T05:58:34Z</dcterms:modified>
</cp:coreProperties>
</file>