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45" r:id="rId2"/>
    <p:sldId id="448" r:id="rId3"/>
    <p:sldId id="449" r:id="rId4"/>
    <p:sldId id="450" r:id="rId5"/>
    <p:sldId id="45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33"/>
    <p:restoredTop sz="93124"/>
  </p:normalViewPr>
  <p:slideViewPr>
    <p:cSldViewPr snapToGrid="0" snapToObjects="1">
      <p:cViewPr varScale="1">
        <p:scale>
          <a:sx n="75" d="100"/>
          <a:sy n="75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31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CBE5A-0FE8-6146-93D1-0088114BAA12}" type="doc">
      <dgm:prSet loTypeId="urn:microsoft.com/office/officeart/2005/8/layout/hChevron3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fr-FR"/>
        </a:p>
      </dgm:t>
    </dgm:pt>
    <dgm:pt modelId="{12EC516E-B277-C348-A0FE-06491ED28D3B}">
      <dgm:prSet custT="1"/>
      <dgm:spPr>
        <a:solidFill>
          <a:srgbClr val="0070C0"/>
        </a:solidFill>
      </dgm:spPr>
      <dgm:t>
        <a:bodyPr/>
        <a:lstStyle/>
        <a:p>
          <a:r>
            <a:rPr lang="fr-FR" sz="2000" dirty="0"/>
            <a:t>A</a:t>
          </a:r>
        </a:p>
      </dgm:t>
    </dgm:pt>
    <dgm:pt modelId="{E067B5C7-00FA-7E41-9A6B-8B68DD8B691F}" type="parTrans" cxnId="{F414528F-BA75-3449-A20D-8F6C88BB77F1}">
      <dgm:prSet/>
      <dgm:spPr/>
      <dgm:t>
        <a:bodyPr/>
        <a:lstStyle/>
        <a:p>
          <a:endParaRPr lang="fr-FR"/>
        </a:p>
      </dgm:t>
    </dgm:pt>
    <dgm:pt modelId="{2BC9E296-0839-D346-BB83-3BCEA7EB32CB}" type="sibTrans" cxnId="{F414528F-BA75-3449-A20D-8F6C88BB77F1}">
      <dgm:prSet/>
      <dgm:spPr/>
      <dgm:t>
        <a:bodyPr/>
        <a:lstStyle/>
        <a:p>
          <a:endParaRPr lang="fr-FR"/>
        </a:p>
      </dgm:t>
    </dgm:pt>
    <dgm:pt modelId="{4AD2DC6F-BBB5-0E46-B2D5-E2A35B6A8BF2}">
      <dgm:prSet custT="1"/>
      <dgm:spPr>
        <a:solidFill>
          <a:srgbClr val="00B0F0"/>
        </a:solidFill>
      </dgm:spPr>
      <dgm:t>
        <a:bodyPr/>
        <a:lstStyle/>
        <a:p>
          <a:r>
            <a:rPr lang="fr-FR" sz="2000" dirty="0"/>
            <a:t>B</a:t>
          </a:r>
        </a:p>
      </dgm:t>
    </dgm:pt>
    <dgm:pt modelId="{8A9E22C1-F35A-8A47-8E89-B85EBA200ABE}" type="parTrans" cxnId="{7CDB5FA0-EE02-524D-B1AB-8F12D81A5A4C}">
      <dgm:prSet/>
      <dgm:spPr/>
      <dgm:t>
        <a:bodyPr/>
        <a:lstStyle/>
        <a:p>
          <a:endParaRPr lang="fr-FR"/>
        </a:p>
      </dgm:t>
    </dgm:pt>
    <dgm:pt modelId="{157DED97-BF24-5647-BDD6-4C4656980CDB}" type="sibTrans" cxnId="{7CDB5FA0-EE02-524D-B1AB-8F12D81A5A4C}">
      <dgm:prSet/>
      <dgm:spPr/>
      <dgm:t>
        <a:bodyPr/>
        <a:lstStyle/>
        <a:p>
          <a:endParaRPr lang="fr-FR"/>
        </a:p>
      </dgm:t>
    </dgm:pt>
    <dgm:pt modelId="{E8AABCBB-F3D6-4149-8169-DEBBB4149C9B}">
      <dgm:prSet custT="1"/>
      <dgm:spPr>
        <a:solidFill>
          <a:srgbClr val="C00000"/>
        </a:solidFill>
      </dgm:spPr>
      <dgm:t>
        <a:bodyPr/>
        <a:lstStyle/>
        <a:p>
          <a:r>
            <a:rPr lang="fr-CH" sz="1800" dirty="0"/>
            <a:t>opérations scripturales </a:t>
          </a:r>
          <a:endParaRPr lang="fr-FR" sz="1800" dirty="0"/>
        </a:p>
      </dgm:t>
    </dgm:pt>
    <dgm:pt modelId="{3CAAE92C-511F-774C-9629-5A87CADB39D5}" type="parTrans" cxnId="{334F8791-A8E2-2B46-AF4B-10FB4044CD1E}">
      <dgm:prSet/>
      <dgm:spPr/>
      <dgm:t>
        <a:bodyPr/>
        <a:lstStyle/>
        <a:p>
          <a:endParaRPr lang="fr-FR"/>
        </a:p>
      </dgm:t>
    </dgm:pt>
    <dgm:pt modelId="{17855BB2-D7CB-AB4E-BFAB-FC0E4868F4DC}" type="sibTrans" cxnId="{334F8791-A8E2-2B46-AF4B-10FB4044CD1E}">
      <dgm:prSet/>
      <dgm:spPr/>
      <dgm:t>
        <a:bodyPr/>
        <a:lstStyle/>
        <a:p>
          <a:endParaRPr lang="fr-FR"/>
        </a:p>
      </dgm:t>
    </dgm:pt>
    <dgm:pt modelId="{3082B783-D3CC-5646-8FDF-DBE799EBA2C6}" type="pres">
      <dgm:prSet presAssocID="{68FCBE5A-0FE8-6146-93D1-0088114BAA12}" presName="Name0" presStyleCnt="0">
        <dgm:presLayoutVars>
          <dgm:dir/>
          <dgm:resizeHandles val="exact"/>
        </dgm:presLayoutVars>
      </dgm:prSet>
      <dgm:spPr/>
    </dgm:pt>
    <dgm:pt modelId="{E27C0552-FF24-E64A-BA30-619EA0562095}" type="pres">
      <dgm:prSet presAssocID="{12EC516E-B277-C348-A0FE-06491ED28D3B}" presName="parTxOnly" presStyleLbl="node1" presStyleIdx="0" presStyleCnt="3" custScaleX="276420" custScaleY="520372">
        <dgm:presLayoutVars>
          <dgm:bulletEnabled val="1"/>
        </dgm:presLayoutVars>
      </dgm:prSet>
      <dgm:spPr/>
    </dgm:pt>
    <dgm:pt modelId="{9BC56773-A6EC-E443-9E11-07440F4A993E}" type="pres">
      <dgm:prSet presAssocID="{2BC9E296-0839-D346-BB83-3BCEA7EB32CB}" presName="parSpace" presStyleCnt="0"/>
      <dgm:spPr/>
    </dgm:pt>
    <dgm:pt modelId="{3CDF40E9-ADEC-124E-8728-9057A09EDB48}" type="pres">
      <dgm:prSet presAssocID="{E8AABCBB-F3D6-4149-8169-DEBBB4149C9B}" presName="parTxOnly" presStyleLbl="node1" presStyleIdx="1" presStyleCnt="3" custScaleX="638524" custScaleY="496547">
        <dgm:presLayoutVars>
          <dgm:bulletEnabled val="1"/>
        </dgm:presLayoutVars>
      </dgm:prSet>
      <dgm:spPr/>
    </dgm:pt>
    <dgm:pt modelId="{630FAE58-7DA6-EB4D-A122-C05261AB6AFA}" type="pres">
      <dgm:prSet presAssocID="{17855BB2-D7CB-AB4E-BFAB-FC0E4868F4DC}" presName="parSpace" presStyleCnt="0"/>
      <dgm:spPr/>
    </dgm:pt>
    <dgm:pt modelId="{7F6E9481-9D73-F94B-B723-8C3C8E8B7E15}" type="pres">
      <dgm:prSet presAssocID="{4AD2DC6F-BBB5-0E46-B2D5-E2A35B6A8BF2}" presName="parTxOnly" presStyleLbl="node1" presStyleIdx="2" presStyleCnt="3" custScaleX="353749" custScaleY="512233" custLinFactNeighborX="40759" custLinFactNeighborY="7844">
        <dgm:presLayoutVars>
          <dgm:bulletEnabled val="1"/>
        </dgm:presLayoutVars>
      </dgm:prSet>
      <dgm:spPr/>
    </dgm:pt>
  </dgm:ptLst>
  <dgm:cxnLst>
    <dgm:cxn modelId="{F414528F-BA75-3449-A20D-8F6C88BB77F1}" srcId="{68FCBE5A-0FE8-6146-93D1-0088114BAA12}" destId="{12EC516E-B277-C348-A0FE-06491ED28D3B}" srcOrd="0" destOrd="0" parTransId="{E067B5C7-00FA-7E41-9A6B-8B68DD8B691F}" sibTransId="{2BC9E296-0839-D346-BB83-3BCEA7EB32CB}"/>
    <dgm:cxn modelId="{CC807F90-3400-A341-86C8-A499045A01A9}" type="presOf" srcId="{E8AABCBB-F3D6-4149-8169-DEBBB4149C9B}" destId="{3CDF40E9-ADEC-124E-8728-9057A09EDB48}" srcOrd="0" destOrd="0" presId="urn:microsoft.com/office/officeart/2005/8/layout/hChevron3"/>
    <dgm:cxn modelId="{334F8791-A8E2-2B46-AF4B-10FB4044CD1E}" srcId="{68FCBE5A-0FE8-6146-93D1-0088114BAA12}" destId="{E8AABCBB-F3D6-4149-8169-DEBBB4149C9B}" srcOrd="1" destOrd="0" parTransId="{3CAAE92C-511F-774C-9629-5A87CADB39D5}" sibTransId="{17855BB2-D7CB-AB4E-BFAB-FC0E4868F4DC}"/>
    <dgm:cxn modelId="{7CDB5FA0-EE02-524D-B1AB-8F12D81A5A4C}" srcId="{68FCBE5A-0FE8-6146-93D1-0088114BAA12}" destId="{4AD2DC6F-BBB5-0E46-B2D5-E2A35B6A8BF2}" srcOrd="2" destOrd="0" parTransId="{8A9E22C1-F35A-8A47-8E89-B85EBA200ABE}" sibTransId="{157DED97-BF24-5647-BDD6-4C4656980CDB}"/>
    <dgm:cxn modelId="{A482ABA0-3BA7-F047-A9F2-43E49C507834}" type="presOf" srcId="{12EC516E-B277-C348-A0FE-06491ED28D3B}" destId="{E27C0552-FF24-E64A-BA30-619EA0562095}" srcOrd="0" destOrd="0" presId="urn:microsoft.com/office/officeart/2005/8/layout/hChevron3"/>
    <dgm:cxn modelId="{8DEEADC6-F1BA-1F47-A018-7A9BB29E4CB9}" type="presOf" srcId="{68FCBE5A-0FE8-6146-93D1-0088114BAA12}" destId="{3082B783-D3CC-5646-8FDF-DBE799EBA2C6}" srcOrd="0" destOrd="0" presId="urn:microsoft.com/office/officeart/2005/8/layout/hChevron3"/>
    <dgm:cxn modelId="{5B4765E8-7FE9-4940-A6D2-5E2D54C805DC}" type="presOf" srcId="{4AD2DC6F-BBB5-0E46-B2D5-E2A35B6A8BF2}" destId="{7F6E9481-9D73-F94B-B723-8C3C8E8B7E15}" srcOrd="0" destOrd="0" presId="urn:microsoft.com/office/officeart/2005/8/layout/hChevron3"/>
    <dgm:cxn modelId="{5A214068-2355-3540-B877-EA8B9BF64907}" type="presParOf" srcId="{3082B783-D3CC-5646-8FDF-DBE799EBA2C6}" destId="{E27C0552-FF24-E64A-BA30-619EA0562095}" srcOrd="0" destOrd="0" presId="urn:microsoft.com/office/officeart/2005/8/layout/hChevron3"/>
    <dgm:cxn modelId="{5B730819-296C-E44B-BD8C-BEE684C4A7B1}" type="presParOf" srcId="{3082B783-D3CC-5646-8FDF-DBE799EBA2C6}" destId="{9BC56773-A6EC-E443-9E11-07440F4A993E}" srcOrd="1" destOrd="0" presId="urn:microsoft.com/office/officeart/2005/8/layout/hChevron3"/>
    <dgm:cxn modelId="{E48ED00C-D9FE-6743-A591-C102E7280160}" type="presParOf" srcId="{3082B783-D3CC-5646-8FDF-DBE799EBA2C6}" destId="{3CDF40E9-ADEC-124E-8728-9057A09EDB48}" srcOrd="2" destOrd="0" presId="urn:microsoft.com/office/officeart/2005/8/layout/hChevron3"/>
    <dgm:cxn modelId="{684CA2B3-B1FB-664A-8455-FE2C463910D8}" type="presParOf" srcId="{3082B783-D3CC-5646-8FDF-DBE799EBA2C6}" destId="{630FAE58-7DA6-EB4D-A122-C05261AB6AFA}" srcOrd="3" destOrd="0" presId="urn:microsoft.com/office/officeart/2005/8/layout/hChevron3"/>
    <dgm:cxn modelId="{6522FFB3-6C19-7745-94B2-54A9961F027E}" type="presParOf" srcId="{3082B783-D3CC-5646-8FDF-DBE799EBA2C6}" destId="{7F6E9481-9D73-F94B-B723-8C3C8E8B7E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0552-FF24-E64A-BA30-619EA0562095}">
      <dsp:nvSpPr>
        <dsp:cNvPr id="0" name=""/>
        <dsp:cNvSpPr/>
      </dsp:nvSpPr>
      <dsp:spPr>
        <a:xfrm>
          <a:off x="2503" y="169918"/>
          <a:ext cx="1035151" cy="779486"/>
        </a:xfrm>
        <a:prstGeom prst="homePlat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</a:t>
          </a:r>
        </a:p>
      </dsp:txBody>
      <dsp:txXfrm>
        <a:off x="2503" y="169918"/>
        <a:ext cx="840280" cy="779486"/>
      </dsp:txXfrm>
    </dsp:sp>
    <dsp:sp modelId="{3CDF40E9-ADEC-124E-8728-9057A09EDB48}">
      <dsp:nvSpPr>
        <dsp:cNvPr id="0" name=""/>
        <dsp:cNvSpPr/>
      </dsp:nvSpPr>
      <dsp:spPr>
        <a:xfrm>
          <a:off x="962758" y="187762"/>
          <a:ext cx="2391177" cy="743797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 dirty="0"/>
            <a:t>opérations scripturales </a:t>
          </a:r>
          <a:endParaRPr lang="fr-FR" sz="1800" kern="1200" dirty="0"/>
        </a:p>
      </dsp:txBody>
      <dsp:txXfrm>
        <a:off x="1334657" y="187762"/>
        <a:ext cx="1647380" cy="743797"/>
      </dsp:txXfrm>
    </dsp:sp>
    <dsp:sp modelId="{7F6E9481-9D73-F94B-B723-8C3C8E8B7E15}">
      <dsp:nvSpPr>
        <dsp:cNvPr id="0" name=""/>
        <dsp:cNvSpPr/>
      </dsp:nvSpPr>
      <dsp:spPr>
        <a:xfrm>
          <a:off x="3281541" y="187764"/>
          <a:ext cx="1324737" cy="767294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B</a:t>
          </a:r>
        </a:p>
      </dsp:txBody>
      <dsp:txXfrm>
        <a:off x="3665188" y="187764"/>
        <a:ext cx="557443" cy="76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B8C1523-48FD-6F45-9B68-189097CD6B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1CD25E-3BC1-C341-AB76-78C3952ECC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67DA-11AD-8042-AB99-A94F7876AE52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B0079B-C789-5640-8FDE-391842A9BF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8CB782-6551-C44B-AB18-FAC576D6B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2DF99-2D7D-9949-8843-8F5AAA5A3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50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A6FE7-EC57-E44A-8122-ED5F8A3E0C99}" type="datetimeFigureOut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6BB15-C112-1F46-8373-1E34A4556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Processus scripturaux : cheminement</a:t>
            </a:r>
            <a:r>
              <a:rPr lang="fr-FR" baseline="0" dirty="0"/>
              <a:t> de l’énonciation d’une forme à une autre jusqu’à la détermination du texte avec lequel le sujet communiquera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6BB15-C112-1F46-8373-1E34A45565D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B743F-F7C2-1C44-B956-223BE8CF4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8A21D8-A4B1-CF4C-9999-F49210382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AABDB-ADF4-7046-97E7-55C7B368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CDC2-AA08-014D-9034-D4AFFA606B8C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7A557-5659-A246-9493-80CC62BE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AD9A5B-CA2D-994D-B663-B1781A53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3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9C9D6-F40A-DC4C-BBF8-4A3B841E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D784CB-6AAA-4C46-9B17-31F4E3C3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8E6AFB-4DA3-A245-BCB2-ECACC6388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FDAC28-E1C5-7742-8D96-25806CC1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AC1B-E15E-C04F-9928-5A6A7A27D3BE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CB7A01-A83C-6D4F-910B-4481EBC5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B3B69E-95B2-8C4C-8D74-6F87BE9D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9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ECA49-4531-3742-AD19-8503BC10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611A9-3D13-F240-BC4D-ED6533514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2100CE-A8B7-204D-A5F6-E4C3DAC8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9D03-688C-F24F-98FA-959BF9C52C7C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28A90-3290-F042-955D-F31D98AC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BA88F-1466-FE40-91E4-75F763E1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653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DBBCC3-467F-7A4D-8595-C09B612D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4D35E3-4C14-B243-8DF1-1C7D4049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51999-9B18-614F-B20A-50D29FF6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8476-D0DD-1347-B0A0-7033219BEA79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8D00C-FD23-D84C-AE09-40A24D23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268E3-1E31-ED43-A1F2-69634E86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8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120C1-F2D5-1F4A-B632-34E31A76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F8797-CF3C-A647-A880-454EF63C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AFC05-6C91-894F-AF07-2A02F391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F386-F3C1-6341-B61C-339B69A592EC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B2840-51E7-EA44-86FC-9B94096A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DD5F3E-8963-6C4F-B152-72FCA3A6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2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3B1DB-2DE3-5140-9EA3-1440EFD7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709B9-7E1C-D044-BEFC-7BB15CDE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634D61-329C-A544-8B50-56B4F361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1FC3-1300-4B4F-B4F3-7AD95A11236E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AA8E19-82AA-F342-94B7-67090588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C2DBF-D44F-9E42-B93E-2FB69FAE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76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9A06F-A6E9-0E45-90E7-FC896B76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51AEF-247E-F045-ABBD-69AE3DA38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EA1A20-6186-F240-BF4E-74DF34FF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FA5214-B9A7-3344-AD15-30722DFA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8C526-9337-7347-948B-AE2070AF803E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03E67E-DADE-C541-BAEB-0CD86A44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378FD8-EE8C-0D4C-AB67-E5CD742F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BEAFC-60D1-AD49-81C3-383C941F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D13AD0-92DE-FF4D-997B-E5210F98A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30F5F4-0A8C-0746-B436-D3B1847A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DE7173-4C4F-C24C-9309-A41AE6B36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DC2720-FC29-2543-A639-13E851159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DABBE6-23C0-194B-A289-0E3D12DB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BCF4-0C8C-F641-918F-310891770444}" type="datetime1">
              <a:rPr lang="fr-FR" smtClean="0"/>
              <a:t>25/09/2020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3EEF00-3A0D-E64F-9E33-8461EC05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9D031E-4DD1-3E45-98BB-5DC4DC33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9B215-DA6D-874F-9724-8ABA11BE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F89F27-AF1D-F04A-AABD-1E757B65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BC7-693C-614C-BAF3-7DB2515280D2}" type="datetime1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42D30E-9D04-A14B-90B5-A154D07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6D0EC0-75A8-8E41-A911-2DB08AFB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3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BCD82F-C667-424D-8877-B3FE5257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B01F-6FAB-3942-8019-374848B90AC8}" type="datetime1">
              <a:rPr lang="fr-FR" smtClean="0"/>
              <a:t>25/09/2020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F80A3-B918-C84C-9559-F7A2D672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5F0F9D-3AC8-F046-9C2E-971C6DEF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9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E8315-54E4-064C-8C80-C93934B6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8337C-5B1A-5D49-AF51-0AB3D0F1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7190A-8F48-2940-B22F-42BA6499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A9BAD-0B6A-9545-9559-86BAB0DC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9BE6-C0B2-6547-BF0E-9AB06D997C2B}" type="datetime1">
              <a:rPr lang="fr-FR" smtClean="0"/>
              <a:t>25/09/2020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D628E0-22E9-DC40-89B0-A59F07C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AA0C10-9526-2A49-BC36-4DAD32D1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19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C4986-CD6C-BD40-B2E4-BFBA8481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B8A5AF-F5EF-4E41-893E-6FA206FB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AFE1-05C9-E542-937A-87446C5DCE9A}" type="datetime1">
              <a:rPr lang="fr-FR" smtClean="0"/>
              <a:t>25/09/2020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55F9E9-48D6-014A-8FE4-CCAD20F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FE8D50-431E-0C42-9F3D-996E85C3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5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55066-EC57-1E41-AAFB-A7502138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676CC-C97E-1146-89DE-760389FB9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1D21E-F1F4-9D44-8EFA-BFF72CDC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AFE1-05C9-E542-937A-87446C5DCE9A}" type="datetime1">
              <a:rPr lang="fr-FR" smtClean="0"/>
              <a:t>25/09/2020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85E07E-E387-534E-8354-B513C02AA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7DB8C-5A94-5F40-9593-58BF26315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4A17-7844-5240-B5CF-4EDBF65CA3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649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l.ch/doc-digitalstudies/files/live/sites/doc-digitalstudies/files/Programme%202018/cours%202020/collation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hyperlink" Target="http://www.variance.c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unil.ch/doc-digitalstudies/files/live/sites/doc-digitalstudies/files/Programme%202018/cours%202020/collation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l.ch/doc-digitalstudies/files/live/sites/doc-digitalstudies/files/Programme%202018/cours%202020/collation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openedition.org/genesis/1579" TargetMode="External"/><Relationship Id="rId5" Type="http://schemas.openxmlformats.org/officeDocument/2006/relationships/image" Target="../media/image5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s://www.unil.ch/doc-digitalstudies/files/live/sites/doc-digitalstudies/files/Programme%202018/cours%202020/collation.png" TargetMode="External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hyperlink" Target="http://obvil.sorbonne-universite.site/developpements/alignement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l.ch/doc-digitalstudies/files/live/sites/doc-digitalstudies/files/Programme%202018/cours%202020/collation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BF307-8214-9E47-834E-562500895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04" y="4178435"/>
            <a:ext cx="11407590" cy="1396882"/>
          </a:xfrm>
        </p:spPr>
        <p:txBody>
          <a:bodyPr>
            <a:noAutofit/>
          </a:bodyPr>
          <a:lstStyle/>
          <a:p>
            <a:pPr algn="l"/>
            <a:r>
              <a:rPr lang="fr-FR" sz="4000" dirty="0">
                <a:solidFill>
                  <a:schemeClr val="bg1"/>
                </a:solidFill>
              </a:rPr>
              <a:t>Éditer la genèse post-éditoriale des œuvres</a:t>
            </a:r>
            <a:br>
              <a:rPr lang="fr-FR" sz="4000" dirty="0">
                <a:solidFill>
                  <a:schemeClr val="bg1"/>
                </a:solidFill>
              </a:rPr>
            </a:b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298C54-7304-2C4B-BCAE-D6B25BD9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184" y="5944349"/>
            <a:ext cx="2743200" cy="365125"/>
          </a:xfrm>
        </p:spPr>
        <p:txBody>
          <a:bodyPr/>
          <a:lstStyle/>
          <a:p>
            <a:fld id="{F2E34A17-7844-5240-B5CF-4EDBF65CA380}" type="slidenum">
              <a:rPr lang="fr-FR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fld>
            <a:endPara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ollation.png">
            <a:hlinkClick r:id="rId2" invalidUrl="https://www.unil.ch/doc-digitalstudies/files/live/sites/doc-digitalstudies/files/Programme 2018/cours 2020/collation.png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432"/>
            <a:ext cx="12192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variance logo 04.eps">
            <a:hlinkClick r:id="rId4"/>
            <a:extLst>
              <a:ext uri="{FF2B5EF4-FFF2-40B4-BE49-F238E27FC236}">
                <a16:creationId xmlns:a16="http://schemas.microsoft.com/office/drawing/2014/main" id="{76D0BCA2-48E6-3941-A544-FC9D71E5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" y="2739898"/>
            <a:ext cx="8990855" cy="14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8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A2A40-7D91-DB4F-8231-6164A223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84C8A4C-569D-964B-AC90-D8EBFE915BD1}"/>
              </a:ext>
            </a:extLst>
          </p:cNvPr>
          <p:cNvSpPr txBox="1">
            <a:spLocks/>
          </p:cNvSpPr>
          <p:nvPr/>
        </p:nvSpPr>
        <p:spPr>
          <a:xfrm>
            <a:off x="312738" y="44451"/>
            <a:ext cx="10407814" cy="9969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altLang="fr-FR" sz="2800" b="1" dirty="0">
                <a:solidFill>
                  <a:srgbClr val="6091B2"/>
                </a:solidFill>
                <a:latin typeface="Arial" charset="0"/>
                <a:ea typeface="Helvetica Neue" charset="0"/>
              </a:rPr>
              <a:t>Introduction to </a:t>
            </a:r>
            <a:r>
              <a:rPr lang="fr-FR" altLang="fr-FR" sz="2800" b="1" dirty="0" err="1">
                <a:solidFill>
                  <a:srgbClr val="6091B2"/>
                </a:solidFill>
                <a:latin typeface="Arial" charset="0"/>
                <a:ea typeface="Helvetica Neue" charset="0"/>
              </a:rPr>
              <a:t>automatic</a:t>
            </a:r>
            <a:r>
              <a:rPr lang="fr-FR" altLang="fr-FR" sz="2800" b="1" dirty="0">
                <a:solidFill>
                  <a:srgbClr val="6091B2"/>
                </a:solidFill>
                <a:latin typeface="Arial" charset="0"/>
                <a:ea typeface="Helvetica Neue" charset="0"/>
              </a:rPr>
              <a:t> collation</a:t>
            </a:r>
          </a:p>
        </p:txBody>
      </p:sp>
      <p:pic>
        <p:nvPicPr>
          <p:cNvPr id="5" name="Image 4" descr="variance-background-01-visite-03.jpg">
            <a:extLst>
              <a:ext uri="{FF2B5EF4-FFF2-40B4-BE49-F238E27FC236}">
                <a16:creationId xmlns:a16="http://schemas.microsoft.com/office/drawing/2014/main" id="{42451795-B1A4-AA41-AEFA-928CAA8A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4" y="1041401"/>
            <a:ext cx="12195883" cy="6858000"/>
          </a:xfrm>
          <a:prstGeom prst="rect">
            <a:avLst/>
          </a:prstGeom>
        </p:spPr>
      </p:pic>
      <p:pic>
        <p:nvPicPr>
          <p:cNvPr id="7" name="Picture 2" descr="ollation.png">
            <a:hlinkClick r:id="rId4" invalidUrl="https://www.unil.ch/doc-digitalstudies/files/live/sites/doc-digitalstudies/files/Programme 2018/cours 2020/collation.png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08" y="-18432"/>
            <a:ext cx="4793591" cy="10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91B642-525E-8943-BD5B-666AD76CEA47}"/>
              </a:ext>
            </a:extLst>
          </p:cNvPr>
          <p:cNvSpPr/>
          <p:nvPr/>
        </p:nvSpPr>
        <p:spPr>
          <a:xfrm>
            <a:off x="312737" y="1324760"/>
            <a:ext cx="1196890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</a:rPr>
              <a:t>Une édition génétique ?!?</a:t>
            </a:r>
          </a:p>
          <a:p>
            <a:endParaRPr lang="fr-FR" altLang="fr-FR" sz="2000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fr-FR" altLang="fr-FR" sz="2000" b="1" dirty="0">
                <a:solidFill>
                  <a:srgbClr val="000000"/>
                </a:solidFill>
              </a:rPr>
              <a:t>Génétique textuelle</a:t>
            </a:r>
            <a:r>
              <a:rPr lang="fr-FR" altLang="fr-FR" sz="2000" dirty="0">
                <a:solidFill>
                  <a:srgbClr val="000000"/>
                </a:solidFill>
              </a:rPr>
              <a:t>	étude linguistique des processus d’écriture</a:t>
            </a:r>
          </a:p>
          <a:p>
            <a:pPr>
              <a:spcAft>
                <a:spcPts val="600"/>
              </a:spcAft>
            </a:pPr>
            <a:r>
              <a:rPr lang="fr-FR" altLang="fr-FR" sz="2000" dirty="0">
                <a:solidFill>
                  <a:srgbClr val="000000"/>
                </a:solidFill>
              </a:rPr>
              <a:t>	</a:t>
            </a:r>
            <a:r>
              <a:rPr lang="fr-FR" altLang="fr-FR" sz="2000" b="1" dirty="0">
                <a:solidFill>
                  <a:srgbClr val="000000"/>
                </a:solidFill>
              </a:rPr>
              <a:t>2 méthodes</a:t>
            </a:r>
            <a:r>
              <a:rPr lang="fr-FR" altLang="fr-FR" sz="2000" dirty="0">
                <a:solidFill>
                  <a:srgbClr val="000000"/>
                </a:solidFill>
              </a:rPr>
              <a:t>	« indirectes »	analyse des traces manuscrites</a:t>
            </a:r>
          </a:p>
          <a:p>
            <a:r>
              <a:rPr lang="fr-FR" altLang="fr-FR" sz="2000" dirty="0">
                <a:solidFill>
                  <a:srgbClr val="000000"/>
                </a:solidFill>
              </a:rPr>
              <a:t>			« directes »	analyse de l’écriture enregistrée </a:t>
            </a:r>
          </a:p>
          <a:p>
            <a:r>
              <a:rPr lang="fr-FR" altLang="fr-FR" sz="2000" dirty="0">
                <a:solidFill>
                  <a:srgbClr val="000000"/>
                </a:solidFill>
              </a:rPr>
              <a:t>						(p. ex. </a:t>
            </a:r>
            <a:r>
              <a:rPr lang="fr-FR" altLang="fr-FR" sz="2000" dirty="0" err="1">
                <a:solidFill>
                  <a:srgbClr val="000000"/>
                </a:solidFill>
              </a:rPr>
              <a:t>keystroke</a:t>
            </a:r>
            <a:r>
              <a:rPr lang="fr-FR" altLang="fr-FR" sz="2000" dirty="0">
                <a:solidFill>
                  <a:srgbClr val="000000"/>
                </a:solidFill>
              </a:rPr>
              <a:t> </a:t>
            </a:r>
            <a:r>
              <a:rPr lang="fr-FR" altLang="fr-FR" sz="2000" dirty="0" err="1">
                <a:solidFill>
                  <a:srgbClr val="000000"/>
                </a:solidFill>
              </a:rPr>
              <a:t>logging</a:t>
            </a:r>
            <a:r>
              <a:rPr lang="fr-FR" altLang="fr-FR" sz="2000" dirty="0">
                <a:solidFill>
                  <a:srgbClr val="000000"/>
                </a:solidFill>
              </a:rPr>
              <a:t>)</a:t>
            </a:r>
          </a:p>
          <a:p>
            <a:endParaRPr lang="fr-FR" altLang="fr-FR" sz="2000" dirty="0">
              <a:solidFill>
                <a:srgbClr val="000000"/>
              </a:solidFill>
            </a:endParaRPr>
          </a:p>
          <a:p>
            <a:pPr marL="890588"/>
            <a:endParaRPr lang="fr-FR" altLang="fr-FR" sz="2000" dirty="0">
              <a:solidFill>
                <a:srgbClr val="000000"/>
              </a:solidFill>
            </a:endParaRPr>
          </a:p>
          <a:p>
            <a:pPr marL="890588"/>
            <a:r>
              <a:rPr lang="fr-FR" altLang="fr-FR" sz="2000" dirty="0">
                <a:solidFill>
                  <a:srgbClr val="000000"/>
                </a:solidFill>
              </a:rPr>
              <a:t>	=&gt; reconstruire les processus scripturaux</a:t>
            </a:r>
          </a:p>
          <a:p>
            <a:pPr marL="890588"/>
            <a:r>
              <a:rPr lang="fr-FR" altLang="fr-FR" sz="2000" dirty="0">
                <a:solidFill>
                  <a:srgbClr val="000000"/>
                </a:solidFill>
              </a:rPr>
              <a:t>(cheminement de l’énonciation dans les formes verbales et graphiques)</a:t>
            </a:r>
          </a:p>
          <a:p>
            <a:pPr marL="890588"/>
            <a:endParaRPr lang="fr-FR" altLang="fr-FR" sz="2000" dirty="0">
              <a:solidFill>
                <a:srgbClr val="000000"/>
              </a:solidFill>
            </a:endParaRPr>
          </a:p>
          <a:p>
            <a:pPr marL="890588"/>
            <a:endParaRPr lang="fr-FR" altLang="fr-FR" sz="2000" dirty="0">
              <a:solidFill>
                <a:srgbClr val="000000"/>
              </a:solidFill>
            </a:endParaRPr>
          </a:p>
          <a:p>
            <a:pPr marL="890588"/>
            <a:r>
              <a:rPr lang="fr-FR" altLang="fr-FR" sz="2000" b="1" dirty="0">
                <a:solidFill>
                  <a:srgbClr val="000000"/>
                </a:solidFill>
              </a:rPr>
              <a:t>Or Variance ne présente ni manuscrit, ni enregistrement</a:t>
            </a:r>
            <a:r>
              <a:rPr lang="mr-IN" altLang="fr-FR" sz="2000" b="1" dirty="0">
                <a:solidFill>
                  <a:srgbClr val="000000"/>
                </a:solidFill>
              </a:rPr>
              <a:t>…</a:t>
            </a:r>
            <a:endParaRPr lang="fr-FR" altLang="fr-F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A2A40-7D91-DB4F-8231-6164A223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3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84C8A4C-569D-964B-AC90-D8EBFE915BD1}"/>
              </a:ext>
            </a:extLst>
          </p:cNvPr>
          <p:cNvSpPr txBox="1">
            <a:spLocks/>
          </p:cNvSpPr>
          <p:nvPr/>
        </p:nvSpPr>
        <p:spPr>
          <a:xfrm>
            <a:off x="312738" y="44451"/>
            <a:ext cx="10407814" cy="9969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altLang="fr-FR" sz="2800" b="1" dirty="0">
                <a:solidFill>
                  <a:srgbClr val="6091B2"/>
                </a:solidFill>
                <a:latin typeface="Arial" charset="0"/>
                <a:ea typeface="Helvetica Neue" charset="0"/>
              </a:rPr>
              <a:t>Introduction to </a:t>
            </a:r>
            <a:r>
              <a:rPr lang="fr-FR" altLang="fr-FR" sz="2800" b="1" dirty="0" err="1">
                <a:solidFill>
                  <a:srgbClr val="6091B2"/>
                </a:solidFill>
                <a:latin typeface="Arial" charset="0"/>
                <a:ea typeface="Helvetica Neue" charset="0"/>
              </a:rPr>
              <a:t>automatic</a:t>
            </a:r>
            <a:r>
              <a:rPr lang="fr-FR" altLang="fr-FR" sz="2800" b="1" dirty="0">
                <a:solidFill>
                  <a:srgbClr val="6091B2"/>
                </a:solidFill>
                <a:latin typeface="Arial" charset="0"/>
                <a:ea typeface="Helvetica Neue" charset="0"/>
              </a:rPr>
              <a:t> collation</a:t>
            </a:r>
          </a:p>
        </p:txBody>
      </p:sp>
      <p:pic>
        <p:nvPicPr>
          <p:cNvPr id="5" name="Image 4" descr="variance-background-01-visite-03.jpg">
            <a:extLst>
              <a:ext uri="{FF2B5EF4-FFF2-40B4-BE49-F238E27FC236}">
                <a16:creationId xmlns:a16="http://schemas.microsoft.com/office/drawing/2014/main" id="{42451795-B1A4-AA41-AEFA-928CAA8A7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" y="878897"/>
            <a:ext cx="12195883" cy="6858000"/>
          </a:xfrm>
          <a:prstGeom prst="rect">
            <a:avLst/>
          </a:prstGeom>
        </p:spPr>
      </p:pic>
      <p:pic>
        <p:nvPicPr>
          <p:cNvPr id="7" name="Picture 2" descr="ollation.png">
            <a:hlinkClick r:id="rId3" invalidUrl="https://www.unil.ch/doc-digitalstudies/files/live/sites/doc-digitalstudies/files/Programme 2018/cours 2020/colla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08" y="-18432"/>
            <a:ext cx="4793591" cy="10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91B642-525E-8943-BD5B-666AD76CEA47}"/>
              </a:ext>
            </a:extLst>
          </p:cNvPr>
          <p:cNvSpPr/>
          <p:nvPr/>
        </p:nvSpPr>
        <p:spPr>
          <a:xfrm>
            <a:off x="386436" y="1486065"/>
            <a:ext cx="4173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sz="2000" b="1" dirty="0">
                <a:solidFill>
                  <a:srgbClr val="000000"/>
                </a:solidFill>
              </a:rPr>
              <a:t>Partition du champ</a:t>
            </a:r>
          </a:p>
          <a:p>
            <a:pPr algn="ctr"/>
            <a:r>
              <a:rPr lang="fr-FR" altLang="fr-FR" sz="2000" b="1" dirty="0">
                <a:solidFill>
                  <a:srgbClr val="000000"/>
                </a:solidFill>
              </a:rPr>
              <a:t>des productions écrites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6621" y="1092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Image 4" descr="RM_anecdotiques_schema.pd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99" y="1526570"/>
            <a:ext cx="7071801" cy="28540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14602" y="1026030"/>
            <a:ext cx="70222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charset="0"/>
                <a:ea typeface="Times" charset="0"/>
                <a:cs typeface="Times New Roman" charset="0"/>
              </a:rPr>
              <a:t>(Jean-Louis Lebrave, « Manuscrits de travail et linguistique de la production écrite »,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charset="0"/>
                <a:ea typeface="Times" charset="0"/>
                <a:cs typeface="Times New Roman" charset="0"/>
              </a:rPr>
              <a:t>Modèles linguistiques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charset="0"/>
                <a:ea typeface="Times" charset="0"/>
                <a:cs typeface="Times New Roman" charset="0"/>
              </a:rPr>
              <a:t>, 2009, 30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charset="0"/>
                <a:ea typeface="Times" charset="0"/>
                <a:cs typeface="Times New Roman" charset="0"/>
              </a:rPr>
              <a:t>, p. 18.)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charset="0"/>
            </a:endParaRPr>
          </a:p>
        </p:txBody>
      </p:sp>
      <p:sp>
        <p:nvSpPr>
          <p:cNvPr id="11" name="Accolade fermante 10"/>
          <p:cNvSpPr/>
          <p:nvPr/>
        </p:nvSpPr>
        <p:spPr>
          <a:xfrm rot="5400000">
            <a:off x="6748059" y="2881476"/>
            <a:ext cx="234679" cy="3490401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/>
          <p:cNvSpPr/>
          <p:nvPr/>
        </p:nvSpPr>
        <p:spPr>
          <a:xfrm rot="5400000">
            <a:off x="10283959" y="2881475"/>
            <a:ext cx="234679" cy="3490401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198456" y="4863661"/>
            <a:ext cx="1503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00000"/>
                </a:solidFill>
              </a:rPr>
              <a:t>Avant-texte</a:t>
            </a:r>
          </a:p>
          <a:p>
            <a:pPr algn="ctr"/>
            <a:r>
              <a:rPr lang="fr-FR" b="1" dirty="0">
                <a:solidFill>
                  <a:srgbClr val="000000"/>
                </a:solidFill>
              </a:rPr>
              <a:t>Invention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9465252" y="4821230"/>
            <a:ext cx="19864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fr-FR" b="1" dirty="0">
                <a:solidFill>
                  <a:srgbClr val="000000"/>
                </a:solidFill>
              </a:rPr>
              <a:t>Texte</a:t>
            </a:r>
          </a:p>
          <a:p>
            <a:pPr algn="ctr"/>
            <a:r>
              <a:rPr lang="fr-FR" b="1" dirty="0">
                <a:solidFill>
                  <a:srgbClr val="000000"/>
                </a:solidFill>
              </a:rPr>
              <a:t>Communication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12738" y="5104765"/>
            <a:ext cx="558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Symbol" charset="2"/>
              <a:buChar char="Þ"/>
            </a:pPr>
            <a:r>
              <a:rPr lang="fr-FR" altLang="fr-FR" b="1" dirty="0">
                <a:solidFill>
                  <a:srgbClr val="C00000"/>
                </a:solidFill>
              </a:rPr>
              <a:t>Mise à l’écart de la réécriture après édition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9" name="Accolade fermante 18"/>
          <p:cNvSpPr/>
          <p:nvPr/>
        </p:nvSpPr>
        <p:spPr>
          <a:xfrm rot="5400000">
            <a:off x="8600778" y="4758766"/>
            <a:ext cx="919789" cy="80915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8173335" y="5588790"/>
            <a:ext cx="1704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b="1">
                <a:solidFill>
                  <a:srgbClr val="C00000"/>
                </a:solidFill>
              </a:rPr>
              <a:t>Genèse post-éditoriale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7199" y="2636756"/>
            <a:ext cx="42664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altLang="fr-FR" dirty="0">
                <a:solidFill>
                  <a:srgbClr val="000000"/>
                </a:solidFill>
              </a:rPr>
              <a:t>&gt; Travailler un objet nouveau (ms)</a:t>
            </a:r>
          </a:p>
          <a:p>
            <a:pPr algn="ctr">
              <a:spcAft>
                <a:spcPts val="600"/>
              </a:spcAft>
            </a:pPr>
            <a:r>
              <a:rPr lang="fr-FR" altLang="fr-FR" dirty="0">
                <a:solidFill>
                  <a:srgbClr val="000000"/>
                </a:solidFill>
              </a:rPr>
              <a:t>&gt; Postuler la singularité de cet objet</a:t>
            </a:r>
          </a:p>
          <a:p>
            <a:pPr algn="ctr">
              <a:spcAft>
                <a:spcPts val="600"/>
              </a:spcAft>
            </a:pPr>
            <a:r>
              <a:rPr lang="fr-FR" altLang="fr-FR" dirty="0">
                <a:solidFill>
                  <a:srgbClr val="000000"/>
                </a:solidFill>
              </a:rPr>
              <a:t>&gt; « Pensée textuaire »</a:t>
            </a:r>
            <a:br>
              <a:rPr lang="fr-FR" altLang="fr-FR" dirty="0">
                <a:solidFill>
                  <a:srgbClr val="000000"/>
                </a:solidFill>
              </a:rPr>
            </a:br>
            <a:r>
              <a:rPr lang="fr-FR" altLang="fr-FR" dirty="0">
                <a:solidFill>
                  <a:srgbClr val="000000"/>
                </a:solidFill>
              </a:rPr>
              <a:t>(fin XVIII</a:t>
            </a:r>
            <a:r>
              <a:rPr lang="fr-FR" altLang="fr-FR" baseline="30000" dirty="0">
                <a:solidFill>
                  <a:srgbClr val="000000"/>
                </a:solidFill>
              </a:rPr>
              <a:t>e </a:t>
            </a:r>
            <a:r>
              <a:rPr lang="fr-FR" altLang="fr-FR" dirty="0">
                <a:solidFill>
                  <a:srgbClr val="000000"/>
                </a:solidFill>
              </a:rPr>
              <a:t>&gt;) (</a:t>
            </a:r>
            <a:r>
              <a:rPr lang="fr-FR" altLang="fr-FR" dirty="0" err="1">
                <a:solidFill>
                  <a:srgbClr val="000000"/>
                </a:solidFill>
              </a:rPr>
              <a:t>Cerquiglini</a:t>
            </a:r>
            <a:r>
              <a:rPr lang="fr-FR" altLang="fr-FR" dirty="0">
                <a:solidFill>
                  <a:srgbClr val="000000"/>
                </a:solidFill>
              </a:rPr>
              <a:t>)</a:t>
            </a:r>
          </a:p>
          <a:p>
            <a:pPr algn="ctr"/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738" y="56387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Symbol" charset="2"/>
              <a:buChar char="Þ"/>
            </a:pPr>
            <a:r>
              <a:rPr lang="fr-FR" altLang="fr-FR" b="1" dirty="0">
                <a:solidFill>
                  <a:srgbClr val="C00000"/>
                </a:solidFill>
              </a:rPr>
              <a:t>Nécessité du développement </a:t>
            </a:r>
            <a:br>
              <a:rPr lang="fr-FR" altLang="fr-FR" b="1" dirty="0">
                <a:solidFill>
                  <a:srgbClr val="C00000"/>
                </a:solidFill>
              </a:rPr>
            </a:br>
            <a:r>
              <a:rPr lang="fr-FR" altLang="fr-FR" b="1" dirty="0">
                <a:solidFill>
                  <a:srgbClr val="C00000"/>
                </a:solidFill>
              </a:rPr>
              <a:t>d’une approche </a:t>
            </a:r>
            <a:r>
              <a:rPr lang="fr-FR" altLang="fr-FR" b="1" dirty="0">
                <a:solidFill>
                  <a:srgbClr val="C00000"/>
                </a:solidFill>
                <a:hlinkClick r:id="rId6"/>
              </a:rPr>
              <a:t>(cf. Genesis, 44, 2017)</a:t>
            </a:r>
            <a:r>
              <a:rPr lang="fr-FR" altLang="fr-FR" b="1" dirty="0">
                <a:solidFill>
                  <a:srgbClr val="C00000"/>
                </a:solidFill>
              </a:rPr>
              <a:t>, d’une méthode et de moyens d’édition nouveaux</a:t>
            </a:r>
          </a:p>
        </p:txBody>
      </p:sp>
    </p:spTree>
    <p:extLst>
      <p:ext uri="{BB962C8B-B14F-4D97-AF65-F5344CB8AC3E}">
        <p14:creationId xmlns:p14="http://schemas.microsoft.com/office/powerpoint/2010/main" val="12934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5" grpId="0" animBg="1"/>
      <p:bldP spid="12" grpId="0"/>
      <p:bldP spid="17" grpId="0"/>
      <p:bldP spid="16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A2A40-7D91-DB4F-8231-6164A223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4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84C8A4C-569D-964B-AC90-D8EBFE915BD1}"/>
              </a:ext>
            </a:extLst>
          </p:cNvPr>
          <p:cNvSpPr txBox="1">
            <a:spLocks/>
          </p:cNvSpPr>
          <p:nvPr/>
        </p:nvSpPr>
        <p:spPr>
          <a:xfrm>
            <a:off x="312738" y="44451"/>
            <a:ext cx="10407814" cy="9969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altLang="fr-FR" sz="2800" b="1" dirty="0">
                <a:solidFill>
                  <a:srgbClr val="6091B2"/>
                </a:solidFill>
                <a:latin typeface="Arial" charset="0"/>
                <a:ea typeface="Helvetica Neue" charset="0"/>
              </a:rPr>
              <a:t>Introduction to </a:t>
            </a:r>
            <a:r>
              <a:rPr lang="fr-FR" altLang="fr-FR" sz="2800" b="1" dirty="0" err="1">
                <a:solidFill>
                  <a:srgbClr val="6091B2"/>
                </a:solidFill>
                <a:latin typeface="Arial" charset="0"/>
                <a:ea typeface="Helvetica Neue" charset="0"/>
              </a:rPr>
              <a:t>automatic</a:t>
            </a:r>
            <a:r>
              <a:rPr lang="fr-FR" altLang="fr-FR" sz="2800" b="1" dirty="0">
                <a:solidFill>
                  <a:srgbClr val="6091B2"/>
                </a:solidFill>
                <a:latin typeface="Arial" charset="0"/>
                <a:ea typeface="Helvetica Neue" charset="0"/>
              </a:rPr>
              <a:t> collation</a:t>
            </a:r>
          </a:p>
        </p:txBody>
      </p:sp>
      <p:pic>
        <p:nvPicPr>
          <p:cNvPr id="5" name="Image 4" descr="variance-background-01-visite-03.jpg">
            <a:extLst>
              <a:ext uri="{FF2B5EF4-FFF2-40B4-BE49-F238E27FC236}">
                <a16:creationId xmlns:a16="http://schemas.microsoft.com/office/drawing/2014/main" id="{42451795-B1A4-AA41-AEFA-928CAA8A7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8569"/>
            <a:ext cx="12195883" cy="6858000"/>
          </a:xfrm>
          <a:prstGeom prst="rect">
            <a:avLst/>
          </a:prstGeom>
        </p:spPr>
      </p:pic>
      <p:pic>
        <p:nvPicPr>
          <p:cNvPr id="7" name="Picture 2" descr="ollation.png">
            <a:hlinkClick r:id="rId3" invalidUrl="https://www.unil.ch/doc-digitalstudies/files/live/sites/doc-digitalstudies/files/Programme 2018/cours 2020/collation.png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08" y="-18432"/>
            <a:ext cx="4793591" cy="10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12738" y="1445547"/>
            <a:ext cx="1160963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fr-CH" sz="2000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Construction du corpus pour l’analyse et l’édition génétique</a:t>
            </a:r>
            <a:endParaRPr lang="fr-FR" sz="2000" dirty="0">
              <a:solidFill>
                <a:schemeClr val="bg2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AutoNum type="arabicParenR"/>
              <a:tabLst>
                <a:tab pos="482600" algn="l"/>
              </a:tabLst>
            </a:pP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de l’ensemble des versions d’une même œuvre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482600" algn="l"/>
              </a:tabLst>
            </a:pP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2)  Reproduction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photographique (.jpeg, .</a:t>
            </a:r>
            <a:r>
              <a:rPr lang="fr-CH" dirty="0" err="1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dirty="0">
              <a:solidFill>
                <a:schemeClr val="bg2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482600" algn="l"/>
              </a:tabLst>
            </a:pP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3)  OCR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des images (.</a:t>
            </a:r>
            <a:r>
              <a:rPr lang="fr-CH" dirty="0" err="1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UTF-8)</a:t>
            </a:r>
            <a:endParaRPr lang="fr-FR" dirty="0">
              <a:solidFill>
                <a:schemeClr val="bg2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482600" algn="l"/>
              </a:tabLst>
            </a:pPr>
            <a:r>
              <a:rPr lang="fr-FR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4)  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Uniformisation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typographique et philologique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482600" algn="l"/>
              </a:tabLst>
            </a:pP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(=&gt; 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protocole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d’édition Variance)</a:t>
            </a:r>
            <a:endParaRPr lang="fr-FR" dirty="0">
              <a:solidFill>
                <a:schemeClr val="bg2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Tx/>
              <a:buAutoNum type="arabicParenR" startAt="5"/>
              <a:tabLst>
                <a:tab pos="482600" algn="l"/>
              </a:tabLst>
            </a:pP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des versions par paires d’états successifs 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(où 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Helvetica" pitchFamily="2" charset="0"/>
              </a:rPr>
              <a:t>A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Helvetica" pitchFamily="2" charset="0"/>
              </a:rPr>
              <a:t> est la base de la réécriture et 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Helvetica" pitchFamily="2" charset="0"/>
              </a:rPr>
              <a:t>B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Helvetica" pitchFamily="2" charset="0"/>
              </a:rPr>
              <a:t> son produit)</a:t>
            </a:r>
          </a:p>
          <a:p>
            <a:pPr marL="342900" indent="-342900">
              <a:lnSpc>
                <a:spcPct val="150000"/>
              </a:lnSpc>
              <a:buFontTx/>
              <a:buAutoNum type="arabicParenR" startAt="5"/>
              <a:tabLst>
                <a:tab pos="482600" algn="l"/>
              </a:tabLst>
            </a:pPr>
            <a:endParaRPr lang="fr-CH" dirty="0">
              <a:solidFill>
                <a:schemeClr val="bg2"/>
              </a:solidFill>
              <a:ea typeface="Times New Roman" panose="02020603050405020304" pitchFamily="18" charset="0"/>
              <a:cs typeface="Helvetica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 startAt="5"/>
              <a:tabLst>
                <a:tab pos="482600" algn="l"/>
              </a:tabLst>
            </a:pPr>
            <a:endParaRPr lang="fr-CH" dirty="0">
              <a:solidFill>
                <a:schemeClr val="bg2"/>
              </a:solidFill>
              <a:ea typeface="Times New Roman" panose="02020603050405020304" pitchFamily="18" charset="0"/>
              <a:cs typeface="Helvetica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 startAt="5"/>
              <a:tabLst>
                <a:tab pos="482600" algn="l"/>
              </a:tabLst>
            </a:pP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Collation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automatique (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MEDITE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achine pour l’</a:t>
            </a:r>
            <a:r>
              <a:rPr lang="fr-CH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dition </a:t>
            </a:r>
            <a:r>
              <a:rPr lang="fr-CH" b="1" dirty="0" err="1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fr-CH" dirty="0" err="1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achronique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fr-CH" b="1" dirty="0" err="1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fr-CH" dirty="0" err="1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xtes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J.-G. Ganascia</a:t>
            </a:r>
            <a:r>
              <a:rPr lang="fr-CH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8A4EA7A1-F4A4-D649-9479-9CF33B888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081772"/>
              </p:ext>
            </p:extLst>
          </p:nvPr>
        </p:nvGraphicFramePr>
        <p:xfrm>
          <a:off x="1293826" y="4736216"/>
          <a:ext cx="4606279" cy="111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740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A2A40-7D91-DB4F-8231-6164A223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4A17-7844-5240-B5CF-4EDBF65CA380}" type="slidenum">
              <a:rPr lang="fr-FR" smtClean="0"/>
              <a:t>5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384C8A4C-569D-964B-AC90-D8EBFE915BD1}"/>
              </a:ext>
            </a:extLst>
          </p:cNvPr>
          <p:cNvSpPr txBox="1">
            <a:spLocks/>
          </p:cNvSpPr>
          <p:nvPr/>
        </p:nvSpPr>
        <p:spPr>
          <a:xfrm>
            <a:off x="312738" y="44451"/>
            <a:ext cx="10407814" cy="9969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fr-FR" altLang="fr-FR" sz="2800" b="1" dirty="0">
                <a:solidFill>
                  <a:srgbClr val="6091B2"/>
                </a:solidFill>
                <a:latin typeface="Arial" charset="0"/>
                <a:ea typeface="Helvetica Neue" charset="0"/>
              </a:rPr>
              <a:t>Introduction to </a:t>
            </a:r>
            <a:r>
              <a:rPr lang="fr-FR" altLang="fr-FR" sz="2800" b="1" dirty="0" err="1">
                <a:solidFill>
                  <a:srgbClr val="6091B2"/>
                </a:solidFill>
                <a:latin typeface="Arial" charset="0"/>
                <a:ea typeface="Helvetica Neue" charset="0"/>
              </a:rPr>
              <a:t>automatic</a:t>
            </a:r>
            <a:r>
              <a:rPr lang="fr-FR" altLang="fr-FR" sz="2800" b="1" dirty="0">
                <a:solidFill>
                  <a:srgbClr val="6091B2"/>
                </a:solidFill>
                <a:latin typeface="Arial" charset="0"/>
                <a:ea typeface="Helvetica Neue" charset="0"/>
              </a:rPr>
              <a:t> collation</a:t>
            </a:r>
          </a:p>
        </p:txBody>
      </p:sp>
      <p:pic>
        <p:nvPicPr>
          <p:cNvPr id="7" name="Picture 2" descr="ollation.png">
            <a:hlinkClick r:id="rId2" invalidUrl="https://www.unil.ch/doc-digitalstudies/files/live/sites/doc-digitalstudies/files/Programme 2018/cours 2020/collation.png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08" y="-18432"/>
            <a:ext cx="4793591" cy="10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2359" y="1777396"/>
            <a:ext cx="8267007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fr-CH" sz="2400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fr-CH" sz="2400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une plateforme collaborative</a:t>
            </a:r>
          </a:p>
          <a:p>
            <a:r>
              <a:rPr lang="fr-CH" sz="2400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=&gt;  contactez-nous ! </a:t>
            </a:r>
          </a:p>
          <a:p>
            <a:r>
              <a:rPr lang="fr-CH" sz="2400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fr-CH" sz="2400" b="1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fr-CH" sz="2400" b="1" dirty="0" err="1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variance@unil.ch</a:t>
            </a:r>
            <a:endParaRPr lang="fr-CH" sz="2400" b="1" dirty="0">
              <a:solidFill>
                <a:schemeClr val="bg2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H" sz="2400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fr-CH" sz="2400" b="1" dirty="0">
              <a:solidFill>
                <a:schemeClr val="bg2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79" y="5583415"/>
            <a:ext cx="4960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dirty="0">
                <a:solidFill>
                  <a:schemeClr val="bg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Merci pour votre attention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320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362</Words>
  <Application>Microsoft Macintosh PowerPoint</Application>
  <PresentationFormat>Grand écran</PresentationFormat>
  <Paragraphs>57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Century Gothic</vt:lpstr>
      <vt:lpstr>Helvetica</vt:lpstr>
      <vt:lpstr>Helvetica Neue</vt:lpstr>
      <vt:lpstr>Mangal</vt:lpstr>
      <vt:lpstr>Symbol</vt:lpstr>
      <vt:lpstr>Times</vt:lpstr>
      <vt:lpstr>Times New Roman</vt:lpstr>
      <vt:lpstr>Thème Office</vt:lpstr>
      <vt:lpstr>Éditer la genèse post-éditoriale des œuvres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Rudolf Mahrer</dc:creator>
  <cp:lastModifiedBy>Rudolf Mahrer</cp:lastModifiedBy>
  <cp:revision>71</cp:revision>
  <dcterms:created xsi:type="dcterms:W3CDTF">2020-02-17T15:24:33Z</dcterms:created>
  <dcterms:modified xsi:type="dcterms:W3CDTF">2020-09-25T14:49:48Z</dcterms:modified>
</cp:coreProperties>
</file>