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4" r:id="rId17"/>
    <p:sldId id="270" r:id="rId18"/>
    <p:sldId id="271" r:id="rId19"/>
    <p:sldId id="273" r:id="rId20"/>
    <p:sldId id="272" r:id="rId21"/>
    <p:sldId id="274" r:id="rId22"/>
    <p:sldId id="303" r:id="rId23"/>
    <p:sldId id="305" r:id="rId24"/>
    <p:sldId id="306" r:id="rId25"/>
    <p:sldId id="307" r:id="rId26"/>
    <p:sldId id="308" r:id="rId27"/>
    <p:sldId id="309" r:id="rId28"/>
    <p:sldId id="276" r:id="rId29"/>
    <p:sldId id="279" r:id="rId30"/>
    <p:sldId id="277" r:id="rId31"/>
    <p:sldId id="275" r:id="rId32"/>
    <p:sldId id="278" r:id="rId33"/>
    <p:sldId id="280" r:id="rId34"/>
    <p:sldId id="281" r:id="rId35"/>
    <p:sldId id="282" r:id="rId36"/>
    <p:sldId id="283" r:id="rId37"/>
    <p:sldId id="284" r:id="rId38"/>
    <p:sldId id="285" r:id="rId39"/>
    <p:sldId id="310" r:id="rId40"/>
    <p:sldId id="311" r:id="rId41"/>
    <p:sldId id="312" r:id="rId42"/>
    <p:sldId id="286" r:id="rId43"/>
    <p:sldId id="287" r:id="rId44"/>
    <p:sldId id="322" r:id="rId45"/>
    <p:sldId id="288" r:id="rId46"/>
    <p:sldId id="289" r:id="rId47"/>
    <p:sldId id="323" r:id="rId48"/>
    <p:sldId id="292" r:id="rId49"/>
    <p:sldId id="293" r:id="rId50"/>
    <p:sldId id="294" r:id="rId51"/>
    <p:sldId id="295" r:id="rId52"/>
    <p:sldId id="296" r:id="rId53"/>
    <p:sldId id="298" r:id="rId54"/>
    <p:sldId id="314" r:id="rId55"/>
    <p:sldId id="315" r:id="rId56"/>
    <p:sldId id="316" r:id="rId57"/>
    <p:sldId id="317" r:id="rId58"/>
    <p:sldId id="318" r:id="rId59"/>
    <p:sldId id="297" r:id="rId60"/>
    <p:sldId id="299" r:id="rId61"/>
    <p:sldId id="300" r:id="rId62"/>
    <p:sldId id="319" r:id="rId63"/>
    <p:sldId id="320" r:id="rId64"/>
    <p:sldId id="32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C30E2A-1F6A-4E0A-92A5-B215261B1BF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0A161E-342C-40FA-99AA-FA7C6A9C6A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lotnepumpe.rs/energija-zemlje" TargetMode="External"/><Relationship Id="rId2" Type="http://schemas.openxmlformats.org/officeDocument/2006/relationships/hyperlink" Target="http://www.toplotnepumpe.rs/energija-vazdu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oplotnepumpe.rs/energija-vode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587680" cy="1728192"/>
          </a:xfrm>
        </p:spPr>
        <p:txBody>
          <a:bodyPr>
            <a:normAutofit/>
          </a:bodyPr>
          <a:lstStyle/>
          <a:p>
            <a:r>
              <a:rPr lang="en-US" u="dash" dirty="0" smtClean="0"/>
              <a:t>Building Management System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(BMS)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4168" y="4077072"/>
            <a:ext cx="2983632" cy="1944216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 smtClean="0"/>
              <a:t>Autori: </a:t>
            </a:r>
          </a:p>
          <a:p>
            <a:r>
              <a:rPr lang="sr-Latn-RS" dirty="0" smtClean="0"/>
              <a:t>Milan </a:t>
            </a:r>
            <a:r>
              <a:rPr lang="sr-Latn-RS" dirty="0" smtClean="0"/>
              <a:t>Hajdin, </a:t>
            </a:r>
            <a:r>
              <a:rPr lang="en-US" dirty="0" smtClean="0"/>
              <a:t>12354</a:t>
            </a:r>
            <a:r>
              <a:rPr lang="en-US" dirty="0" smtClean="0"/>
              <a:t>	</a:t>
            </a:r>
          </a:p>
          <a:p>
            <a:r>
              <a:rPr lang="sr-Latn-RS" dirty="0" smtClean="0"/>
              <a:t>Jovan Vuković, 12235</a:t>
            </a:r>
            <a:endParaRPr lang="sr-Latn-RS" dirty="0" smtClean="0"/>
          </a:p>
          <a:p>
            <a:r>
              <a:rPr lang="sr-Latn-RS" dirty="0" smtClean="0"/>
              <a:t>Vuk Memarović, 12700</a:t>
            </a:r>
          </a:p>
          <a:p>
            <a:r>
              <a:rPr lang="sr-Latn-RS" dirty="0" smtClean="0"/>
              <a:t>Jelena Jovanović, 12696</a:t>
            </a:r>
          </a:p>
          <a:p>
            <a:r>
              <a:rPr lang="sr-Latn-R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organizacije mreže BMS-a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pic>
        <p:nvPicPr>
          <p:cNvPr id="1027" name="Picture 3" descr="C:\Users\Jelena\Desktop\547px-Riser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7596336" cy="4581128"/>
          </a:xfrm>
          <a:prstGeom prst="rect">
            <a:avLst/>
          </a:prstGeom>
          <a:solidFill>
            <a:schemeClr val="accent1">
              <a:tint val="4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HVAC sistemi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Grejanje, ventilacija i klimatizacija</a:t>
            </a:r>
          </a:p>
          <a:p>
            <a:r>
              <a:rPr lang="sr-Latn-RS" dirty="0" smtClean="0"/>
              <a:t>Dizajniranje HVAC sistema je grana mašinskog inženjeringa, bazirana na termodinamici, mehanici fluida i razmeni toplotne energije.</a:t>
            </a:r>
          </a:p>
          <a:p>
            <a:r>
              <a:rPr lang="sr-Latn-RS" dirty="0" smtClean="0"/>
              <a:t>Regulišemo 	- temperaturu</a:t>
            </a:r>
          </a:p>
          <a:p>
            <a:pPr>
              <a:buNone/>
            </a:pPr>
            <a:r>
              <a:rPr lang="sr-Latn-RS" dirty="0" smtClean="0"/>
              <a:t>				- vlažnost</a:t>
            </a:r>
          </a:p>
          <a:p>
            <a:pPr>
              <a:buNone/>
            </a:pPr>
            <a:r>
              <a:rPr lang="sr-Latn-RS" dirty="0" smtClean="0"/>
              <a:t>				- pritisak </a:t>
            </a:r>
          </a:p>
          <a:p>
            <a:pPr>
              <a:buNone/>
            </a:pPr>
            <a:r>
              <a:rPr lang="sr-Latn-RS" dirty="0" smtClean="0"/>
              <a:t>				- sastav vazduha (sadržaj CO</a:t>
            </a:r>
            <a:r>
              <a:rPr lang="sr-Latn-RS" baseline="-25000" dirty="0" smtClean="0"/>
              <a:t>2</a:t>
            </a:r>
            <a:r>
              <a:rPr lang="sr-Latn-RS" dirty="0" smtClean="0"/>
              <a:t>) unutar određenog prostora, koristeći svež vazduh.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HVAC sistemi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Stari pristup: odvojene jedinice za grejanje, hlađenje i ventilaciju.</a:t>
            </a:r>
          </a:p>
          <a:p>
            <a:r>
              <a:rPr lang="sr-Latn-RS" dirty="0" smtClean="0"/>
              <a:t>Moderan pristup: jedna ili više klima komora po </a:t>
            </a:r>
            <a:r>
              <a:rPr lang="sr-Latn-RS" dirty="0" smtClean="0"/>
              <a:t>zgradi – tzv. “forced-air system”</a:t>
            </a:r>
            <a:endParaRPr lang="sr-Latn-RS" dirty="0" smtClean="0"/>
          </a:p>
          <a:p>
            <a:r>
              <a:rPr lang="sr-Latn-RS" dirty="0" smtClean="0"/>
              <a:t>Klima komora (eng. Air Handling Unit, AHU) je uređaj koji obrađuje i sprovodi vazduh unutar HVAC sistema. </a:t>
            </a:r>
          </a:p>
          <a:p>
            <a:r>
              <a:rPr lang="sr-Latn-RS" dirty="0" smtClean="0"/>
              <a:t>Obično je povezana sa cevnim ventilacionim sistemom koji sprovodi svež vazduh ka prostorijama i povratni vazduh od prostorija.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HVAC sistemi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Fan-coil jedinice imaju istu ulogu kao i klima komore,</a:t>
            </a:r>
          </a:p>
          <a:p>
            <a:pPr>
              <a:buNone/>
            </a:pPr>
            <a:r>
              <a:rPr lang="sr-Latn-RS" dirty="0" smtClean="0"/>
              <a:t>samo su manjih dimenzija i koriste se lokalno. M</a:t>
            </a:r>
            <a:r>
              <a:rPr lang="en-US" dirty="0" smtClean="0"/>
              <a:t>o</a:t>
            </a:r>
            <a:r>
              <a:rPr lang="sr-Latn-RS" dirty="0" smtClean="0"/>
              <a:t>gu</a:t>
            </a:r>
          </a:p>
          <a:p>
            <a:pPr>
              <a:buNone/>
            </a:pPr>
            <a:r>
              <a:rPr lang="sr-Latn-RS" dirty="0" smtClean="0"/>
              <a:t>biti plafonske, podne, parapetne.</a:t>
            </a:r>
          </a:p>
          <a:p>
            <a:pPr>
              <a:buNone/>
            </a:pPr>
            <a:endParaRPr lang="sr-Latn-RS" dirty="0" smtClean="0"/>
          </a:p>
        </p:txBody>
      </p:sp>
      <p:pic>
        <p:nvPicPr>
          <p:cNvPr id="1026" name="Picture 2" descr="C:\Users\Jelena\Desktop\f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84984"/>
            <a:ext cx="2952328" cy="2808312"/>
          </a:xfrm>
          <a:prstGeom prst="rect">
            <a:avLst/>
          </a:prstGeom>
          <a:noFill/>
        </p:spPr>
      </p:pic>
      <p:pic>
        <p:nvPicPr>
          <p:cNvPr id="1027" name="Picture 3" descr="C:\Users\Jelena\Desktop\f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284984"/>
            <a:ext cx="3347864" cy="2958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371600"/>
          </a:xfrm>
        </p:spPr>
        <p:txBody>
          <a:bodyPr>
            <a:normAutofit/>
          </a:bodyPr>
          <a:lstStyle/>
          <a:p>
            <a:r>
              <a:rPr lang="sr-Latn-RS" dirty="0" smtClean="0"/>
              <a:t>1 – Dovod pripremljenog vazduha	</a:t>
            </a:r>
            <a:r>
              <a:rPr lang="en-US" dirty="0" smtClean="0"/>
              <a:t>2 </a:t>
            </a:r>
            <a:r>
              <a:rPr lang="sr-Latn-RS" dirty="0" smtClean="0"/>
              <a:t>– Ventilator </a:t>
            </a:r>
          </a:p>
          <a:p>
            <a:r>
              <a:rPr lang="en-US" dirty="0" smtClean="0"/>
              <a:t>3</a:t>
            </a:r>
            <a:r>
              <a:rPr lang="sr-Latn-RS" dirty="0" smtClean="0"/>
              <a:t> – Izolator vibracija		</a:t>
            </a:r>
            <a:r>
              <a:rPr lang="en-US" dirty="0" smtClean="0"/>
              <a:t>4 – </a:t>
            </a:r>
            <a:r>
              <a:rPr lang="sr-Latn-RS" dirty="0" smtClean="0"/>
              <a:t>Grejač i/ili hladnjak	</a:t>
            </a:r>
          </a:p>
          <a:p>
            <a:r>
              <a:rPr lang="en-US" dirty="0" smtClean="0"/>
              <a:t>5 – Filter</a:t>
            </a:r>
            <a:r>
              <a:rPr lang="sr-Latn-RS" dirty="0" smtClean="0"/>
              <a:t>i		</a:t>
            </a:r>
            <a:r>
              <a:rPr lang="en-US" dirty="0" smtClean="0"/>
              <a:t>6 – </a:t>
            </a:r>
            <a:r>
              <a:rPr lang="sr-Latn-RS" dirty="0" smtClean="0"/>
              <a:t>Mešač svežeg i povratnog vazduha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komora sa označenim delovima</a:t>
            </a:r>
            <a:endParaRPr lang="en-US" dirty="0"/>
          </a:p>
        </p:txBody>
      </p:sp>
      <p:pic>
        <p:nvPicPr>
          <p:cNvPr id="5" name="Picture Placeholder 4" descr="800px-Air_handling_unit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701" b="470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Komponente: </a:t>
            </a:r>
          </a:p>
          <a:p>
            <a:pPr>
              <a:buNone/>
            </a:pPr>
            <a:r>
              <a:rPr lang="sr-Latn-RS" dirty="0" smtClean="0"/>
              <a:t>		- Dovod svežeg vazduha</a:t>
            </a:r>
          </a:p>
          <a:p>
            <a:pPr>
              <a:buNone/>
            </a:pPr>
            <a:r>
              <a:rPr lang="sr-Latn-RS" dirty="0" smtClean="0"/>
              <a:t>		- Filteri</a:t>
            </a:r>
          </a:p>
          <a:p>
            <a:pPr>
              <a:buNone/>
            </a:pPr>
            <a:r>
              <a:rPr lang="sr-Latn-RS" dirty="0" smtClean="0"/>
              <a:t>		- Izmenjivači toplote (grejač i hladnjak)</a:t>
            </a:r>
          </a:p>
          <a:p>
            <a:pPr>
              <a:buNone/>
            </a:pPr>
            <a:r>
              <a:rPr lang="sr-Latn-RS" dirty="0" smtClean="0"/>
              <a:t>		- Ovlaživač vazduha</a:t>
            </a:r>
          </a:p>
          <a:p>
            <a:pPr>
              <a:buNone/>
            </a:pPr>
            <a:r>
              <a:rPr lang="sr-Latn-RS" dirty="0" smtClean="0"/>
              <a:t>		- Mešač vazduha</a:t>
            </a:r>
          </a:p>
          <a:p>
            <a:pPr>
              <a:buNone/>
            </a:pPr>
            <a:r>
              <a:rPr lang="sr-Latn-RS" dirty="0" smtClean="0"/>
              <a:t>		- Ventilator</a:t>
            </a:r>
          </a:p>
          <a:p>
            <a:pPr>
              <a:buNone/>
            </a:pPr>
            <a:r>
              <a:rPr lang="sr-Latn-RS" dirty="0" smtClean="0"/>
              <a:t>		- Rekuperator</a:t>
            </a:r>
          </a:p>
          <a:p>
            <a:pPr>
              <a:buNone/>
            </a:pPr>
            <a:r>
              <a:rPr lang="sr-Latn-RS" dirty="0" smtClean="0"/>
              <a:t>		- Kontroler</a:t>
            </a:r>
          </a:p>
          <a:p>
            <a:pPr>
              <a:buNone/>
            </a:pPr>
            <a:r>
              <a:rPr lang="sr-Latn-RS" dirty="0" smtClean="0"/>
              <a:t>		- Izolator vibracija i prigušivač buke</a:t>
            </a:r>
          </a:p>
          <a:p>
            <a:pPr>
              <a:buNone/>
            </a:pPr>
            <a:r>
              <a:rPr lang="sr-Latn-RS" dirty="0" smtClean="0"/>
              <a:t>		- Odvod pripremljenog vazduha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sr-Latn-RS" sz="2000" dirty="0" smtClean="0"/>
              <a:t>Ovaj oblik klima komore je dizajniran za spoljašnju upotrebu (eng. Rooftop packaged unit - RTU)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komora na krovu zgrade</a:t>
            </a:r>
            <a:endParaRPr lang="en-US" dirty="0"/>
          </a:p>
        </p:txBody>
      </p:sp>
      <p:pic>
        <p:nvPicPr>
          <p:cNvPr id="5" name="Picture Placeholder 4" descr="270px-Rooftop_Packaged_Units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0"/>
            <a:ext cx="7596336" cy="45689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52000">
              <a:spcBef>
                <a:spcPts val="0"/>
              </a:spcBef>
            </a:pPr>
            <a:r>
              <a:rPr lang="sr-Latn-RS" sz="2400" b="1" dirty="0" smtClean="0"/>
              <a:t>Filteri</a:t>
            </a:r>
          </a:p>
          <a:p>
            <a:pPr marL="252000">
              <a:spcBef>
                <a:spcPts val="0"/>
              </a:spcBef>
            </a:pPr>
            <a:r>
              <a:rPr lang="sr-Latn-RS" sz="2400" dirty="0" smtClean="0"/>
              <a:t>Nalaze se ispred ostale opreme u klima komori, da bi oprema ostala nekontaminirana.</a:t>
            </a:r>
          </a:p>
          <a:p>
            <a:pPr marL="252000">
              <a:spcBef>
                <a:spcPts val="0"/>
              </a:spcBef>
            </a:pPr>
            <a:r>
              <a:rPr lang="sr-Latn-RS" sz="2400" dirty="0" smtClean="0"/>
              <a:t>Iz vazduha se ukljanja prašina, dim, buđ, polen, bakterije – čestice, kao i određeni gasovi – hemijska filtracija.</a:t>
            </a:r>
          </a:p>
          <a:p>
            <a:pPr marL="252000">
              <a:spcBef>
                <a:spcPts val="0"/>
              </a:spcBef>
            </a:pPr>
            <a:r>
              <a:rPr lang="sr-Latn-RS" sz="2400" dirty="0" smtClean="0"/>
              <a:t>Metode fitracije su zaustavljanje, presretanje, difuzija, jonizacija, apsorpcija.</a:t>
            </a:r>
          </a:p>
          <a:p>
            <a:pPr marL="252000">
              <a:spcBef>
                <a:spcPts val="0"/>
              </a:spcBef>
            </a:pPr>
            <a:r>
              <a:rPr lang="sr-Latn-RS" sz="2400" dirty="0" smtClean="0"/>
              <a:t>Ređaju se po klasama filtracije, od najgrubljih prema finijim i skupljim vrećastim filterima. </a:t>
            </a:r>
          </a:p>
          <a:p>
            <a:pPr marL="252000">
              <a:spcBef>
                <a:spcPts val="0"/>
              </a:spcBef>
            </a:pPr>
            <a:r>
              <a:rPr lang="sr-Latn-RS" sz="2400" dirty="0" smtClean="0"/>
              <a:t>Efikasnost filtera se ocenjuje </a:t>
            </a:r>
            <a:r>
              <a:rPr lang="sr-Latn-RS" sz="2400" b="1" dirty="0" smtClean="0"/>
              <a:t>MERV </a:t>
            </a:r>
            <a:r>
              <a:rPr lang="sr-Latn-RS" sz="2400" dirty="0" smtClean="0"/>
              <a:t>ocenom (eng. </a:t>
            </a:r>
            <a:r>
              <a:rPr lang="en-US" sz="2400" dirty="0" smtClean="0"/>
              <a:t>Minimum efficiency reporting value</a:t>
            </a:r>
            <a:r>
              <a:rPr lang="sr-Latn-RS" sz="2400" dirty="0" smtClean="0"/>
              <a:t>), uspostavljenom od strane Američkog društva inženjera za grejanje, hlađenje i klimatizaciju (</a:t>
            </a:r>
            <a:r>
              <a:rPr lang="sr-Latn-RS" sz="2400" b="1" dirty="0" smtClean="0"/>
              <a:t>ASHRAE</a:t>
            </a:r>
            <a:r>
              <a:rPr lang="sr-Latn-RS" sz="2400" dirty="0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252000">
              <a:spcBef>
                <a:spcPts val="0"/>
              </a:spcBef>
            </a:pPr>
            <a:r>
              <a:rPr lang="sr-Latn-RS" sz="3000" b="1" dirty="0" smtClean="0"/>
              <a:t>Filteri</a:t>
            </a:r>
          </a:p>
          <a:p>
            <a:pPr marL="252000">
              <a:spcBef>
                <a:spcPts val="0"/>
              </a:spcBef>
              <a:spcAft>
                <a:spcPts val="600"/>
              </a:spcAft>
            </a:pPr>
            <a:r>
              <a:rPr lang="sr-Latn-RS" sz="3000" dirty="0" smtClean="0"/>
              <a:t>Dozvoljeni sastav vazduha unutar zgrada je tačno propisan standardima (Evropa: CEN/TC 243 – “Čiste sobe”) - tačno definisana dozvoljena izloženost mikrobiološkim i hemijskim kontaminantima.</a:t>
            </a:r>
          </a:p>
          <a:p>
            <a:pPr marL="252000">
              <a:spcBef>
                <a:spcPts val="0"/>
              </a:spcBef>
              <a:spcAft>
                <a:spcPts val="600"/>
              </a:spcAft>
            </a:pPr>
            <a:r>
              <a:rPr lang="sr-Latn-RS" sz="3000" dirty="0" smtClean="0"/>
              <a:t>Dokazano je da su čestice čiji je prečnik manji od 2.5 mikrona odgovorne za oboljenja (naš respiratorni sistem ih ne ukloni filtracijom).</a:t>
            </a:r>
          </a:p>
          <a:p>
            <a:pPr marL="252000">
              <a:spcBef>
                <a:spcPts val="0"/>
              </a:spcBef>
              <a:spcAft>
                <a:spcPts val="600"/>
              </a:spcAft>
            </a:pPr>
            <a:r>
              <a:rPr lang="sr-Latn-RS" sz="3000" dirty="0" smtClean="0"/>
              <a:t>Veća MERV ocena – efikasniji filter</a:t>
            </a:r>
          </a:p>
          <a:p>
            <a:pPr marL="252000">
              <a:spcBef>
                <a:spcPts val="0"/>
              </a:spcBef>
              <a:spcAft>
                <a:spcPts val="600"/>
              </a:spcAft>
            </a:pPr>
            <a:r>
              <a:rPr lang="sr-Latn-RS" sz="3000" dirty="0" smtClean="0"/>
              <a:t>Najefikasniji filteri (MERV &gt; 17) se koriste u farmaceutskoj i elektronskoj industriji (u salama za proizvodnju). </a:t>
            </a:r>
          </a:p>
          <a:p>
            <a:pPr marL="252000">
              <a:spcBef>
                <a:spcPts val="0"/>
              </a:spcBef>
              <a:spcAft>
                <a:spcPts val="600"/>
              </a:spcAft>
            </a:pPr>
            <a:r>
              <a:rPr lang="sr-Latn-RS" sz="3000" dirty="0" smtClean="0"/>
              <a:t>MERV od 16 je neophodan u hirurškim salama i određenim bolničkim sobama. </a:t>
            </a:r>
          </a:p>
          <a:p>
            <a:pPr>
              <a:buNone/>
            </a:pPr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400" b="1" dirty="0" smtClean="0"/>
              <a:t>Filteri</a:t>
            </a:r>
          </a:p>
          <a:p>
            <a:r>
              <a:rPr lang="sr-Latn-RS" sz="2400" dirty="0" smtClean="0"/>
              <a:t>HEPA (eng.</a:t>
            </a:r>
            <a:r>
              <a:rPr lang="en-US" sz="2400" b="1" dirty="0" smtClean="0"/>
              <a:t> </a:t>
            </a:r>
            <a:r>
              <a:rPr lang="en-US" sz="2400" dirty="0" smtClean="0"/>
              <a:t>High-Efficiency </a:t>
            </a:r>
            <a:r>
              <a:rPr lang="sr-Latn-RS" sz="2400" dirty="0" smtClean="0"/>
              <a:t>Particulate</a:t>
            </a:r>
            <a:r>
              <a:rPr lang="en-US" sz="2400" dirty="0" smtClean="0"/>
              <a:t> Arresting</a:t>
            </a:r>
            <a:r>
              <a:rPr lang="sr-Latn-RS" sz="2400" dirty="0" smtClean="0"/>
              <a:t>) filter je visoko efikasan filter koji uklanja oko 99% čestica čiji je prečnik oko 0.3 mikrometara.</a:t>
            </a:r>
          </a:p>
          <a:p>
            <a:r>
              <a:rPr lang="sr-Latn-RS" sz="2400" dirty="0" smtClean="0"/>
              <a:t>Ovaj filter je veoma redak u klima komorama zbog velikog pada pritiska koji uzrokuje njegova veoma gusta membrana, zato se on primenjuje lokalno.</a:t>
            </a:r>
            <a:endParaRPr lang="en-US" sz="2400" dirty="0"/>
          </a:p>
        </p:txBody>
      </p:sp>
      <p:pic>
        <p:nvPicPr>
          <p:cNvPr id="2050" name="Picture 2" descr="C:\Users\Jelena\Desktop\300px-HEPA_Filter_diagram_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365104"/>
            <a:ext cx="4896544" cy="21301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500" dirty="0" smtClean="0"/>
              <a:t>BMS je računarski baziran upravljački sistem koji nadgleda, optimizuje i upravlja mehaničkim i električnim uređajima u zgradama raznih namena. </a:t>
            </a:r>
          </a:p>
          <a:p>
            <a:r>
              <a:rPr lang="sr-Latn-RS" sz="2500" dirty="0" smtClean="0"/>
              <a:t>Upravlja se najčešće ventilacijom, grejanjem i klimatizacijom (HVAC), osvetljenjem, protivpožarnim sistemima, napajanjem, bezbednosnim nadzorom, itd.</a:t>
            </a:r>
          </a:p>
          <a:p>
            <a:r>
              <a:rPr lang="sr-Latn-RS" sz="2500" dirty="0" smtClean="0"/>
              <a:t>Hardver i softver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Filteri</a:t>
            </a:r>
          </a:p>
        </p:txBody>
      </p:sp>
      <p:pic>
        <p:nvPicPr>
          <p:cNvPr id="1029" name="Picture 5" descr="C:\Users\Jelena\Desktop\HVAC_Air_filters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204864"/>
            <a:ext cx="3263776" cy="3011488"/>
          </a:xfrm>
          <a:prstGeom prst="rect">
            <a:avLst/>
          </a:prstGeom>
          <a:noFill/>
        </p:spPr>
      </p:pic>
      <p:pic>
        <p:nvPicPr>
          <p:cNvPr id="1030" name="Picture 6" descr="C:\Users\Jelena\Desktop\HeavyDuty_XM jpg.ash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8880"/>
            <a:ext cx="4059064" cy="3019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600" b="1" dirty="0" smtClean="0"/>
              <a:t>Izmenjivači toplote: Grejači i hladnjaci</a:t>
            </a:r>
          </a:p>
          <a:p>
            <a:r>
              <a:rPr lang="sr-Latn-RS" sz="2600" dirty="0" smtClean="0"/>
              <a:t>Prvi tip – Indirektno grejanje i hlađenje preko namotaja (prvenstveno bakrenih) kroz koje protiče topla ili hladna voda, koja se zagreva ili hladi u postrojenju van ili unutar zgrade.</a:t>
            </a:r>
          </a:p>
          <a:p>
            <a:r>
              <a:rPr lang="sr-Latn-RS" sz="2600" dirty="0" smtClean="0"/>
              <a:t>Drugi tip – Direktno grejanje otporničkim grejačima</a:t>
            </a:r>
          </a:p>
          <a:p>
            <a:r>
              <a:rPr lang="sr-Latn-RS" sz="2600" dirty="0" smtClean="0"/>
              <a:t>Treći tip – Toplotne pumpe (i grejanje i hlađenje)</a:t>
            </a:r>
          </a:p>
          <a:p>
            <a:r>
              <a:rPr lang="sr-Latn-RS" sz="2600" dirty="0" smtClean="0"/>
              <a:t>Četvrti tip – Hlađenje isparavanjem vode</a:t>
            </a:r>
          </a:p>
          <a:p>
            <a:r>
              <a:rPr lang="sr-Latn-RS" sz="2600" dirty="0" smtClean="0"/>
              <a:t>Peti tip – Hlađenje (posredstvom freona)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sz="2800" b="1" dirty="0" smtClean="0"/>
              <a:t>Izmenjivači toplote: Grejanje</a:t>
            </a:r>
          </a:p>
          <a:p>
            <a:r>
              <a:rPr lang="sr-Latn-RS" sz="2800" dirty="0" smtClean="0"/>
              <a:t>Prvi tip – indirektno grejanje vazduha putem ugrejane vode/pare</a:t>
            </a:r>
          </a:p>
          <a:p>
            <a:r>
              <a:rPr lang="sr-Latn-RS" sz="2800" dirty="0" smtClean="0"/>
              <a:t>Parni kotlovi (sa vatrenim cevima ili električni bojler) nalaze se u toplotnim podstanicama zgrade</a:t>
            </a:r>
          </a:p>
          <a:p>
            <a:r>
              <a:rPr lang="sr-Latn-RS" sz="2800" dirty="0" smtClean="0"/>
              <a:t>Glavni energenti - fosilna goriva ili struja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Savremeni parni kotao</a:t>
            </a:r>
            <a:endParaRPr lang="en-US" dirty="0"/>
          </a:p>
        </p:txBody>
      </p:sp>
      <p:pic>
        <p:nvPicPr>
          <p:cNvPr id="5" name="Picture Placeholder 4" descr="bojler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60576" y="-1"/>
            <a:ext cx="7583424" cy="45811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sr-Latn-RS" sz="2600" b="1" dirty="0" smtClean="0"/>
              <a:t>Izmenjivači toplote: Hlađenje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Čiler – uklanjanje toplote iz tečnosti 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Hladna tečnost cirkuliše iz čilera prema klima komori i nazad u čiler na dohlađivanje.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Načini funkcionisanja - kompresijom pare (rashladne tečnosti)</a:t>
            </a:r>
          </a:p>
          <a:p>
            <a:pPr>
              <a:spcBef>
                <a:spcPts val="0"/>
              </a:spcBef>
              <a:buNone/>
            </a:pPr>
            <a:r>
              <a:rPr lang="sr-Latn-RS" sz="2600" dirty="0" smtClean="0"/>
              <a:t>				  - apsorpcijom </a:t>
            </a:r>
          </a:p>
          <a:p>
            <a:r>
              <a:rPr lang="sr-Latn-RS" sz="2600" dirty="0" smtClean="0"/>
              <a:t>Rashladna tečnost (npr. freon) – u tečnom stanju je hladna i prima toplotu, isparava i postaje gas. Kompresor je greje dodatno, tako da kada ode u kondenzator, predaje toplotu okolini i postaje opet tečnost. Ekspanzioni ventil smanjuje pritisak, time hladeći tečnost, čime je ciklus završen.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sr-Latn-RS" sz="2000" dirty="0" smtClean="0"/>
              <a:t>Rashladna tečnost u vidu ugrejane pare ulazi u kondenzator, gde predaje toplotu okolini, i izlazi kao ohlađena tečnost.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Čiler </a:t>
            </a:r>
            <a:endParaRPr lang="en-US" dirty="0"/>
          </a:p>
        </p:txBody>
      </p:sp>
      <p:pic>
        <p:nvPicPr>
          <p:cNvPr id="5" name="Picture Placeholder 4" descr="YorkChillerHome.gif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0"/>
            <a:ext cx="7596336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600" b="1" dirty="0" smtClean="0"/>
              <a:t>Izmenjivači toplote - Hlađenje isparavanjem vode</a:t>
            </a:r>
          </a:p>
          <a:p>
            <a:r>
              <a:rPr lang="sr-Latn-RS" sz="2600" dirty="0" smtClean="0"/>
              <a:t>U suvim klimama, gde je pored hlađenja potrebno povećati vlažnost vazduha.</a:t>
            </a:r>
          </a:p>
          <a:p>
            <a:r>
              <a:rPr lang="sr-Latn-RS" sz="2600" dirty="0" smtClean="0"/>
              <a:t>Toplotu ulaznog vazuha koristimo za isparavanje vode, samim tim hladimo vazduh.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sz="2600" b="1" dirty="0" smtClean="0"/>
              <a:t>Izmenjivači toplote - Hlađenje isparavanjem vode</a:t>
            </a:r>
          </a:p>
          <a:p>
            <a:endParaRPr lang="en-US" dirty="0"/>
          </a:p>
        </p:txBody>
      </p:sp>
      <p:pic>
        <p:nvPicPr>
          <p:cNvPr id="2050" name="Picture 2" descr="C:\Users\Jelena\Desktop\800px-Evaporative_cooler_annotat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7620000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r-Latn-RS" b="1" dirty="0" smtClean="0"/>
              <a:t>Vlaženje vazduha</a:t>
            </a:r>
          </a:p>
          <a:p>
            <a:r>
              <a:rPr lang="sr-Latn-RS" dirty="0" smtClean="0"/>
              <a:t>Često je neophodno u hladnijim klimama, gde se vazduh zbog grejanja isušuje.</a:t>
            </a:r>
          </a:p>
          <a:p>
            <a:r>
              <a:rPr lang="sr-Latn-RS" dirty="0" smtClean="0"/>
              <a:t>Može se vršiti ispavaranjem, direktnim dovođenjem pare iz kotla u tok vazduha, direktnim dovođenjem finih kapljica vode u tok vazduha, ultrazvučno, ili preko vlažnog medijuma.</a:t>
            </a:r>
          </a:p>
          <a:p>
            <a:r>
              <a:rPr lang="sr-Latn-RS" dirty="0" smtClean="0"/>
              <a:t>Relativna vlažnost vazduha u sredini u kojoj borave ljudi treba da se održava između 30 i 50%, veličine iznad toga uzrokuju sredinu koja pogoduje buđi i grinjama.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Vlaženje</a:t>
            </a:r>
            <a:endParaRPr lang="en-US" dirty="0"/>
          </a:p>
        </p:txBody>
      </p:sp>
      <p:pic>
        <p:nvPicPr>
          <p:cNvPr id="5122" name="Picture 2" descr="C:\Users\Jelena\Desktop\humidification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5083348" cy="31721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Razlozi za implementaciju BMS-a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Prilagođavanje sredine u kojoj boravimo našim zahtevima – očigledan razlog za implementaciju BMS-a</a:t>
            </a:r>
          </a:p>
          <a:p>
            <a:r>
              <a:rPr lang="sr-Latn-RS" dirty="0" smtClean="0"/>
              <a:t>Fleksibilnost objekta i predikcija troškova kao rezultat upravljanja </a:t>
            </a:r>
          </a:p>
          <a:p>
            <a:r>
              <a:rPr lang="sr-Latn-RS" dirty="0" smtClean="0"/>
              <a:t>Najbitniji razlog – energetska efikasnost!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Mešanje vazduha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od određenim uslovima je dozvoljeno mešanje svežeg spoljnjeg vazduha sa unutrašnjim recirkulisanim vazduhom.</a:t>
            </a:r>
          </a:p>
          <a:p>
            <a:r>
              <a:rPr lang="sr-Latn-RS" dirty="0" smtClean="0"/>
              <a:t>Efikasnost u postizanju željene temperature</a:t>
            </a:r>
          </a:p>
          <a:p>
            <a:r>
              <a:rPr lang="sr-Latn-RS" dirty="0" smtClean="0"/>
              <a:t>Prostor za mešanje vazduha ima kontrolisane klapne koje doziraju količine ulaznog, recirkulisanog i izlaznog vazduha.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Mešanje vazduha</a:t>
            </a:r>
          </a:p>
          <a:p>
            <a:endParaRPr lang="en-US" dirty="0"/>
          </a:p>
        </p:txBody>
      </p:sp>
      <p:pic>
        <p:nvPicPr>
          <p:cNvPr id="3074" name="Picture 2" descr="C:\Users\Jelena\Desktop\mešanj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776864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Ventilator</a:t>
            </a:r>
          </a:p>
          <a:p>
            <a:r>
              <a:rPr lang="sr-Latn-RS" dirty="0" smtClean="0"/>
              <a:t>Najčešće se koristi centrifugalni ventilator. </a:t>
            </a:r>
          </a:p>
          <a:p>
            <a:r>
              <a:rPr lang="sr-Latn-RS" dirty="0" smtClean="0"/>
              <a:t>Razlika u pritiscima veoma mala.</a:t>
            </a:r>
          </a:p>
          <a:p>
            <a:endParaRPr lang="en-US" dirty="0"/>
          </a:p>
        </p:txBody>
      </p:sp>
      <p:pic>
        <p:nvPicPr>
          <p:cNvPr id="4098" name="Picture 2" descr="C:\Users\Jelena\Desktop\275px-CentrifugalF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3212976"/>
            <a:ext cx="3096344" cy="2880320"/>
          </a:xfrm>
          <a:prstGeom prst="rect">
            <a:avLst/>
          </a:prstGeom>
          <a:noFill/>
        </p:spPr>
      </p:pic>
      <p:pic>
        <p:nvPicPr>
          <p:cNvPr id="4099" name="Picture 3" descr="C:\Users\Jelena\Desktop\275px-Centrifugal_fa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257550"/>
            <a:ext cx="2952327" cy="2619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Ventilator</a:t>
            </a:r>
          </a:p>
          <a:p>
            <a:r>
              <a:rPr lang="sr-Latn-RS" dirty="0" smtClean="0"/>
              <a:t>Napajanje preko AC motora u kombinaciji sa frekventnim regulatorom ili DC motora, zbog potrebe za raznim brzinama rada.</a:t>
            </a:r>
          </a:p>
          <a:p>
            <a:r>
              <a:rPr lang="sr-Latn-RS" dirty="0" smtClean="0"/>
              <a:t>Moguće i bez regulacije brzine obrtanja ventilatora, sa klapnama dovodnog i odvodnog vazduha.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Razmenjivači toplote</a:t>
            </a:r>
          </a:p>
          <a:p>
            <a:r>
              <a:rPr lang="sr-Latn-RS" dirty="0" smtClean="0"/>
              <a:t>Rekuperator, termalni točak, namotaj (toplotna cev) ili igla čija je uloga da prikupi toplotu vazduha koji izlazi iz sistema.</a:t>
            </a:r>
          </a:p>
          <a:p>
            <a:r>
              <a:rPr lang="sr-Latn-RS" dirty="0" smtClean="0"/>
              <a:t>Razni oblici – razni kojeficijenti efikasnosti povratka toplote.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Rekuperator</a:t>
            </a:r>
            <a:endParaRPr lang="en-US" dirty="0"/>
          </a:p>
        </p:txBody>
      </p:sp>
      <p:pic>
        <p:nvPicPr>
          <p:cNvPr id="6146" name="Picture 2" descr="C:\Users\Jelena\Desktop\Heat_exchan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7403976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sr-Latn-RS" dirty="0" smtClean="0"/>
              <a:t>ermalni točak, može efikasno smanjivati vlažnost vazduha, zadržavajući paru.</a:t>
            </a:r>
            <a:endParaRPr lang="en-US" dirty="0"/>
          </a:p>
        </p:txBody>
      </p:sp>
      <p:pic>
        <p:nvPicPr>
          <p:cNvPr id="7171" name="Picture 3" descr="C:\Users\Jelena\Desktop\heat-wheel-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708920"/>
            <a:ext cx="4286250" cy="34476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Run around coil</a:t>
            </a:r>
            <a:endParaRPr lang="en-US" dirty="0"/>
          </a:p>
        </p:txBody>
      </p:sp>
      <p:pic>
        <p:nvPicPr>
          <p:cNvPr id="8194" name="Picture 2" descr="C:\Users\Jelena\Desktop\ru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7128792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Kontrola klima komore</a:t>
            </a:r>
          </a:p>
          <a:p>
            <a:r>
              <a:rPr lang="sr-Latn-RS" dirty="0" smtClean="0"/>
              <a:t>Senzori, aktuatori, motori, kontroleri</a:t>
            </a:r>
          </a:p>
          <a:p>
            <a:r>
              <a:rPr lang="en-US" dirty="0" smtClean="0"/>
              <a:t>R</a:t>
            </a:r>
            <a:r>
              <a:rPr lang="sr-Latn-RS" dirty="0" smtClean="0"/>
              <a:t>egulišemo: - </a:t>
            </a:r>
            <a:r>
              <a:rPr lang="sr-Latn-RS" sz="2800" dirty="0" smtClean="0"/>
              <a:t>protok</a:t>
            </a:r>
            <a:r>
              <a:rPr lang="sr-Latn-RS" dirty="0" smtClean="0"/>
              <a:t> vazduha (obično maseni [kg/s])</a:t>
            </a:r>
          </a:p>
          <a:p>
            <a:pPr lvl="5">
              <a:buNone/>
            </a:pPr>
            <a:r>
              <a:rPr lang="sr-Latn-RS" sz="2800" dirty="0" smtClean="0"/>
              <a:t>	- temperaturu pripremljenog vazduha</a:t>
            </a:r>
          </a:p>
          <a:p>
            <a:pPr lvl="5">
              <a:buNone/>
            </a:pPr>
            <a:r>
              <a:rPr lang="sr-Latn-RS" sz="2800" dirty="0" smtClean="0"/>
              <a:t>	- kvalitet vazduha</a:t>
            </a:r>
          </a:p>
          <a:p>
            <a:pPr lvl="5">
              <a:buNone/>
            </a:pPr>
            <a:r>
              <a:rPr lang="sr-Latn-RS" sz="2800" dirty="0" smtClean="0"/>
              <a:t>	- vlažnost vazduha</a:t>
            </a:r>
          </a:p>
          <a:p>
            <a:pPr lvl="5">
              <a:buNone/>
            </a:pPr>
            <a:endParaRPr lang="sr-Latn-RS" sz="2800" dirty="0" smtClean="0"/>
          </a:p>
          <a:p>
            <a:pPr lvl="5">
              <a:buNone/>
            </a:pPr>
            <a:r>
              <a:rPr lang="sr-Latn-RS" sz="2800" dirty="0" smtClean="0"/>
              <a:t>	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600" b="1" dirty="0" smtClean="0"/>
              <a:t>Senzori</a:t>
            </a:r>
          </a:p>
          <a:p>
            <a:r>
              <a:rPr lang="sr-Latn-RS" sz="2600" dirty="0" smtClean="0"/>
              <a:t>Analogni ulazi sa - termistora ili otporničkih termometara</a:t>
            </a:r>
          </a:p>
          <a:p>
            <a:pPr>
              <a:buNone/>
            </a:pPr>
            <a:r>
              <a:rPr lang="sr-Latn-RS" sz="2600" dirty="0" smtClean="0"/>
              <a:t>			         - manometara, piezometara,</a:t>
            </a:r>
          </a:p>
          <a:p>
            <a:pPr>
              <a:buNone/>
            </a:pPr>
            <a:r>
              <a:rPr lang="sr-Latn-RS" sz="2600" dirty="0" smtClean="0"/>
              <a:t>	elektromagnetnih ili kapacitivnih sezora pritiska</a:t>
            </a:r>
          </a:p>
          <a:p>
            <a:pPr>
              <a:buNone/>
            </a:pPr>
            <a:r>
              <a:rPr lang="sr-Latn-RS" sz="2600" dirty="0" smtClean="0"/>
              <a:t>				- higrometra (senzor vlažnosti)</a:t>
            </a:r>
          </a:p>
        </p:txBody>
      </p:sp>
      <p:pic>
        <p:nvPicPr>
          <p:cNvPr id="3074" name="Picture 2" descr="C:\Users\Jelena\Desktop\TermoHigromet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05064"/>
            <a:ext cx="2642245" cy="2376264"/>
          </a:xfrm>
          <a:prstGeom prst="rect">
            <a:avLst/>
          </a:prstGeom>
          <a:noFill/>
        </p:spPr>
      </p:pic>
      <p:pic>
        <p:nvPicPr>
          <p:cNvPr id="3075" name="Picture 3" descr="C:\Users\Jelena\Desktop\ptc-resis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149080"/>
            <a:ext cx="3314700" cy="1794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Potražnja za energijom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500" dirty="0" smtClean="0"/>
              <a:t>Prema podacima Evropske komisije, zgrade troše 40% ukupne energije i vrše emisiju 36% ugljen-dioksida u EU.</a:t>
            </a:r>
          </a:p>
          <a:p>
            <a:r>
              <a:rPr lang="sr-Latn-RS" sz="2500" dirty="0" smtClean="0"/>
              <a:t>U SAD taj procenat je 2010. godine bio 41% (44% više od transportnog sektora, 36% više od industrijskog sektora).</a:t>
            </a:r>
          </a:p>
          <a:p>
            <a:r>
              <a:rPr lang="sr-Latn-RS" sz="2500" dirty="0" smtClean="0"/>
              <a:t>EU i SAD donose uredbe i propise da se ta potrošnja do 2020. smanji za 20%.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sr-Latn-RS" sz="2600" b="1" dirty="0" smtClean="0"/>
              <a:t>Senzori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Merenje koncentracije CO</a:t>
            </a:r>
            <a:r>
              <a:rPr lang="sr-Latn-RS" sz="2600" baseline="-25000" dirty="0" smtClean="0"/>
              <a:t>2 </a:t>
            </a:r>
            <a:r>
              <a:rPr lang="sr-Latn-RS" sz="2600" dirty="0" smtClean="0"/>
              <a:t>u vazduhu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Hemijski ili spektroskopski infracrveni senzor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Hemijski senzori mogu imati vrlo male dimenzije, ali su slabe pouzdanosti 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Nedisperzivni infracrveni senzor (NDIR) je dugotrajniji i skuplji</a:t>
            </a:r>
            <a:endParaRPr lang="en-US" sz="2600" dirty="0"/>
          </a:p>
        </p:txBody>
      </p:sp>
      <p:pic>
        <p:nvPicPr>
          <p:cNvPr id="4098" name="Picture 2" descr="C:\Users\Jelena\Desktop\ndir-carbon-dioxide-co2-analyzers-4958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077072"/>
            <a:ext cx="4248472" cy="2415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sr-Latn-RS" sz="2600" b="1" dirty="0" smtClean="0"/>
              <a:t>Kontroleri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PLC – najbrži, ali 2 do 3 puta skuplji od System/Network kontrolera koji može da opslužuje jednostavnije klima komore.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PLC zastupljen u vrhunskim aplikacijama u zgradama gde je neophodna ozbiljna kontrola (farmacija, elektronska industrija, bolnice)</a:t>
            </a:r>
          </a:p>
          <a:p>
            <a:pPr>
              <a:spcBef>
                <a:spcPts val="0"/>
              </a:spcBef>
            </a:pPr>
            <a:r>
              <a:rPr lang="sr-Latn-RS" sz="2600" dirty="0" smtClean="0"/>
              <a:t>Postoje i TU kontroleri (eng. Terminal Unit), koji su pre-programirani i opslužuju obično jednu klima komoru. 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Tipovi klima komora </a:t>
            </a:r>
          </a:p>
          <a:p>
            <a:r>
              <a:rPr lang="sr-Latn-RS" dirty="0" smtClean="0"/>
              <a:t>Prema protoku vazduha: </a:t>
            </a:r>
          </a:p>
          <a:p>
            <a:pPr>
              <a:buNone/>
            </a:pPr>
            <a:r>
              <a:rPr lang="sr-Latn-RS" dirty="0" smtClean="0"/>
              <a:t>			- sa konstantnim protokom vazduha</a:t>
            </a:r>
          </a:p>
          <a:p>
            <a:pPr>
              <a:buNone/>
            </a:pPr>
            <a:r>
              <a:rPr lang="sr-Latn-RS" dirty="0" smtClean="0"/>
              <a:t>			- sa promenljivim protokom vazduha</a:t>
            </a:r>
          </a:p>
          <a:p>
            <a:r>
              <a:rPr lang="sr-Latn-RS" dirty="0" smtClean="0"/>
              <a:t>U zavisnosti od broja odvojenih zona koje opslužuju:</a:t>
            </a:r>
          </a:p>
          <a:p>
            <a:pPr>
              <a:buNone/>
            </a:pPr>
            <a:r>
              <a:rPr lang="sr-Latn-RS" dirty="0" smtClean="0"/>
              <a:t>			- jednozonske </a:t>
            </a:r>
          </a:p>
          <a:p>
            <a:pPr>
              <a:buNone/>
            </a:pPr>
            <a:r>
              <a:rPr lang="sr-Latn-RS" dirty="0" smtClean="0"/>
              <a:t>			- višezonske  </a:t>
            </a:r>
          </a:p>
          <a:p>
            <a:pPr>
              <a:buNone/>
            </a:pPr>
            <a:r>
              <a:rPr lang="sr-Latn-RS" dirty="0" smtClean="0"/>
              <a:t>			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2300" b="1" dirty="0" smtClean="0"/>
              <a:t>Sa konstantnim protokom vazduha</a:t>
            </a:r>
          </a:p>
          <a:p>
            <a:r>
              <a:rPr lang="en-US" sz="2300" dirty="0" smtClean="0"/>
              <a:t>T</a:t>
            </a:r>
            <a:r>
              <a:rPr lang="sr-Latn-RS" sz="2300" dirty="0" smtClean="0"/>
              <a:t>zv. CAV sistemi (eng. Constant Air Volume)</a:t>
            </a:r>
          </a:p>
          <a:p>
            <a:r>
              <a:rPr lang="sr-Latn-RS" sz="2300" dirty="0" smtClean="0"/>
              <a:t>Ove klima komore izdaju vazduh promenljive temperature, ali konstantnog protoka.</a:t>
            </a:r>
          </a:p>
          <a:p>
            <a:r>
              <a:rPr lang="sr-Latn-RS" sz="2300" dirty="0" smtClean="0"/>
              <a:t>Obično postoje 2 cevovoda – jedan za hladan i jedan za topao vazduh. </a:t>
            </a:r>
          </a:p>
          <a:p>
            <a:r>
              <a:rPr lang="sr-Latn-RS" sz="2300" dirty="0" smtClean="0"/>
              <a:t>Varijante sa dve klima komore, ili jednom klima komorom koja naizmenično hladi i greje vazduh.</a:t>
            </a:r>
          </a:p>
          <a:p>
            <a:r>
              <a:rPr lang="sr-Latn-RS" sz="2300" dirty="0" smtClean="0"/>
              <a:t>Lakši dizajn i upravljanje, ali manja energetska efikasnost od sistema sa promenljivim protokom vazduha.</a:t>
            </a:r>
          </a:p>
          <a:p>
            <a:r>
              <a:rPr lang="sr-Latn-RS" sz="2300" dirty="0" smtClean="0"/>
              <a:t>Većina stambenih klima komora su ovakvi sistemi sa on/off upravljanjem.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sz="2600" b="1" dirty="0" smtClean="0"/>
              <a:t>Sa konstantnim protokom vazduha</a:t>
            </a:r>
          </a:p>
          <a:p>
            <a:endParaRPr lang="en-US" dirty="0"/>
          </a:p>
        </p:txBody>
      </p:sp>
      <p:pic>
        <p:nvPicPr>
          <p:cNvPr id="4" name="Picture 2" descr="C:\Users\Joca\Desktop\BMI prezentacija\CAV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6984776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300" b="1" dirty="0" smtClean="0"/>
              <a:t>Sa konstantnim protokom vazduha</a:t>
            </a:r>
          </a:p>
          <a:p>
            <a:pPr>
              <a:spcBef>
                <a:spcPts val="0"/>
              </a:spcBef>
            </a:pPr>
            <a:r>
              <a:rPr lang="sr-Latn-RS" sz="2300" dirty="0" smtClean="0"/>
              <a:t>Uglavnom su jednozonski, ali ako se dodaju elementi dodatnog zagrevanja može biti višezonska.</a:t>
            </a:r>
          </a:p>
          <a:p>
            <a:pPr>
              <a:spcBef>
                <a:spcPts val="0"/>
              </a:spcBef>
            </a:pPr>
            <a:r>
              <a:rPr lang="sr-Latn-RS" sz="2300" dirty="0" smtClean="0"/>
              <a:t>Mane: </a:t>
            </a:r>
          </a:p>
          <a:p>
            <a:pPr>
              <a:spcBef>
                <a:spcPts val="0"/>
              </a:spcBef>
              <a:buNone/>
            </a:pPr>
            <a:r>
              <a:rPr lang="sr-Latn-RS" sz="2300" dirty="0" smtClean="0"/>
              <a:t>	- vazduh se stalno doprema, čak i kada je temperatura odgovarajuća</a:t>
            </a:r>
          </a:p>
          <a:p>
            <a:pPr>
              <a:spcBef>
                <a:spcPts val="0"/>
              </a:spcBef>
              <a:buNone/>
            </a:pPr>
            <a:r>
              <a:rPr lang="sr-Latn-RS" sz="2300" dirty="0" smtClean="0"/>
              <a:t>	- vibracije od stalnog rada ventilatora</a:t>
            </a:r>
            <a:endParaRPr lang="sr-Latn-RS" sz="2000" dirty="0" smtClean="0"/>
          </a:p>
          <a:p>
            <a:pPr>
              <a:spcBef>
                <a:spcPts val="0"/>
              </a:spcBef>
            </a:pPr>
            <a:r>
              <a:rPr lang="sr-Latn-RS" sz="2300" dirty="0" smtClean="0"/>
              <a:t>Prednosti: 	</a:t>
            </a:r>
          </a:p>
          <a:p>
            <a:pPr>
              <a:spcBef>
                <a:spcPts val="0"/>
              </a:spcBef>
              <a:buNone/>
            </a:pPr>
            <a:r>
              <a:rPr lang="sr-Latn-RS" sz="2300" dirty="0" smtClean="0"/>
              <a:t>	- čuva pritisak u prostoriji</a:t>
            </a:r>
          </a:p>
          <a:p>
            <a:pPr>
              <a:spcBef>
                <a:spcPts val="0"/>
              </a:spcBef>
              <a:buNone/>
            </a:pPr>
            <a:r>
              <a:rPr lang="sr-Latn-RS" sz="2300" dirty="0" smtClean="0"/>
              <a:t>	- dobro za velike sale, koje nemaju ograničenja za dovod vazduha</a:t>
            </a:r>
          </a:p>
          <a:p>
            <a:pPr lvl="4">
              <a:buNone/>
            </a:pPr>
            <a:endParaRPr lang="sr-Latn-RS" dirty="0" smtClean="0"/>
          </a:p>
          <a:p>
            <a:pPr lvl="4">
              <a:buNone/>
            </a:pPr>
            <a:endParaRPr lang="sr-Latn-RS" dirty="0" smtClean="0"/>
          </a:p>
          <a:p>
            <a:pPr lvl="4"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sz="2300" b="1" dirty="0" smtClean="0"/>
              <a:t>Sa promenljivim protokom vazduha</a:t>
            </a:r>
          </a:p>
          <a:p>
            <a:r>
              <a:rPr lang="sr-Latn-RS" sz="2300" dirty="0" smtClean="0"/>
              <a:t>Tzv. VAV sistemi (Variable Air Volume)</a:t>
            </a:r>
          </a:p>
          <a:p>
            <a:r>
              <a:rPr lang="sr-Latn-RS" sz="2300" dirty="0" smtClean="0"/>
              <a:t>Količina vazduha koju ubacujemo je promenljiva </a:t>
            </a:r>
          </a:p>
          <a:p>
            <a:r>
              <a:rPr lang="sr-Latn-RS" sz="2300" dirty="0" smtClean="0"/>
              <a:t>Ventilator mora imati više brzina obrtanja – regulacija</a:t>
            </a:r>
          </a:p>
          <a:p>
            <a:r>
              <a:rPr lang="sr-Latn-RS" sz="2300" dirty="0" smtClean="0"/>
              <a:t>Pri niskim brzinama vršimo reset ventilacije – napredna strategija</a:t>
            </a:r>
          </a:p>
          <a:p>
            <a:r>
              <a:rPr lang="sr-Latn-RS" sz="2300" dirty="0" smtClean="0"/>
              <a:t>Razne varijante ventilacionih sistema unutar prostorija, da bismo obezbedili efikasno mešanje vazduha – više ulaznih mesta, više mesta pored opreme koja zahteva određenu temperaturu, itd.</a:t>
            </a:r>
          </a:p>
          <a:p>
            <a:pPr>
              <a:buNone/>
            </a:pPr>
            <a:endParaRPr lang="sr-Latn-RS" sz="2300" dirty="0" smtClean="0"/>
          </a:p>
          <a:p>
            <a:pPr>
              <a:buNone/>
            </a:pPr>
            <a:endParaRPr lang="sr-Latn-RS" sz="23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Klima komore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sz="2600" b="1" dirty="0" smtClean="0"/>
              <a:t>Sa promenljivim protokom vazduha</a:t>
            </a:r>
          </a:p>
          <a:p>
            <a:endParaRPr lang="en-US" dirty="0"/>
          </a:p>
        </p:txBody>
      </p:sp>
      <p:pic>
        <p:nvPicPr>
          <p:cNvPr id="4" name="Picture 2" descr="C:\Users\Joca\Desktop\BMI prezentacija\va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596336" cy="4221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Ime</a:t>
            </a:r>
            <a:r>
              <a:rPr lang="en-US" sz="2400" dirty="0" smtClean="0"/>
              <a:t> „</a:t>
            </a:r>
            <a:r>
              <a:rPr lang="en-US" sz="2400" dirty="0" err="1" smtClean="0"/>
              <a:t>toplotne</a:t>
            </a:r>
            <a:r>
              <a:rPr lang="en-US" sz="2400" dirty="0" smtClean="0"/>
              <a:t> </a:t>
            </a:r>
            <a:r>
              <a:rPr lang="en-US" sz="2400" dirty="0" err="1" smtClean="0"/>
              <a:t>pumpe</a:t>
            </a:r>
            <a:r>
              <a:rPr lang="en-US" sz="2400" dirty="0" smtClean="0"/>
              <a:t>“ je </a:t>
            </a:r>
            <a:r>
              <a:rPr lang="en-US" sz="2400" dirty="0" err="1" smtClean="0"/>
              <a:t>izvedeno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reči</a:t>
            </a:r>
            <a:r>
              <a:rPr lang="en-US" sz="2400" dirty="0" smtClean="0"/>
              <a:t> </a:t>
            </a:r>
            <a:r>
              <a:rPr lang="en-US" sz="2400" dirty="0" err="1" smtClean="0"/>
              <a:t>toplota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pumpa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u </a:t>
            </a:r>
            <a:r>
              <a:rPr lang="en-US" sz="2400" dirty="0" err="1" smtClean="0"/>
              <a:t>svom</a:t>
            </a:r>
            <a:r>
              <a:rPr lang="en-US" sz="2400" dirty="0" smtClean="0"/>
              <a:t> </a:t>
            </a:r>
            <a:r>
              <a:rPr lang="en-US" sz="2400" dirty="0" err="1" smtClean="0"/>
              <a:t>originalnom</a:t>
            </a:r>
            <a:r>
              <a:rPr lang="en-US" sz="2400" dirty="0" smtClean="0"/>
              <a:t> </a:t>
            </a:r>
            <a:r>
              <a:rPr lang="en-US" sz="2400" dirty="0" err="1" smtClean="0"/>
              <a:t>značenju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predstavljaju</a:t>
            </a:r>
            <a:r>
              <a:rPr lang="en-US" sz="2400" dirty="0" smtClean="0"/>
              <a:t> </a:t>
            </a:r>
            <a:r>
              <a:rPr lang="en-US" sz="2400" dirty="0" err="1" smtClean="0"/>
              <a:t>premeštanje</a:t>
            </a:r>
            <a:r>
              <a:rPr lang="en-US" sz="2400" dirty="0" smtClean="0"/>
              <a:t> </a:t>
            </a:r>
            <a:r>
              <a:rPr lang="en-US" sz="2400" dirty="0" err="1" smtClean="0"/>
              <a:t>toplotne</a:t>
            </a:r>
            <a:r>
              <a:rPr lang="en-US" sz="2400" dirty="0" smtClean="0"/>
              <a:t> </a:t>
            </a:r>
            <a:r>
              <a:rPr lang="en-US" sz="2400" dirty="0" err="1" smtClean="0"/>
              <a:t>energije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jednog</a:t>
            </a:r>
            <a:r>
              <a:rPr lang="en-US" sz="2400" dirty="0" smtClean="0"/>
              <a:t> </a:t>
            </a:r>
            <a:r>
              <a:rPr lang="en-US" sz="2400" dirty="0" err="1" smtClean="0"/>
              <a:t>prostora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drugi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Toplotna</a:t>
            </a:r>
            <a:r>
              <a:rPr lang="en-US" sz="2400" dirty="0" smtClean="0"/>
              <a:t> </a:t>
            </a:r>
            <a:r>
              <a:rPr lang="en-US" sz="2400" dirty="0" err="1" smtClean="0"/>
              <a:t>pumpa</a:t>
            </a:r>
            <a:r>
              <a:rPr lang="en-US" sz="2400" dirty="0" smtClean="0"/>
              <a:t> je </a:t>
            </a:r>
            <a:r>
              <a:rPr lang="en-US" sz="2400" dirty="0" err="1" smtClean="0"/>
              <a:t>uređaj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,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definiciji</a:t>
            </a:r>
            <a:r>
              <a:rPr lang="sr-Latn-RS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apsorbuje</a:t>
            </a:r>
            <a:r>
              <a:rPr lang="en-US" sz="2400" dirty="0" smtClean="0"/>
              <a:t> </a:t>
            </a:r>
            <a:r>
              <a:rPr lang="en-US" sz="2400" dirty="0" err="1" smtClean="0"/>
              <a:t>toplotnu</a:t>
            </a:r>
            <a:r>
              <a:rPr lang="en-US" sz="2400" dirty="0" smtClean="0"/>
              <a:t> </a:t>
            </a:r>
            <a:r>
              <a:rPr lang="en-US" sz="2400" dirty="0" err="1" smtClean="0"/>
              <a:t>energiju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jedne</a:t>
            </a:r>
            <a:r>
              <a:rPr lang="en-US" sz="2400" dirty="0" smtClean="0"/>
              <a:t> </a:t>
            </a:r>
            <a:r>
              <a:rPr lang="en-US" sz="2400" dirty="0" err="1" smtClean="0"/>
              <a:t>lokacije</a:t>
            </a:r>
            <a:r>
              <a:rPr lang="en-US" sz="2400" dirty="0" smtClean="0"/>
              <a:t> (</a:t>
            </a:r>
            <a:r>
              <a:rPr lang="en-US" sz="2400" dirty="0" err="1" smtClean="0"/>
              <a:t>spoljni</a:t>
            </a:r>
            <a:r>
              <a:rPr lang="en-US" sz="2400" dirty="0" smtClean="0"/>
              <a:t> </a:t>
            </a:r>
            <a:r>
              <a:rPr lang="en-US" sz="2400" dirty="0" err="1" smtClean="0"/>
              <a:t>izvori</a:t>
            </a:r>
            <a:r>
              <a:rPr lang="en-US" sz="2400" dirty="0" smtClean="0"/>
              <a:t> </a:t>
            </a:r>
            <a:r>
              <a:rPr lang="en-US" sz="2400" dirty="0" err="1" smtClean="0"/>
              <a:t>energije</a:t>
            </a:r>
            <a:r>
              <a:rPr lang="en-US" sz="2400" dirty="0" smtClean="0"/>
              <a:t>)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premešta</a:t>
            </a:r>
            <a:r>
              <a:rPr lang="en-US" sz="2400" dirty="0" smtClean="0"/>
              <a:t> je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drugu</a:t>
            </a:r>
            <a:r>
              <a:rPr lang="en-US" sz="2400" dirty="0" smtClean="0"/>
              <a:t> </a:t>
            </a:r>
            <a:r>
              <a:rPr lang="en-US" sz="2400" dirty="0" err="1" smtClean="0"/>
              <a:t>lokaciju</a:t>
            </a:r>
            <a:r>
              <a:rPr lang="en-US" sz="2400" dirty="0" smtClean="0"/>
              <a:t> (</a:t>
            </a:r>
            <a:r>
              <a:rPr lang="en-US" sz="2400" dirty="0" err="1" smtClean="0"/>
              <a:t>objekat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se </a:t>
            </a:r>
            <a:r>
              <a:rPr lang="en-US" sz="2400" dirty="0" err="1" smtClean="0"/>
              <a:t>greje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hladi</a:t>
            </a:r>
            <a:r>
              <a:rPr lang="en-US" sz="2400" dirty="0" smtClean="0"/>
              <a:t>).</a:t>
            </a:r>
            <a:endParaRPr lang="sr-Latn-RS" sz="2400" dirty="0" smtClean="0"/>
          </a:p>
          <a:p>
            <a:r>
              <a:rPr lang="en-US" sz="2400" dirty="0" err="1" smtClean="0"/>
              <a:t>Toplotna</a:t>
            </a:r>
            <a:r>
              <a:rPr lang="en-US" sz="2400" dirty="0" smtClean="0"/>
              <a:t> </a:t>
            </a:r>
            <a:r>
              <a:rPr lang="en-US" sz="2400" dirty="0" err="1" smtClean="0"/>
              <a:t>pumpa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</a:t>
            </a:r>
            <a:r>
              <a:rPr lang="en-US" sz="2400" dirty="0" smtClean="0"/>
              <a:t> </a:t>
            </a:r>
            <a:r>
              <a:rPr lang="en-US" sz="2400" dirty="0" err="1" smtClean="0"/>
              <a:t>energiju</a:t>
            </a:r>
            <a:r>
              <a:rPr lang="en-US" sz="2400" dirty="0" smtClean="0"/>
              <a:t> 1.</a:t>
            </a:r>
            <a:r>
              <a:rPr lang="en-US" sz="2400" u="sng" dirty="0" smtClean="0">
                <a:hlinkClick r:id="rId2"/>
              </a:rPr>
              <a:t>vazduha</a:t>
            </a:r>
            <a:r>
              <a:rPr lang="en-US" sz="2400" dirty="0" smtClean="0"/>
              <a:t>,2. </a:t>
            </a:r>
            <a:r>
              <a:rPr lang="en-US" sz="2400" u="sng" dirty="0" err="1" smtClean="0">
                <a:hlinkClick r:id="rId3"/>
              </a:rPr>
              <a:t>zemlje</a:t>
            </a:r>
            <a:r>
              <a:rPr lang="en-US" sz="2400" dirty="0" smtClean="0">
                <a:hlinkClick r:id="rId3"/>
              </a:rPr>
              <a:t> </a:t>
            </a:r>
            <a:r>
              <a:rPr lang="en-US" sz="2400" dirty="0" err="1" smtClean="0"/>
              <a:t>i</a:t>
            </a:r>
            <a:r>
              <a:rPr lang="en-US" sz="2400" dirty="0" smtClean="0"/>
              <a:t> 3. </a:t>
            </a:r>
            <a:r>
              <a:rPr lang="en-US" sz="2400" u="sng" dirty="0" err="1" smtClean="0">
                <a:hlinkClick r:id="rId4"/>
              </a:rPr>
              <a:t>podzemnih</a:t>
            </a:r>
            <a:r>
              <a:rPr lang="en-US" sz="2400" u="sng" dirty="0" smtClean="0">
                <a:hlinkClick r:id="rId4"/>
              </a:rPr>
              <a:t> </a:t>
            </a:r>
            <a:r>
              <a:rPr lang="en-US" sz="2400" u="sng" dirty="0" err="1" smtClean="0">
                <a:hlinkClick r:id="rId4"/>
              </a:rPr>
              <a:t>voda</a:t>
            </a:r>
            <a:r>
              <a:rPr lang="en-US" sz="2400" dirty="0" smtClean="0"/>
              <a:t> </a:t>
            </a:r>
            <a:r>
              <a:rPr lang="en-US" sz="2400" dirty="0" err="1" smtClean="0"/>
              <a:t>da</a:t>
            </a:r>
            <a:r>
              <a:rPr lang="en-US" sz="2400" dirty="0" smtClean="0"/>
              <a:t> bi </a:t>
            </a:r>
            <a:r>
              <a:rPr lang="en-US" sz="2400" dirty="0" err="1" smtClean="0"/>
              <a:t>vršila</a:t>
            </a:r>
            <a:r>
              <a:rPr lang="en-US" sz="2400" dirty="0" smtClean="0"/>
              <a:t> </a:t>
            </a:r>
            <a:r>
              <a:rPr lang="en-US" sz="2400" dirty="0" err="1" smtClean="0"/>
              <a:t>hlađenje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grejanje</a:t>
            </a:r>
            <a:r>
              <a:rPr lang="en-US" sz="2400" dirty="0" smtClean="0"/>
              <a:t> </a:t>
            </a:r>
            <a:r>
              <a:rPr lang="en-US" sz="2400" dirty="0" err="1" smtClean="0"/>
              <a:t>vašeg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Princip rada</a:t>
            </a:r>
          </a:p>
          <a:p>
            <a:r>
              <a:rPr lang="sr-Latn-RS" dirty="0" smtClean="0"/>
              <a:t>K</a:t>
            </a:r>
            <a:r>
              <a:rPr lang="en-US" dirty="0" err="1" smtClean="0"/>
              <a:t>orišćenj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toplotne</a:t>
            </a:r>
            <a:r>
              <a:rPr lang="en-US" dirty="0" smtClean="0"/>
              <a:t> </a:t>
            </a:r>
            <a:r>
              <a:rPr lang="en-US" dirty="0" err="1" smtClean="0"/>
              <a:t>energije</a:t>
            </a:r>
            <a:r>
              <a:rPr lang="en-US" dirty="0" smtClean="0"/>
              <a:t> </a:t>
            </a:r>
            <a:r>
              <a:rPr lang="en-US" dirty="0" err="1" smtClean="0"/>
              <a:t>našeg</a:t>
            </a:r>
            <a:r>
              <a:rPr lang="en-US" dirty="0" smtClean="0"/>
              <a:t> </a:t>
            </a:r>
            <a:r>
              <a:rPr lang="en-US" dirty="0" err="1" smtClean="0"/>
              <a:t>okruženja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Toplotna</a:t>
            </a:r>
            <a:r>
              <a:rPr lang="en-US" dirty="0" smtClean="0"/>
              <a:t> </a:t>
            </a:r>
            <a:r>
              <a:rPr lang="en-US" dirty="0" err="1" smtClean="0"/>
              <a:t>pumpa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približno</a:t>
            </a:r>
            <a:r>
              <a:rPr lang="en-US" dirty="0" smtClean="0"/>
              <a:t> </a:t>
            </a:r>
            <a:r>
              <a:rPr lang="en-US" dirty="0" err="1" smtClean="0"/>
              <a:t>istom</a:t>
            </a:r>
            <a:r>
              <a:rPr lang="en-US" dirty="0" smtClean="0"/>
              <a:t> </a:t>
            </a:r>
            <a:r>
              <a:rPr lang="en-US" dirty="0" err="1" smtClean="0"/>
              <a:t>principu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kućni</a:t>
            </a:r>
            <a:r>
              <a:rPr lang="en-US" dirty="0" smtClean="0"/>
              <a:t> </a:t>
            </a:r>
            <a:r>
              <a:rPr lang="en-US" dirty="0" err="1" smtClean="0"/>
              <a:t>rashladni</a:t>
            </a:r>
            <a:r>
              <a:rPr lang="en-US" dirty="0" smtClean="0"/>
              <a:t> </a:t>
            </a:r>
            <a:r>
              <a:rPr lang="en-US" dirty="0" err="1" smtClean="0"/>
              <a:t>aparati</a:t>
            </a:r>
            <a:r>
              <a:rPr lang="en-US" dirty="0" smtClean="0"/>
              <a:t>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frižider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klima</a:t>
            </a:r>
            <a:r>
              <a:rPr lang="en-US" dirty="0" smtClean="0"/>
              <a:t>). </a:t>
            </a:r>
            <a:r>
              <a:rPr lang="en-US" dirty="0" err="1" smtClean="0"/>
              <a:t>Razlika</a:t>
            </a:r>
            <a:r>
              <a:rPr lang="en-US" dirty="0" smtClean="0"/>
              <a:t> je </a:t>
            </a:r>
            <a:r>
              <a:rPr lang="en-US" dirty="0" err="1" smtClean="0"/>
              <a:t>samo</a:t>
            </a:r>
            <a:r>
              <a:rPr lang="en-US" dirty="0" smtClean="0"/>
              <a:t> u </a:t>
            </a:r>
            <a:r>
              <a:rPr lang="en-US" dirty="0" err="1" smtClean="0"/>
              <a:t>smeru</a:t>
            </a:r>
            <a:r>
              <a:rPr lang="en-US" dirty="0" smtClean="0"/>
              <a:t> u </a:t>
            </a:r>
            <a:r>
              <a:rPr lang="en-US" dirty="0" err="1" smtClean="0"/>
              <a:t>kome</a:t>
            </a:r>
            <a:r>
              <a:rPr lang="en-US" dirty="0" smtClean="0"/>
              <a:t> se </a:t>
            </a:r>
            <a:r>
              <a:rPr lang="en-US" dirty="0" err="1" smtClean="0"/>
              <a:t>vrši</a:t>
            </a:r>
            <a:r>
              <a:rPr lang="en-US" dirty="0" smtClean="0"/>
              <a:t> </a:t>
            </a:r>
            <a:r>
              <a:rPr lang="en-US" dirty="0" err="1" smtClean="0"/>
              <a:t>predavanje</a:t>
            </a:r>
            <a:r>
              <a:rPr lang="en-US" dirty="0" smtClean="0"/>
              <a:t> </a:t>
            </a:r>
            <a:r>
              <a:rPr lang="en-US" dirty="0" err="1" smtClean="0"/>
              <a:t>toplotne</a:t>
            </a:r>
            <a:r>
              <a:rPr lang="en-US" dirty="0" smtClean="0"/>
              <a:t> </a:t>
            </a:r>
            <a:r>
              <a:rPr lang="en-US" dirty="0" err="1" smtClean="0"/>
              <a:t>energije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Toplotne</a:t>
            </a:r>
            <a:r>
              <a:rPr lang="en-US" dirty="0" smtClean="0"/>
              <a:t> </a:t>
            </a:r>
            <a:r>
              <a:rPr lang="en-US" dirty="0" err="1" smtClean="0"/>
              <a:t>pumpe</a:t>
            </a:r>
            <a:r>
              <a:rPr lang="en-US" dirty="0" smtClean="0"/>
              <a:t> NE </a:t>
            </a:r>
            <a:r>
              <a:rPr lang="en-US" dirty="0" err="1" smtClean="0"/>
              <a:t>proizvode</a:t>
            </a:r>
            <a:r>
              <a:rPr lang="en-US" dirty="0" smtClean="0"/>
              <a:t> </a:t>
            </a:r>
            <a:r>
              <a:rPr lang="en-US" dirty="0" err="1" smtClean="0"/>
              <a:t>energiju</a:t>
            </a:r>
            <a:r>
              <a:rPr lang="en-US" dirty="0" smtClean="0"/>
              <a:t> </a:t>
            </a:r>
            <a:r>
              <a:rPr lang="en-US" dirty="0" err="1" smtClean="0"/>
              <a:t>samostalno</a:t>
            </a:r>
            <a:r>
              <a:rPr lang="sr-Latn-R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r-Latn-RS" dirty="0" smtClean="0"/>
              <a:t>SAD, 2003. godina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Podela po potrošnji ukupne energije po sektorima 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>
            <a:off x="1475656" y="0"/>
            <a:ext cx="7668344" cy="4568952"/>
          </a:xfrm>
        </p:spPr>
      </p:sp>
      <p:pic>
        <p:nvPicPr>
          <p:cNvPr id="2050" name="Picture 2" descr="C:\Users\Jelena\Downloads\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7668344" cy="458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Toplotne pumpe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sz="2800" b="1" dirty="0" smtClean="0"/>
              <a:t>E</a:t>
            </a:r>
            <a:r>
              <a:rPr lang="en-US" sz="2800" b="1" dirty="0" err="1" smtClean="0"/>
              <a:t>vropska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unija</a:t>
            </a:r>
            <a:r>
              <a:rPr lang="en-US" sz="2800" b="1" dirty="0" smtClean="0"/>
              <a:t> je</a:t>
            </a:r>
            <a:r>
              <a:rPr lang="en-US" sz="2800" dirty="0" smtClean="0"/>
              <a:t> </a:t>
            </a:r>
            <a:r>
              <a:rPr lang="en-US" sz="2800" dirty="0" err="1" smtClean="0"/>
              <a:t>napravila</a:t>
            </a:r>
            <a:r>
              <a:rPr lang="en-US" sz="2800" dirty="0" smtClean="0"/>
              <a:t> normative u </a:t>
            </a:r>
            <a:r>
              <a:rPr lang="en-US" sz="2800" dirty="0" err="1" smtClean="0"/>
              <a:t>kojima</a:t>
            </a:r>
            <a:r>
              <a:rPr lang="en-US" sz="2800" dirty="0" smtClean="0"/>
              <a:t> se </a:t>
            </a:r>
            <a:r>
              <a:rPr lang="en-US" sz="2800" dirty="0" err="1" smtClean="0"/>
              <a:t>kaže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svi</a:t>
            </a:r>
            <a:r>
              <a:rPr lang="en-US" sz="2800" dirty="0" smtClean="0"/>
              <a:t> </a:t>
            </a:r>
            <a:r>
              <a:rPr lang="en-US" sz="2800" dirty="0" err="1" smtClean="0"/>
              <a:t>objekti</a:t>
            </a:r>
            <a:r>
              <a:rPr lang="en-US" sz="2800" dirty="0" smtClean="0"/>
              <a:t> </a:t>
            </a:r>
            <a:r>
              <a:rPr lang="en-US" sz="2800" dirty="0" err="1" smtClean="0"/>
              <a:t>izgrađeni</a:t>
            </a:r>
            <a:r>
              <a:rPr lang="en-US" sz="2800" dirty="0" smtClean="0"/>
              <a:t> </a:t>
            </a:r>
            <a:r>
              <a:rPr lang="en-US" sz="2800" dirty="0" err="1" smtClean="0"/>
              <a:t>posle</a:t>
            </a:r>
            <a:r>
              <a:rPr lang="en-US" sz="2800" dirty="0" smtClean="0"/>
              <a:t> 2015-te </a:t>
            </a:r>
            <a:r>
              <a:rPr lang="en-US" sz="2800" dirty="0" err="1" smtClean="0"/>
              <a:t>godine</a:t>
            </a:r>
            <a:r>
              <a:rPr lang="en-US" sz="2800" dirty="0" smtClean="0"/>
              <a:t> </a:t>
            </a:r>
            <a:r>
              <a:rPr lang="en-US" sz="2800" dirty="0" err="1" smtClean="0"/>
              <a:t>moraju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imaju</a:t>
            </a:r>
            <a:r>
              <a:rPr lang="en-US" sz="2800" dirty="0" smtClean="0"/>
              <a:t> </a:t>
            </a:r>
            <a:r>
              <a:rPr lang="en-US" sz="2800" dirty="0" err="1" smtClean="0"/>
              <a:t>energetski</a:t>
            </a:r>
            <a:r>
              <a:rPr lang="en-US" sz="2800" dirty="0" smtClean="0"/>
              <a:t> </a:t>
            </a:r>
            <a:r>
              <a:rPr lang="en-US" sz="2800" dirty="0" err="1" smtClean="0"/>
              <a:t>efikasan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grejanja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hlađenja</a:t>
            </a:r>
            <a:r>
              <a:rPr lang="en-US" sz="2800" dirty="0" smtClean="0"/>
              <a:t> </a:t>
            </a:r>
            <a:r>
              <a:rPr lang="en-US" sz="2800" dirty="0" err="1" smtClean="0"/>
              <a:t>koji</a:t>
            </a:r>
            <a:r>
              <a:rPr lang="en-US" sz="2800" dirty="0" smtClean="0"/>
              <a:t> se pored </a:t>
            </a:r>
            <a:r>
              <a:rPr lang="en-US" sz="2800" dirty="0" err="1" smtClean="0"/>
              <a:t>sličnih</a:t>
            </a:r>
            <a:r>
              <a:rPr lang="en-US" sz="2800" dirty="0" smtClean="0"/>
              <a:t> </a:t>
            </a:r>
            <a:r>
              <a:rPr lang="en-US" sz="2800" dirty="0" err="1" smtClean="0"/>
              <a:t>mahom</a:t>
            </a:r>
            <a:r>
              <a:rPr lang="en-US" sz="2800" dirty="0" smtClean="0"/>
              <a:t> </a:t>
            </a:r>
            <a:r>
              <a:rPr lang="en-US" sz="2800" dirty="0" err="1" smtClean="0"/>
              <a:t>zasniva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geotermalnoj</a:t>
            </a:r>
            <a:r>
              <a:rPr lang="en-US" sz="2800" dirty="0" smtClean="0"/>
              <a:t> </a:t>
            </a:r>
            <a:r>
              <a:rPr lang="en-US" sz="2800" dirty="0" err="1" smtClean="0"/>
              <a:t>energiji</a:t>
            </a:r>
            <a:r>
              <a:rPr lang="en-US" sz="2800" dirty="0" smtClean="0"/>
              <a:t> (</a:t>
            </a:r>
            <a:r>
              <a:rPr lang="en-US" sz="2800" dirty="0" err="1" smtClean="0"/>
              <a:t>toplotnim</a:t>
            </a:r>
            <a:r>
              <a:rPr lang="en-US" sz="2800" dirty="0" smtClean="0"/>
              <a:t> </a:t>
            </a:r>
            <a:r>
              <a:rPr lang="en-US" sz="2800" dirty="0" err="1" smtClean="0"/>
              <a:t>pumpama</a:t>
            </a:r>
            <a:r>
              <a:rPr lang="en-US" sz="2800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Praktičan rad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grejanja</a:t>
            </a:r>
            <a:r>
              <a:rPr lang="en-US" dirty="0" smtClean="0"/>
              <a:t> </a:t>
            </a:r>
            <a:r>
              <a:rPr lang="en-US" dirty="0" err="1" smtClean="0"/>
              <a:t>toplotnim</a:t>
            </a:r>
            <a:r>
              <a:rPr lang="en-US" dirty="0" smtClean="0"/>
              <a:t> </a:t>
            </a:r>
            <a:r>
              <a:rPr lang="en-US" dirty="0" err="1" smtClean="0"/>
              <a:t>pumpama</a:t>
            </a:r>
            <a:r>
              <a:rPr lang="en-US" dirty="0" smtClean="0"/>
              <a:t> </a:t>
            </a:r>
            <a:r>
              <a:rPr lang="en-US" dirty="0" err="1" smtClean="0"/>
              <a:t>sastoji</a:t>
            </a:r>
            <a:r>
              <a:rPr lang="en-US" dirty="0" smtClean="0"/>
              <a:t> se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izvora</a:t>
            </a:r>
            <a:r>
              <a:rPr lang="en-US" dirty="0" smtClean="0"/>
              <a:t> </a:t>
            </a:r>
            <a:r>
              <a:rPr lang="en-US" dirty="0" err="1" smtClean="0"/>
              <a:t>toplotne</a:t>
            </a:r>
            <a:r>
              <a:rPr lang="en-US" dirty="0" smtClean="0"/>
              <a:t> </a:t>
            </a:r>
            <a:r>
              <a:rPr lang="en-US" dirty="0" err="1" smtClean="0"/>
              <a:t>energije</a:t>
            </a:r>
            <a:r>
              <a:rPr lang="en-US" dirty="0" smtClean="0"/>
              <a:t>, same </a:t>
            </a:r>
            <a:r>
              <a:rPr lang="en-US" dirty="0" err="1" smtClean="0"/>
              <a:t>toplotne</a:t>
            </a:r>
            <a:r>
              <a:rPr lang="en-US" dirty="0" smtClean="0"/>
              <a:t> </a:t>
            </a:r>
            <a:r>
              <a:rPr lang="en-US" dirty="0" err="1" smtClean="0"/>
              <a:t>pumpe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distribuiranje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čuvanje</a:t>
            </a:r>
            <a:r>
              <a:rPr lang="en-US" dirty="0" smtClean="0"/>
              <a:t> </a:t>
            </a:r>
            <a:r>
              <a:rPr lang="en-US" dirty="0" err="1" smtClean="0"/>
              <a:t>toplotne</a:t>
            </a:r>
            <a:r>
              <a:rPr lang="en-US" dirty="0" smtClean="0"/>
              <a:t> </a:t>
            </a:r>
            <a:r>
              <a:rPr lang="en-US" dirty="0" err="1" smtClean="0"/>
              <a:t>energije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Joca\Desktop\BMI prezentacija\Dijagram-rada-toplotne-pump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89040"/>
            <a:ext cx="756084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Ciklus grejanja: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err="1" smtClean="0"/>
              <a:t>Toplotna</a:t>
            </a:r>
            <a:r>
              <a:rPr lang="en-US" sz="2000" dirty="0" smtClean="0"/>
              <a:t> </a:t>
            </a:r>
            <a:r>
              <a:rPr lang="en-US" sz="2000" dirty="0" err="1" smtClean="0"/>
              <a:t>energija</a:t>
            </a:r>
            <a:r>
              <a:rPr lang="en-US" sz="2000" dirty="0" smtClean="0"/>
              <a:t> </a:t>
            </a:r>
            <a:r>
              <a:rPr lang="en-US" sz="2000" dirty="0" err="1" smtClean="0"/>
              <a:t>koja</a:t>
            </a:r>
            <a:r>
              <a:rPr lang="en-US" sz="2000" dirty="0" smtClean="0"/>
              <a:t> se </a:t>
            </a:r>
            <a:r>
              <a:rPr lang="en-US" sz="2000" dirty="0" err="1" smtClean="0"/>
              <a:t>uzima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okoline</a:t>
            </a:r>
            <a:r>
              <a:rPr lang="en-US" sz="2000" dirty="0" smtClean="0"/>
              <a:t> (</a:t>
            </a:r>
            <a:r>
              <a:rPr lang="en-US" sz="2000" dirty="0" err="1" smtClean="0"/>
              <a:t>obično</a:t>
            </a:r>
            <a:r>
              <a:rPr lang="en-US" sz="2000" dirty="0" smtClean="0"/>
              <a:t>, temperature se </a:t>
            </a:r>
            <a:r>
              <a:rPr lang="en-US" sz="2000" dirty="0" err="1" smtClean="0"/>
              <a:t>kreću</a:t>
            </a:r>
            <a:r>
              <a:rPr lang="en-US" sz="2000" dirty="0" smtClean="0"/>
              <a:t> u </a:t>
            </a:r>
            <a:r>
              <a:rPr lang="en-US" sz="2000" dirty="0" err="1" smtClean="0"/>
              <a:t>intervalu</a:t>
            </a:r>
            <a:r>
              <a:rPr lang="en-US" sz="2000" dirty="0" smtClean="0"/>
              <a:t> +7°C  do +14°C) </a:t>
            </a:r>
            <a:r>
              <a:rPr lang="en-US" sz="2000" dirty="0" err="1" smtClean="0"/>
              <a:t>ulazi</a:t>
            </a:r>
            <a:r>
              <a:rPr lang="en-US" sz="2000" dirty="0" smtClean="0"/>
              <a:t> u </a:t>
            </a:r>
            <a:r>
              <a:rPr lang="en-US" sz="2000" dirty="0" err="1" smtClean="0"/>
              <a:t>isparivač</a:t>
            </a:r>
            <a:r>
              <a:rPr lang="en-US" sz="2000" dirty="0" smtClean="0"/>
              <a:t> </a:t>
            </a:r>
            <a:r>
              <a:rPr lang="en-US" sz="2000" dirty="0" err="1" smtClean="0"/>
              <a:t>pumpe</a:t>
            </a:r>
            <a:r>
              <a:rPr lang="en-US" sz="2000" dirty="0" smtClean="0"/>
              <a:t>. U </a:t>
            </a:r>
            <a:r>
              <a:rPr lang="en-US" sz="2000" dirty="0" err="1" smtClean="0"/>
              <a:t>cevi</a:t>
            </a:r>
            <a:r>
              <a:rPr lang="en-US" sz="2000" dirty="0" smtClean="0"/>
              <a:t> se </a:t>
            </a:r>
            <a:r>
              <a:rPr lang="en-US" sz="2000" dirty="0" err="1" smtClean="0"/>
              <a:t>nalazi</a:t>
            </a:r>
            <a:r>
              <a:rPr lang="en-US" sz="2000" dirty="0" smtClean="0"/>
              <a:t> gas R407c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preuzima</a:t>
            </a:r>
            <a:r>
              <a:rPr lang="en-US" sz="2000" dirty="0" smtClean="0"/>
              <a:t> 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energiju</a:t>
            </a:r>
            <a:r>
              <a:rPr lang="en-US" sz="2000" dirty="0" smtClean="0"/>
              <a:t>. </a:t>
            </a:r>
            <a:r>
              <a:rPr lang="en-US" sz="2000" dirty="0" err="1" smtClean="0"/>
              <a:t>Ovaj</a:t>
            </a:r>
            <a:r>
              <a:rPr lang="en-US" sz="2000" dirty="0" smtClean="0"/>
              <a:t> gas </a:t>
            </a:r>
            <a:r>
              <a:rPr lang="en-US" sz="2000" dirty="0" err="1" smtClean="0"/>
              <a:t>zadržava</a:t>
            </a:r>
            <a:r>
              <a:rPr lang="en-US" sz="2000" dirty="0" smtClean="0"/>
              <a:t> </a:t>
            </a:r>
            <a:r>
              <a:rPr lang="en-US" sz="2000" dirty="0" err="1" smtClean="0"/>
              <a:t>svoje</a:t>
            </a:r>
            <a:r>
              <a:rPr lang="en-US" sz="2000" dirty="0" smtClean="0"/>
              <a:t> </a:t>
            </a:r>
            <a:r>
              <a:rPr lang="en-US" sz="2000" dirty="0" err="1" smtClean="0"/>
              <a:t>stanje</a:t>
            </a:r>
            <a:r>
              <a:rPr lang="en-US" sz="2000" dirty="0" smtClean="0"/>
              <a:t> </a:t>
            </a:r>
            <a:r>
              <a:rPr lang="en-US" sz="2000" dirty="0" err="1" smtClean="0"/>
              <a:t>čak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temperaturama</a:t>
            </a:r>
            <a:r>
              <a:rPr lang="en-US" sz="2000" dirty="0" smtClean="0"/>
              <a:t> </a:t>
            </a:r>
            <a:r>
              <a:rPr lang="en-US" sz="2000" dirty="0" err="1" smtClean="0"/>
              <a:t>ispod</a:t>
            </a:r>
            <a:r>
              <a:rPr lang="en-US" sz="2000" dirty="0" smtClean="0"/>
              <a:t> </a:t>
            </a:r>
            <a:r>
              <a:rPr lang="en-US" sz="2000" dirty="0" err="1" smtClean="0"/>
              <a:t>nule</a:t>
            </a:r>
            <a:r>
              <a:rPr lang="en-US" sz="20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/>
              <a:t>Gas </a:t>
            </a:r>
            <a:r>
              <a:rPr lang="en-US" sz="2000" dirty="0" err="1" smtClean="0"/>
              <a:t>zatim</a:t>
            </a:r>
            <a:r>
              <a:rPr lang="en-US" sz="2000" dirty="0" smtClean="0"/>
              <a:t> </a:t>
            </a:r>
            <a:r>
              <a:rPr lang="en-US" sz="2000" dirty="0" err="1" smtClean="0"/>
              <a:t>ulazi</a:t>
            </a:r>
            <a:r>
              <a:rPr lang="en-US" sz="2000" dirty="0" smtClean="0"/>
              <a:t> u </a:t>
            </a:r>
            <a:r>
              <a:rPr lang="en-US" sz="2000" dirty="0" err="1" smtClean="0"/>
              <a:t>kompresor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podiže</a:t>
            </a:r>
            <a:r>
              <a:rPr lang="en-US" sz="2000" dirty="0" smtClean="0"/>
              <a:t> se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viši</a:t>
            </a:r>
            <a:r>
              <a:rPr lang="en-US" sz="2000" dirty="0" smtClean="0"/>
              <a:t> </a:t>
            </a:r>
            <a:r>
              <a:rPr lang="en-US" sz="2000" dirty="0" err="1" smtClean="0"/>
              <a:t>pritisak</a:t>
            </a:r>
            <a:r>
              <a:rPr lang="en-US" sz="2000" dirty="0" smtClean="0"/>
              <a:t> </a:t>
            </a:r>
            <a:r>
              <a:rPr lang="en-US" sz="2000" dirty="0" err="1" smtClean="0"/>
              <a:t>što</a:t>
            </a:r>
            <a:r>
              <a:rPr lang="en-US" sz="2000" dirty="0" smtClean="0"/>
              <a:t> </a:t>
            </a:r>
            <a:r>
              <a:rPr lang="en-US" sz="2000" dirty="0" err="1" smtClean="0"/>
              <a:t>dovodi</a:t>
            </a:r>
            <a:r>
              <a:rPr lang="en-US" sz="2000" dirty="0" smtClean="0"/>
              <a:t> do </a:t>
            </a:r>
            <a:r>
              <a:rPr lang="en-US" sz="2000" dirty="0" err="1" smtClean="0"/>
              <a:t>značajnog</a:t>
            </a:r>
            <a:r>
              <a:rPr lang="en-US" sz="2000" dirty="0" smtClean="0"/>
              <a:t> </a:t>
            </a:r>
            <a:r>
              <a:rPr lang="en-US" sz="2000" dirty="0" err="1" smtClean="0"/>
              <a:t>povećanja</a:t>
            </a:r>
            <a:r>
              <a:rPr lang="en-US" sz="2000" dirty="0" smtClean="0"/>
              <a:t> </a:t>
            </a:r>
            <a:r>
              <a:rPr lang="en-US" sz="2000" dirty="0" err="1" smtClean="0"/>
              <a:t>njegove</a:t>
            </a:r>
            <a:r>
              <a:rPr lang="en-US" sz="2000" dirty="0" smtClean="0"/>
              <a:t> temperature (</a:t>
            </a:r>
            <a:r>
              <a:rPr lang="en-US" sz="2000" dirty="0" err="1" smtClean="0"/>
              <a:t>uglavnom</a:t>
            </a:r>
            <a:r>
              <a:rPr lang="en-US" sz="2000" dirty="0" smtClean="0"/>
              <a:t> +90-95°C, </a:t>
            </a:r>
            <a:r>
              <a:rPr lang="en-US" sz="2000" dirty="0" err="1" smtClean="0"/>
              <a:t>mada</a:t>
            </a:r>
            <a:r>
              <a:rPr lang="en-US" sz="2000" dirty="0" smtClean="0"/>
              <a:t> </a:t>
            </a:r>
            <a:r>
              <a:rPr lang="en-US" sz="2000" dirty="0" err="1" smtClean="0"/>
              <a:t>može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više</a:t>
            </a:r>
            <a:r>
              <a:rPr lang="en-US" sz="2000" dirty="0" smtClean="0"/>
              <a:t>).</a:t>
            </a:r>
            <a:endParaRPr lang="sr-Latn-R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Unutar</a:t>
            </a:r>
            <a:r>
              <a:rPr lang="en-US" sz="2000" dirty="0" smtClean="0"/>
              <a:t> </a:t>
            </a:r>
            <a:r>
              <a:rPr lang="en-US" sz="2000" dirty="0" err="1" smtClean="0"/>
              <a:t>zatvorenog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izmenjivač</a:t>
            </a:r>
            <a:r>
              <a:rPr lang="en-US" sz="2000" dirty="0" smtClean="0"/>
              <a:t> </a:t>
            </a:r>
            <a:r>
              <a:rPr lang="en-US" sz="2000" dirty="0" err="1" smtClean="0"/>
              <a:t>toplote</a:t>
            </a:r>
            <a:r>
              <a:rPr lang="en-US" sz="2000" dirty="0" smtClean="0"/>
              <a:t> </a:t>
            </a:r>
            <a:r>
              <a:rPr lang="en-US" sz="2000" dirty="0" err="1" smtClean="0"/>
              <a:t>vrši</a:t>
            </a:r>
            <a:r>
              <a:rPr lang="en-US" sz="2000" dirty="0" smtClean="0"/>
              <a:t> </a:t>
            </a:r>
            <a:r>
              <a:rPr lang="en-US" sz="2000" dirty="0" err="1" smtClean="0"/>
              <a:t>predavanje</a:t>
            </a:r>
            <a:r>
              <a:rPr lang="en-US" sz="2000" dirty="0" smtClean="0"/>
              <a:t> </a:t>
            </a:r>
            <a:r>
              <a:rPr lang="en-US" sz="2000" dirty="0" err="1" smtClean="0"/>
              <a:t>toplote</a:t>
            </a:r>
            <a:r>
              <a:rPr lang="en-US" sz="2000" dirty="0" smtClean="0"/>
              <a:t> </a:t>
            </a:r>
            <a:r>
              <a:rPr lang="en-US" sz="2000" dirty="0" err="1" smtClean="0"/>
              <a:t>gasa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grejanje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Zahvaljujući</a:t>
            </a:r>
            <a:r>
              <a:rPr lang="en-US" sz="2000" dirty="0" smtClean="0"/>
              <a:t> </a:t>
            </a:r>
            <a:r>
              <a:rPr lang="en-US" sz="2000" dirty="0" err="1" smtClean="0"/>
              <a:t>predaji</a:t>
            </a:r>
            <a:r>
              <a:rPr lang="en-US" sz="2000" dirty="0" smtClean="0"/>
              <a:t> </a:t>
            </a:r>
            <a:r>
              <a:rPr lang="en-US" sz="2000" dirty="0" err="1" smtClean="0"/>
              <a:t>toplotne</a:t>
            </a:r>
            <a:r>
              <a:rPr lang="en-US" sz="2000" dirty="0" smtClean="0"/>
              <a:t> </a:t>
            </a:r>
            <a:r>
              <a:rPr lang="en-US" sz="2000" dirty="0" err="1" smtClean="0"/>
              <a:t>energije</a:t>
            </a:r>
            <a:r>
              <a:rPr lang="en-US" sz="2000" dirty="0" smtClean="0"/>
              <a:t> gas se </a:t>
            </a:r>
            <a:r>
              <a:rPr lang="en-US" sz="2000" dirty="0" err="1" smtClean="0"/>
              <a:t>vraća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prvobitnu</a:t>
            </a:r>
            <a:r>
              <a:rPr lang="en-US" sz="2000" dirty="0" smtClean="0"/>
              <a:t> </a:t>
            </a:r>
            <a:r>
              <a:rPr lang="en-US" sz="2000" dirty="0" err="1" smtClean="0"/>
              <a:t>temperaturu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se </a:t>
            </a:r>
            <a:r>
              <a:rPr lang="en-US" sz="2000" dirty="0" err="1" smtClean="0"/>
              <a:t>zatim</a:t>
            </a:r>
            <a:r>
              <a:rPr lang="en-US" sz="2000" dirty="0" smtClean="0"/>
              <a:t> </a:t>
            </a:r>
            <a:r>
              <a:rPr lang="en-US" sz="2000" dirty="0" err="1" smtClean="0"/>
              <a:t>dovodi</a:t>
            </a:r>
            <a:r>
              <a:rPr lang="en-US" sz="2000" dirty="0" smtClean="0"/>
              <a:t> do </a:t>
            </a:r>
            <a:r>
              <a:rPr lang="en-US" sz="2000" dirty="0" err="1" smtClean="0"/>
              <a:t>ekspanzionog</a:t>
            </a:r>
            <a:r>
              <a:rPr lang="en-US" sz="2000" dirty="0" smtClean="0"/>
              <a:t> </a:t>
            </a:r>
            <a:r>
              <a:rPr lang="en-US" sz="2000" dirty="0" err="1" smtClean="0"/>
              <a:t>suda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ventila</a:t>
            </a:r>
            <a:r>
              <a:rPr lang="en-US" sz="2000" dirty="0" smtClean="0"/>
              <a:t>, </a:t>
            </a:r>
            <a:r>
              <a:rPr lang="en-US" sz="2000" dirty="0" err="1" smtClean="0"/>
              <a:t>čime</a:t>
            </a:r>
            <a:r>
              <a:rPr lang="en-US" sz="2000" dirty="0" smtClean="0"/>
              <a:t> se </a:t>
            </a:r>
            <a:r>
              <a:rPr lang="en-US" sz="2000" dirty="0" err="1" smtClean="0"/>
              <a:t>pritisak</a:t>
            </a:r>
            <a:r>
              <a:rPr lang="en-US" sz="2000" dirty="0" smtClean="0"/>
              <a:t> </a:t>
            </a:r>
            <a:r>
              <a:rPr lang="en-US" sz="2000" dirty="0" err="1" smtClean="0"/>
              <a:t>vraća</a:t>
            </a:r>
            <a:r>
              <a:rPr lang="en-US" sz="2000" dirty="0" smtClean="0"/>
              <a:t> u </a:t>
            </a:r>
            <a:r>
              <a:rPr lang="en-US" sz="2000" dirty="0" err="1" smtClean="0"/>
              <a:t>početno</a:t>
            </a:r>
            <a:r>
              <a:rPr lang="en-US" sz="2000" dirty="0" smtClean="0"/>
              <a:t> </a:t>
            </a:r>
            <a:r>
              <a:rPr lang="en-US" sz="2000" dirty="0" err="1" smtClean="0"/>
              <a:t>stanje</a:t>
            </a:r>
            <a:r>
              <a:rPr lang="en-US" sz="2000" dirty="0" smtClean="0"/>
              <a:t>. </a:t>
            </a:r>
            <a:r>
              <a:rPr lang="en-US" sz="2000" dirty="0" err="1" smtClean="0"/>
              <a:t>Potom</a:t>
            </a:r>
            <a:r>
              <a:rPr lang="en-US" sz="2000" dirty="0" smtClean="0"/>
              <a:t> se gas </a:t>
            </a:r>
            <a:r>
              <a:rPr lang="en-US" sz="2000" dirty="0" err="1" smtClean="0"/>
              <a:t>vraća</a:t>
            </a:r>
            <a:r>
              <a:rPr lang="en-US" sz="2000" dirty="0" smtClean="0"/>
              <a:t> u </a:t>
            </a:r>
            <a:r>
              <a:rPr lang="en-US" sz="2000" dirty="0" err="1" smtClean="0"/>
              <a:t>isparivač</a:t>
            </a:r>
            <a:r>
              <a:rPr lang="en-US" sz="2000" dirty="0" smtClean="0"/>
              <a:t> </a:t>
            </a:r>
            <a:r>
              <a:rPr lang="en-US" sz="2000" dirty="0" err="1" smtClean="0"/>
              <a:t>gde</a:t>
            </a:r>
            <a:r>
              <a:rPr lang="en-US" sz="2000" dirty="0" smtClean="0"/>
              <a:t> </a:t>
            </a:r>
            <a:r>
              <a:rPr lang="en-US" sz="2000" dirty="0" err="1" smtClean="0"/>
              <a:t>proces</a:t>
            </a:r>
            <a:r>
              <a:rPr lang="en-US" sz="2000" dirty="0" smtClean="0"/>
              <a:t> </a:t>
            </a:r>
            <a:r>
              <a:rPr lang="en-US" sz="2000" dirty="0" err="1" smtClean="0"/>
              <a:t>počinje</a:t>
            </a:r>
            <a:r>
              <a:rPr lang="en-US" sz="2000" dirty="0" smtClean="0"/>
              <a:t> </a:t>
            </a:r>
            <a:r>
              <a:rPr lang="en-US" sz="2000" dirty="0" err="1" smtClean="0"/>
              <a:t>ponovo</a:t>
            </a:r>
            <a:r>
              <a:rPr lang="en-US" sz="20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Ciklus hlađenja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 descr="C:\Users\Joca\Desktop\BMI prezentacija\hladjenje_top_pump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096000" cy="367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computer\Desktop\BMI prezentacija\Heat-pump-cooling-heating-reversing-valv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9027008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x-none" dirty="0" smtClean="0"/>
              <a:t>Ventil za preusmeravanje</a:t>
            </a:r>
          </a:p>
          <a:p>
            <a:r>
              <a:rPr lang="x-none" sz="2400" dirty="0" smtClean="0"/>
              <a:t>Služi za odabir režima rada toplotne pumpe (grejanja ili hlađenja).</a:t>
            </a:r>
            <a:endParaRPr lang="en-US" sz="2400" dirty="0"/>
          </a:p>
        </p:txBody>
      </p:sp>
      <p:pic>
        <p:nvPicPr>
          <p:cNvPr id="5" name="Picture 2" descr="C:\Documents and Settings\computer\Desktop\BMI prezentacija\coil_mounted_on_reversing_val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068960"/>
            <a:ext cx="4536504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Toplotne pumpe</a:t>
            </a:r>
            <a:endParaRPr lang="en-US" dirty="0"/>
          </a:p>
        </p:txBody>
      </p:sp>
      <p:pic>
        <p:nvPicPr>
          <p:cNvPr id="5" name="Picture 3" descr="C:\Users\Joca\Desktop\BMI prezentacija\coil_diagram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3086100" cy="2664296"/>
          </a:xfrm>
          <a:prstGeom prst="rect">
            <a:avLst/>
          </a:prstGeom>
          <a:noFill/>
        </p:spPr>
      </p:pic>
      <p:pic>
        <p:nvPicPr>
          <p:cNvPr id="1027" name="Picture 3" descr="C:\Documents and Settings\computer\Desktop\BMI prezentacija\coil_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44825"/>
            <a:ext cx="2914650" cy="2664296"/>
          </a:xfrm>
          <a:prstGeom prst="rect">
            <a:avLst/>
          </a:prstGeom>
          <a:noFill/>
        </p:spPr>
      </p:pic>
      <p:pic>
        <p:nvPicPr>
          <p:cNvPr id="6" name="Picture 2" descr="C:\Documents and Settings\computer\Desktop\BMI prezentacija\two_positions_of_reversing_valv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725144"/>
            <a:ext cx="4114800" cy="178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Termostat</a:t>
            </a:r>
            <a:endParaRPr lang="en-US" dirty="0"/>
          </a:p>
        </p:txBody>
      </p:sp>
      <p:pic>
        <p:nvPicPr>
          <p:cNvPr id="1026" name="Picture 2" descr="C:\Users\Joca\Desktop\BMI prezentacija\heat-pump-thermosta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924944"/>
            <a:ext cx="2333625" cy="18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Toplotne pumpe</a:t>
            </a:r>
            <a:endParaRPr lang="en-US" dirty="0"/>
          </a:p>
        </p:txBody>
      </p:sp>
      <p:pic>
        <p:nvPicPr>
          <p:cNvPr id="4" name="Content Placeholder 3" descr="C:\Users\Joca\Desktop\BMI prezentacija\heat-pump-thermostat-wirin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153400" cy="2099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Energija</a:t>
            </a:r>
            <a:r>
              <a:rPr lang="en-US" dirty="0" smtClean="0"/>
              <a:t> </a:t>
            </a:r>
            <a:r>
              <a:rPr lang="en-US" dirty="0" err="1" smtClean="0"/>
              <a:t>vazduha</a:t>
            </a:r>
            <a:endParaRPr lang="sr-Latn-RS" dirty="0" smtClean="0"/>
          </a:p>
          <a:p>
            <a:pPr fontAlgn="base"/>
            <a:r>
              <a:rPr lang="en-US" sz="2000" dirty="0" smtClean="0"/>
              <a:t>Problem</a:t>
            </a:r>
            <a:r>
              <a:rPr lang="sr-Latn-RS" sz="2000" dirty="0" smtClean="0"/>
              <a:t>:</a:t>
            </a:r>
          </a:p>
          <a:p>
            <a:pPr fontAlgn="base">
              <a:buNone/>
            </a:pPr>
            <a:r>
              <a:rPr lang="sr-Latn-RS" sz="2000" dirty="0" smtClean="0"/>
              <a:t>	</a:t>
            </a:r>
            <a:r>
              <a:rPr lang="en-US" sz="2000" dirty="0" smtClean="0"/>
              <a:t>1. </a:t>
            </a:r>
            <a:r>
              <a:rPr lang="en-US" sz="2000" dirty="0" err="1" smtClean="0"/>
              <a:t>smanjuju</a:t>
            </a:r>
            <a:r>
              <a:rPr lang="en-US" sz="2000" dirty="0" smtClean="0"/>
              <a:t> </a:t>
            </a:r>
            <a:r>
              <a:rPr lang="en-US" sz="2000" dirty="0" err="1" smtClean="0"/>
              <a:t>kapacitet</a:t>
            </a:r>
            <a:r>
              <a:rPr lang="en-US" sz="2000" dirty="0" smtClean="0"/>
              <a:t> </a:t>
            </a:r>
            <a:r>
              <a:rPr lang="en-US" sz="2000" dirty="0" err="1" smtClean="0"/>
              <a:t>padom</a:t>
            </a:r>
            <a:r>
              <a:rPr lang="en-US" sz="2000" dirty="0" smtClean="0"/>
              <a:t> </a:t>
            </a:r>
            <a:r>
              <a:rPr lang="en-US" sz="2000" dirty="0" err="1" smtClean="0"/>
              <a:t>spoljne</a:t>
            </a:r>
            <a:r>
              <a:rPr lang="en-US" sz="2000" dirty="0" smtClean="0"/>
              <a:t> temperature u </a:t>
            </a:r>
            <a:r>
              <a:rPr lang="en-US" sz="2000" dirty="0" err="1" smtClean="0"/>
              <a:t>režimu</a:t>
            </a:r>
            <a:r>
              <a:rPr lang="en-US" sz="2000" dirty="0" smtClean="0"/>
              <a:t> </a:t>
            </a:r>
            <a:r>
              <a:rPr lang="en-US" sz="2000" dirty="0" err="1" smtClean="0"/>
              <a:t>grejanja</a:t>
            </a:r>
            <a:endParaRPr lang="sr-Latn-RS" sz="2000" dirty="0" smtClean="0"/>
          </a:p>
          <a:p>
            <a:pPr fontAlgn="base">
              <a:buNone/>
            </a:pPr>
            <a:r>
              <a:rPr lang="en-US" sz="2000" dirty="0" smtClean="0"/>
              <a:t>     2. </a:t>
            </a:r>
            <a:r>
              <a:rPr lang="en-US" sz="2000" dirty="0" err="1" smtClean="0"/>
              <a:t>smanjuju</a:t>
            </a:r>
            <a:r>
              <a:rPr lang="en-US" sz="2000" dirty="0" smtClean="0"/>
              <a:t> </a:t>
            </a:r>
            <a:r>
              <a:rPr lang="en-US" sz="2000" dirty="0" err="1" smtClean="0"/>
              <a:t>kapacitet</a:t>
            </a:r>
            <a:r>
              <a:rPr lang="en-US" sz="2000" dirty="0" smtClean="0"/>
              <a:t> </a:t>
            </a:r>
            <a:r>
              <a:rPr lang="en-US" sz="2000" dirty="0" err="1" smtClean="0"/>
              <a:t>povećanjem</a:t>
            </a:r>
            <a:r>
              <a:rPr lang="en-US" sz="2000" dirty="0" smtClean="0"/>
              <a:t> </a:t>
            </a:r>
            <a:r>
              <a:rPr lang="en-US" sz="2000" dirty="0" err="1" smtClean="0"/>
              <a:t>spoljne</a:t>
            </a:r>
            <a:r>
              <a:rPr lang="en-US" sz="2000" dirty="0" smtClean="0"/>
              <a:t> temperature u </a:t>
            </a:r>
            <a:r>
              <a:rPr lang="en-US" sz="2000" dirty="0" err="1" smtClean="0"/>
              <a:t>režimu</a:t>
            </a:r>
            <a:r>
              <a:rPr lang="en-US" sz="2000" dirty="0" smtClean="0"/>
              <a:t> </a:t>
            </a:r>
            <a:r>
              <a:rPr lang="en-US" sz="2000" dirty="0" err="1" smtClean="0"/>
              <a:t>hlađenja</a:t>
            </a:r>
            <a:r>
              <a:rPr lang="en-US" sz="2000" dirty="0" smtClean="0"/>
              <a:t>.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5124" name="Picture 4" descr="C:\Users\Joca\Desktop\BMI prezentacija\heat-pum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56992"/>
            <a:ext cx="6489660" cy="3501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r-Latn-RS" dirty="0" smtClean="0"/>
              <a:t>SAD, 2003. godina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Podela po potrošnji energije pojedinih sistema unutar zgrade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3074" name="Picture 2" descr="C:\Users\Jelena\Downloads\electricity-consumption-us-commercial-building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7596335" cy="458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</a:t>
            </a:r>
            <a:r>
              <a:rPr lang="sr-Latn-RS" sz="2800" dirty="0" smtClean="0"/>
              <a:t>nergija zemlje</a:t>
            </a:r>
          </a:p>
          <a:p>
            <a:r>
              <a:rPr lang="en-US" sz="2300" dirty="0" err="1" smtClean="0"/>
              <a:t>Prema</a:t>
            </a:r>
            <a:r>
              <a:rPr lang="en-US" sz="2300" dirty="0" smtClean="0"/>
              <a:t> </a:t>
            </a:r>
            <a:r>
              <a:rPr lang="en-US" sz="2300" dirty="0" err="1" smtClean="0"/>
              <a:t>izgledu</a:t>
            </a:r>
            <a:r>
              <a:rPr lang="en-US" sz="2300" dirty="0" smtClean="0"/>
              <a:t> </a:t>
            </a:r>
            <a:r>
              <a:rPr lang="en-US" sz="2300" dirty="0" err="1" smtClean="0"/>
              <a:t>prostora</a:t>
            </a:r>
            <a:r>
              <a:rPr lang="en-US" sz="2300" dirty="0" smtClean="0"/>
              <a:t> </a:t>
            </a:r>
            <a:r>
              <a:rPr lang="en-US" sz="2300" dirty="0" err="1" smtClean="0"/>
              <a:t>gde</a:t>
            </a:r>
            <a:r>
              <a:rPr lang="en-US" sz="2300" dirty="0" smtClean="0"/>
              <a:t> </a:t>
            </a:r>
            <a:r>
              <a:rPr lang="en-US" sz="2300" dirty="0" err="1" smtClean="0"/>
              <a:t>će</a:t>
            </a:r>
            <a:r>
              <a:rPr lang="en-US" sz="2300" dirty="0" smtClean="0"/>
              <a:t> se </a:t>
            </a:r>
            <a:r>
              <a:rPr lang="en-US" sz="2300" dirty="0" err="1" smtClean="0"/>
              <a:t>vršiti</a:t>
            </a:r>
            <a:r>
              <a:rPr lang="en-US" sz="2300" dirty="0" smtClean="0"/>
              <a:t> </a:t>
            </a:r>
            <a:r>
              <a:rPr lang="en-US" sz="2300" dirty="0" err="1" smtClean="0"/>
              <a:t>postavljanje</a:t>
            </a:r>
            <a:r>
              <a:rPr lang="en-US" sz="2300" dirty="0" smtClean="0"/>
              <a:t> </a:t>
            </a:r>
            <a:r>
              <a:rPr lang="en-US" sz="2300" dirty="0" err="1" smtClean="0"/>
              <a:t>kolektora</a:t>
            </a:r>
            <a:r>
              <a:rPr lang="en-US" sz="2300" dirty="0" smtClean="0"/>
              <a:t> </a:t>
            </a:r>
            <a:r>
              <a:rPr lang="en-US" sz="2300" dirty="0" err="1" smtClean="0"/>
              <a:t>bira</a:t>
            </a:r>
            <a:r>
              <a:rPr lang="en-US" sz="2300" dirty="0" smtClean="0"/>
              <a:t> se </a:t>
            </a:r>
            <a:r>
              <a:rPr lang="en-US" sz="2300" dirty="0" err="1" smtClean="0"/>
              <a:t>jedan</a:t>
            </a:r>
            <a:r>
              <a:rPr lang="en-US" sz="2300" dirty="0" smtClean="0"/>
              <a:t> </a:t>
            </a:r>
            <a:r>
              <a:rPr lang="en-US" sz="2300" dirty="0" err="1" smtClean="0"/>
              <a:t>od</a:t>
            </a:r>
            <a:r>
              <a:rPr lang="en-US" sz="2300" dirty="0" smtClean="0"/>
              <a:t> </a:t>
            </a:r>
            <a:r>
              <a:rPr lang="en-US" sz="2300" dirty="0" err="1" smtClean="0"/>
              <a:t>načina</a:t>
            </a:r>
            <a:r>
              <a:rPr lang="en-US" sz="2300" dirty="0" smtClean="0"/>
              <a:t> </a:t>
            </a:r>
            <a:r>
              <a:rPr lang="en-US" sz="2300" dirty="0" err="1" smtClean="0"/>
              <a:t>postavljanja</a:t>
            </a:r>
            <a:r>
              <a:rPr lang="en-US" sz="2300" dirty="0" smtClean="0"/>
              <a:t> </a:t>
            </a:r>
            <a:r>
              <a:rPr lang="en-US" sz="2300" dirty="0" err="1" smtClean="0"/>
              <a:t>sondi</a:t>
            </a:r>
            <a:r>
              <a:rPr lang="en-US" sz="2300" dirty="0" smtClean="0"/>
              <a:t>:</a:t>
            </a:r>
            <a:endParaRPr lang="sr-Latn-RS" sz="2300" dirty="0" smtClean="0"/>
          </a:p>
          <a:p>
            <a:pPr>
              <a:buNone/>
            </a:pPr>
            <a:endParaRPr lang="en-US" sz="2300" dirty="0"/>
          </a:p>
        </p:txBody>
      </p:sp>
      <p:pic>
        <p:nvPicPr>
          <p:cNvPr id="7170" name="Picture 2" descr="C:\Users\Joca\Desktop\BMI prezentacija\toplotna-pumpa-serijski-povezane-cevi-300x1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2664296" cy="1143000"/>
          </a:xfrm>
          <a:prstGeom prst="rect">
            <a:avLst/>
          </a:prstGeom>
          <a:noFill/>
        </p:spPr>
      </p:pic>
      <p:pic>
        <p:nvPicPr>
          <p:cNvPr id="7171" name="Picture 3" descr="C:\Users\Joca\Desktop\BMI prezentacija\toplotna-pumpa-paralelno-povezane-cevi-300x1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924944"/>
            <a:ext cx="2857500" cy="1066800"/>
          </a:xfrm>
          <a:prstGeom prst="rect">
            <a:avLst/>
          </a:prstGeom>
          <a:noFill/>
        </p:spPr>
      </p:pic>
      <p:pic>
        <p:nvPicPr>
          <p:cNvPr id="7172" name="Picture 4" descr="C:\Users\Joca\Desktop\BMI prezentacija\toplotna-pumpa-kanalni-kolektor-300x12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924944"/>
            <a:ext cx="2857500" cy="1152525"/>
          </a:xfrm>
          <a:prstGeom prst="rect">
            <a:avLst/>
          </a:prstGeom>
          <a:noFill/>
        </p:spPr>
      </p:pic>
      <p:pic>
        <p:nvPicPr>
          <p:cNvPr id="7173" name="Picture 5" descr="C:\Users\Joca\Desktop\BMI prezentacija\toplotna-pumpa-Slinky-300x10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221088"/>
            <a:ext cx="2857500" cy="1028700"/>
          </a:xfrm>
          <a:prstGeom prst="rect">
            <a:avLst/>
          </a:prstGeom>
          <a:noFill/>
        </p:spPr>
      </p:pic>
      <p:pic>
        <p:nvPicPr>
          <p:cNvPr id="7174" name="Picture 6" descr="C:\Users\Joca\Desktop\BMI prezentacija\toplotna-pumpa-Svec-300x10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5517232"/>
            <a:ext cx="2857500" cy="1019175"/>
          </a:xfrm>
          <a:prstGeom prst="rect">
            <a:avLst/>
          </a:prstGeom>
          <a:noFill/>
        </p:spPr>
      </p:pic>
      <p:pic>
        <p:nvPicPr>
          <p:cNvPr id="7175" name="Picture 7" descr="C:\Users\Joca\Desktop\BMI prezentacija\toplotna-pumpa-vertikalna-sonda-300x28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4005064"/>
            <a:ext cx="2857500" cy="2695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Energija</a:t>
            </a:r>
            <a:r>
              <a:rPr lang="en-US" dirty="0" smtClean="0"/>
              <a:t> </a:t>
            </a:r>
            <a:r>
              <a:rPr lang="en-US" dirty="0" err="1" smtClean="0"/>
              <a:t>vode</a:t>
            </a:r>
            <a:endParaRPr lang="sr-Latn-RS" dirty="0" smtClean="0"/>
          </a:p>
          <a:p>
            <a:pPr fontAlgn="base"/>
            <a:r>
              <a:rPr lang="sr-Latn-RS" sz="2400" dirty="0" smtClean="0"/>
              <a:t>Voda je srazmerno konstantne temperature u toku cele godine</a:t>
            </a:r>
          </a:p>
          <a:p>
            <a:pPr fontAlgn="base"/>
            <a:r>
              <a:rPr lang="sr-Latn-RS" sz="2400" dirty="0" smtClean="0"/>
              <a:t>Ne menjamo nijednu karakteristiku podzemnih voda pri njihovom crpenju.</a:t>
            </a:r>
            <a:endParaRPr lang="en-US" sz="2400" dirty="0"/>
          </a:p>
        </p:txBody>
      </p:sp>
      <p:pic>
        <p:nvPicPr>
          <p:cNvPr id="8194" name="Picture 2" descr="C:\Users\Joca\Desktop\BMI prezentacija\toplotna-pumpa-podzemna-voda-nova-300x2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573016"/>
            <a:ext cx="2281436" cy="2180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Koeficijent učinka COP</a:t>
            </a:r>
          </a:p>
          <a:p>
            <a:r>
              <a:rPr lang="en-US" dirty="0" err="1" smtClean="0"/>
              <a:t>Energetska</a:t>
            </a:r>
            <a:r>
              <a:rPr lang="en-US" dirty="0" smtClean="0"/>
              <a:t> </a:t>
            </a:r>
            <a:r>
              <a:rPr lang="en-US" dirty="0" err="1" smtClean="0"/>
              <a:t>efikasnost</a:t>
            </a:r>
            <a:r>
              <a:rPr lang="en-US" dirty="0" smtClean="0"/>
              <a:t> </a:t>
            </a:r>
            <a:r>
              <a:rPr lang="en-US" dirty="0" err="1" smtClean="0"/>
              <a:t>toplotnih</a:t>
            </a:r>
            <a:r>
              <a:rPr lang="en-US" dirty="0" smtClean="0"/>
              <a:t> </a:t>
            </a:r>
            <a:r>
              <a:rPr lang="en-US" dirty="0" err="1" smtClean="0"/>
              <a:t>pumpi</a:t>
            </a:r>
            <a:r>
              <a:rPr lang="en-US" dirty="0" smtClean="0"/>
              <a:t> se </a:t>
            </a:r>
            <a:r>
              <a:rPr lang="en-US" dirty="0" err="1" smtClean="0"/>
              <a:t>izražava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 </a:t>
            </a:r>
            <a:r>
              <a:rPr lang="en-US" b="1" dirty="0" err="1" smtClean="0"/>
              <a:t>koeficijenta</a:t>
            </a:r>
            <a:r>
              <a:rPr lang="en-US" b="1" dirty="0" smtClean="0"/>
              <a:t> </a:t>
            </a:r>
            <a:r>
              <a:rPr lang="en-US" b="1" dirty="0" err="1" smtClean="0"/>
              <a:t>učinka</a:t>
            </a:r>
            <a:r>
              <a:rPr lang="en-US" b="1" dirty="0" smtClean="0"/>
              <a:t> (COP)</a:t>
            </a:r>
            <a:r>
              <a:rPr lang="en-US" dirty="0" smtClean="0"/>
              <a:t>. To je </a:t>
            </a:r>
            <a:r>
              <a:rPr lang="en-US" dirty="0" err="1" smtClean="0"/>
              <a:t>odnos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energije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</a:t>
            </a:r>
            <a:r>
              <a:rPr lang="en-US" dirty="0" err="1" smtClean="0"/>
              <a:t>uložena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energije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dobijamo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izlazu</a:t>
            </a:r>
            <a:r>
              <a:rPr lang="en-US" dirty="0" smtClean="0"/>
              <a:t>,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grejanje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hlađenje</a:t>
            </a:r>
            <a:r>
              <a:rPr lang="sr-Latn-RS" dirty="0" smtClean="0"/>
              <a:t>.</a:t>
            </a:r>
            <a:endParaRPr lang="en-US" dirty="0" smtClean="0"/>
          </a:p>
          <a:p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r-Latn-RS" dirty="0" smtClean="0"/>
          </a:p>
          <a:p>
            <a:endParaRPr lang="sr-Latn-RS" dirty="0" smtClean="0"/>
          </a:p>
          <a:p>
            <a:pPr>
              <a:buNone/>
            </a:pPr>
            <a:r>
              <a:rPr lang="sr-Latn-RS" dirty="0" smtClean="0"/>
              <a:t>  </a:t>
            </a:r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pic>
        <p:nvPicPr>
          <p:cNvPr id="2050" name="Picture 2" descr="C:\Users\Joca\Desktop\BMI prezentacija\94a00e8f5e46bafb71b55b3b24edfd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5522701" cy="864096"/>
          </a:xfrm>
          <a:prstGeom prst="rect">
            <a:avLst/>
          </a:prstGeom>
          <a:noFill/>
        </p:spPr>
      </p:pic>
      <p:pic>
        <p:nvPicPr>
          <p:cNvPr id="2051" name="Picture 3" descr="C:\Users\Joca\Desktop\BMI prezentacija\a8b89c341b84db034a8be010eb343b6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121586"/>
            <a:ext cx="811907" cy="28047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75656" y="407707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 - količina toplote izvučena iz hladnog rezervoara na temperaturi </a:t>
            </a:r>
            <a:endParaRPr lang="en-US" dirty="0"/>
          </a:p>
        </p:txBody>
      </p:sp>
      <p:pic>
        <p:nvPicPr>
          <p:cNvPr id="2053" name="Picture 5" descr="C:\Users\Joca\Desktop\BMI prezentacija\1f0a1dea1a935df03764b226652f131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7" y="2708920"/>
            <a:ext cx="5472608" cy="847609"/>
          </a:xfrm>
          <a:prstGeom prst="rect">
            <a:avLst/>
          </a:prstGeom>
          <a:noFill/>
        </p:spPr>
      </p:pic>
      <p:pic>
        <p:nvPicPr>
          <p:cNvPr id="2054" name="Picture 6" descr="C:\Users\Joca\Desktop\BMI prezentacija\2a6b1c32fad01ecfa4da9239d2cac63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4138186"/>
            <a:ext cx="504056" cy="244827"/>
          </a:xfrm>
          <a:prstGeom prst="rect">
            <a:avLst/>
          </a:prstGeom>
          <a:noFill/>
        </p:spPr>
      </p:pic>
      <p:pic>
        <p:nvPicPr>
          <p:cNvPr id="2055" name="Picture 7" descr="C:\Users\Joca\Desktop\BMI prezentacija\e2dcda2d2989bf109cfa032978689d5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725144"/>
            <a:ext cx="773139" cy="288032"/>
          </a:xfrm>
          <a:prstGeom prst="rect">
            <a:avLst/>
          </a:prstGeom>
          <a:noFill/>
        </p:spPr>
      </p:pic>
      <p:pic>
        <p:nvPicPr>
          <p:cNvPr id="2056" name="Picture 8" descr="C:\Users\Joca\Desktop\BMI prezentacija\52ee4e0228e0b52912268a178133c81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4757664"/>
            <a:ext cx="504056" cy="276418"/>
          </a:xfrm>
          <a:prstGeom prst="rect">
            <a:avLst/>
          </a:prstGeom>
          <a:noFill/>
        </p:spPr>
      </p:pic>
      <p:pic>
        <p:nvPicPr>
          <p:cNvPr id="2057" name="Picture 9" descr="C:\Users\Joca\Desktop\BMI prezentacija\30eaa39b08a11bf0f9745efda6f9e55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5301208"/>
            <a:ext cx="595266" cy="28803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475656" y="472514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 - količina toplote koja se isporučuje na temperaturi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530120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 - rasipanje energije kompresora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Toplotne pumpe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Toplotna pumpa</a:t>
            </a:r>
            <a:r>
              <a:rPr lang="sr-Latn-RS" dirty="0" smtClean="0"/>
              <a:t> voda-voda</a:t>
            </a:r>
            <a:r>
              <a:rPr lang="sv-SE" dirty="0" smtClean="0"/>
              <a:t> </a:t>
            </a:r>
            <a:r>
              <a:rPr lang="sr-Latn-RS" dirty="0" smtClean="0"/>
              <a:t>VS</a:t>
            </a:r>
            <a:r>
              <a:rPr lang="sv-SE" dirty="0" smtClean="0"/>
              <a:t> svi ostali</a:t>
            </a:r>
          </a:p>
          <a:p>
            <a:endParaRPr lang="en-US" dirty="0"/>
          </a:p>
        </p:txBody>
      </p:sp>
      <p:pic>
        <p:nvPicPr>
          <p:cNvPr id="3074" name="Picture 2" descr="C:\Users\Joca\Desktop\BMI prezentacija\toplotna-pumpa-uste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6552728" cy="3937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Mogućnosti BMS-a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600" dirty="0" smtClean="0"/>
              <a:t>Osnovni zahtevi : klimatizacija, osvetljenje, bezbednosni alarmi, agregati za sekundarno napajanje.</a:t>
            </a:r>
          </a:p>
          <a:p>
            <a:r>
              <a:rPr lang="sr-Latn-RS" sz="2600" dirty="0" smtClean="0"/>
              <a:t>U stambenim prostorima želimo kontrolu nad uređajima u domaćinstvu, audio i video sistemima (kućnim bioskopom itd.), održavanjem bašte (npr. zalivanje) itd.</a:t>
            </a:r>
          </a:p>
          <a:p>
            <a:r>
              <a:rPr lang="sr-Latn-RS" sz="2600" dirty="0" smtClean="0"/>
              <a:t>U poslovnim prostorima imamo potrebu za zoniranjem, zbog prostorija raznih namena (kancelarije, sale za konferencije, sale za predavanja).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Mogućnosti BMS-a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Primenjuju se određene strategije upravljanja:</a:t>
            </a:r>
            <a:endParaRPr lang="sr-Latn-RS" sz="2500" dirty="0" smtClean="0"/>
          </a:p>
          <a:p>
            <a:pPr>
              <a:buNone/>
            </a:pPr>
            <a:r>
              <a:rPr lang="sr-Latn-RS" sz="2500" dirty="0" smtClean="0"/>
              <a:t>		- zoniranje</a:t>
            </a:r>
          </a:p>
          <a:p>
            <a:pPr>
              <a:buNone/>
            </a:pPr>
            <a:r>
              <a:rPr lang="sr-Latn-RS" sz="2500" dirty="0" smtClean="0"/>
              <a:t>		- senzori prisustva (zauzeto, slobodno, jutarnje </a:t>
            </a:r>
            <a:r>
              <a:rPr lang="sr-Latn-RS" sz="2500" dirty="0" smtClean="0"/>
              <a:t>		  zagrevanje</a:t>
            </a:r>
            <a:r>
              <a:rPr lang="sr-Latn-RS" sz="2500" dirty="0" smtClean="0"/>
              <a:t>, noćno primirivanje)</a:t>
            </a:r>
          </a:p>
          <a:p>
            <a:pPr>
              <a:buNone/>
            </a:pPr>
            <a:r>
              <a:rPr lang="sr-Latn-RS" sz="2500" dirty="0" smtClean="0"/>
              <a:t>		-</a:t>
            </a:r>
            <a:r>
              <a:rPr lang="en-US" sz="2500" dirty="0" smtClean="0"/>
              <a:t> </a:t>
            </a:r>
            <a:r>
              <a:rPr lang="sr-Latn-RS" sz="2500" dirty="0" smtClean="0"/>
              <a:t>vreme dana (“time-of-day”)</a:t>
            </a:r>
            <a:endParaRPr lang="sr-Latn-RS" sz="2500" dirty="0" smtClean="0"/>
          </a:p>
          <a:p>
            <a:pPr>
              <a:buNone/>
            </a:pPr>
            <a:r>
              <a:rPr lang="sr-Latn-RS" sz="2500" dirty="0" smtClean="0"/>
              <a:t>		- optimizacija ventilacije</a:t>
            </a:r>
          </a:p>
          <a:p>
            <a:pPr>
              <a:buNone/>
            </a:pPr>
            <a:r>
              <a:rPr lang="sr-Latn-RS" sz="2500" dirty="0" smtClean="0"/>
              <a:t>		- koordinacija grejanja i hlađenja</a:t>
            </a:r>
            <a:endParaRPr lang="sr-Latn-R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BMS-a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Kontrolerima unutar BMS-a zaduženim za razne podsisteme se upravlja (podešavaju se režimi rada, set-pointovi) pomoću PC-ja, servera, touch panela.</a:t>
            </a:r>
          </a:p>
          <a:p>
            <a:r>
              <a:rPr lang="sr-Latn-RS" dirty="0" smtClean="0"/>
              <a:t>Bitan je izbor protokola kojim će ovi uređaji komunicirati, bilo to žično ili bežično. Protokoli mogu biti otvoreni (npr. </a:t>
            </a:r>
            <a:r>
              <a:rPr lang="en-US" dirty="0" err="1" smtClean="0"/>
              <a:t>BACnet</a:t>
            </a:r>
            <a:r>
              <a:rPr lang="en-US" dirty="0" smtClean="0"/>
              <a:t>, LonWorks</a:t>
            </a:r>
            <a:r>
              <a:rPr lang="sr-Latn-RS" dirty="0" smtClean="0"/>
              <a:t>, </a:t>
            </a:r>
            <a:r>
              <a:rPr lang="en-US" dirty="0" smtClean="0"/>
              <a:t>Modbus</a:t>
            </a:r>
            <a:r>
              <a:rPr lang="sr-Latn-RS" dirty="0" smtClean="0"/>
              <a:t>, SOAP) ili standardni (ali ne i besplatni), kao što su C-net i Profibus.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1687</TotalTime>
  <Words>1805</Words>
  <Application>Microsoft Office PowerPoint</Application>
  <PresentationFormat>On-screen Show (4:3)</PresentationFormat>
  <Paragraphs>276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Median</vt:lpstr>
      <vt:lpstr>Building Management System (BMS)</vt:lpstr>
      <vt:lpstr>Uvod</vt:lpstr>
      <vt:lpstr>Razlozi za implementaciju BMS-a</vt:lpstr>
      <vt:lpstr>Potražnja za energijom</vt:lpstr>
      <vt:lpstr>Podela po potrošnji ukupne energije po sektorima </vt:lpstr>
      <vt:lpstr>Podela po potrošnji energije pojedinih sistema unutar zgrade</vt:lpstr>
      <vt:lpstr>Mogućnosti BMS-a</vt:lpstr>
      <vt:lpstr>Mogućnosti BMS-a</vt:lpstr>
      <vt:lpstr>Implementacija BMS-a</vt:lpstr>
      <vt:lpstr>Primer organizacije mreže BMS-a</vt:lpstr>
      <vt:lpstr>HVAC sistemi</vt:lpstr>
      <vt:lpstr>HVAC sistemi</vt:lpstr>
      <vt:lpstr>HVAC sistemi</vt:lpstr>
      <vt:lpstr>Klima komora sa označenim delovima</vt:lpstr>
      <vt:lpstr>Klima komore</vt:lpstr>
      <vt:lpstr>Klima komora na krovu zgrade</vt:lpstr>
      <vt:lpstr>Klima komore</vt:lpstr>
      <vt:lpstr>Klima komore</vt:lpstr>
      <vt:lpstr>Klima komore</vt:lpstr>
      <vt:lpstr>Klima komore</vt:lpstr>
      <vt:lpstr>Klima komore</vt:lpstr>
      <vt:lpstr>Klima komore</vt:lpstr>
      <vt:lpstr>Savremeni parni kotao</vt:lpstr>
      <vt:lpstr>Klima komore</vt:lpstr>
      <vt:lpstr>Čiler 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Klima komore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  <vt:lpstr>Toplotne pumpe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Management System (BMS)</dc:title>
  <dc:creator>Jelena</dc:creator>
  <cp:lastModifiedBy>Jelena</cp:lastModifiedBy>
  <cp:revision>51</cp:revision>
  <dcterms:created xsi:type="dcterms:W3CDTF">2012-05-09T08:34:53Z</dcterms:created>
  <dcterms:modified xsi:type="dcterms:W3CDTF">2012-05-14T08:44:53Z</dcterms:modified>
</cp:coreProperties>
</file>