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1" r:id="rId9"/>
    <p:sldId id="267" r:id="rId10"/>
    <p:sldId id="268" r:id="rId11"/>
    <p:sldId id="265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3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2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1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7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D2D-AA60-4815-AABE-09CC941A6AB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12D2D-AA60-4815-AABE-09CC941A6AB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2264-ABE3-4E2E-BA25-C4C236B1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10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Endress +</a:t>
            </a:r>
            <a:r>
              <a:rPr lang="en-US" dirty="0"/>
              <a:t> Hauser </a:t>
            </a:r>
            <a:br>
              <a:rPr lang="sr-Latn-RS" dirty="0"/>
            </a:br>
            <a:r>
              <a:rPr lang="sr-Latn-RS" dirty="0"/>
              <a:t>Capacitance Limit Detection</a:t>
            </a:r>
            <a:br>
              <a:rPr lang="sr-Latn-RS" dirty="0"/>
            </a:br>
            <a:r>
              <a:rPr lang="sr-Latn-RS" dirty="0"/>
              <a:t>Nivocompact FTC 231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2033"/>
            <a:ext cx="9144000" cy="505728"/>
          </a:xfrm>
        </p:spPr>
        <p:txBody>
          <a:bodyPr/>
          <a:lstStyle/>
          <a:p>
            <a:r>
              <a:rPr lang="sr-Latn-RS" dirty="0"/>
              <a:t>Stefana Jocić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57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Detekcija minimalnog i maksimanog nivoa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844824"/>
            <a:ext cx="3322712" cy="466072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maksimalni nivo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2420889"/>
            <a:ext cx="6336704" cy="42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0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Tehničke karakteristike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sr-Latn-RS" dirty="0"/>
              <a:t>Karakteristike senzora</a:t>
            </a:r>
          </a:p>
          <a:p>
            <a:pPr>
              <a:lnSpc>
                <a:spcPct val="80000"/>
              </a:lnSpc>
              <a:defRPr/>
            </a:pPr>
            <a:r>
              <a:rPr lang="sr-Latn-RS" dirty="0"/>
              <a:t>rad na temperaturama u silosu</a:t>
            </a:r>
            <a:r>
              <a:rPr lang="en-US" dirty="0"/>
              <a:t>:  –20 °C ... 80 °C</a:t>
            </a:r>
          </a:p>
          <a:p>
            <a:pPr>
              <a:lnSpc>
                <a:spcPct val="80000"/>
              </a:lnSpc>
              <a:defRPr/>
            </a:pPr>
            <a:r>
              <a:rPr lang="sr-Latn-RS" dirty="0"/>
              <a:t>pritisak: atmosferski</a:t>
            </a: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sr-Latn-RS" dirty="0"/>
              <a:t>opterećenje na sjali</a:t>
            </a:r>
            <a:r>
              <a:rPr lang="en-US" dirty="0"/>
              <a:t>: 30 </a:t>
            </a:r>
            <a:r>
              <a:rPr lang="sr-Latn-RS" dirty="0"/>
              <a:t>kN vertikalno</a:t>
            </a: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sr-Latn-RS" dirty="0"/>
              <a:t>dielektrična konstanta materijala </a:t>
            </a:r>
            <a:r>
              <a:rPr lang="en-US" dirty="0"/>
              <a:t>: min. 2.5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sr-Latn-RS" sz="3200" dirty="0"/>
              <a:t>Karakteristike kabla</a:t>
            </a:r>
            <a:endParaRPr lang="en-US" sz="3200" dirty="0"/>
          </a:p>
          <a:p>
            <a:pPr>
              <a:lnSpc>
                <a:spcPct val="80000"/>
              </a:lnSpc>
              <a:defRPr/>
            </a:pPr>
            <a:r>
              <a:rPr lang="sr-Latn-RS" dirty="0"/>
              <a:t>izolacija</a:t>
            </a:r>
            <a:r>
              <a:rPr lang="en-US" dirty="0"/>
              <a:t>: PA  1mm</a:t>
            </a:r>
          </a:p>
          <a:p>
            <a:pPr>
              <a:lnSpc>
                <a:spcPct val="80000"/>
              </a:lnSpc>
              <a:defRPr/>
            </a:pPr>
            <a:r>
              <a:rPr lang="sr-Latn-RS" dirty="0"/>
              <a:t>prečnik</a:t>
            </a:r>
            <a:r>
              <a:rPr lang="en-US" dirty="0"/>
              <a:t>: 10mm</a:t>
            </a:r>
          </a:p>
          <a:p>
            <a:pPr>
              <a:lnSpc>
                <a:spcPct val="80000"/>
              </a:lnSpc>
              <a:defRPr/>
            </a:pPr>
            <a:r>
              <a:rPr lang="sr-Latn-RS" dirty="0"/>
              <a:t>Sajla je povezana na čelični teg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Povezivanje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1945944"/>
            <a:ext cx="3672840" cy="4015323"/>
          </a:xfrm>
        </p:spPr>
      </p:pic>
      <p:sp>
        <p:nvSpPr>
          <p:cNvPr id="5" name="TextBox 4"/>
          <p:cNvSpPr txBox="1"/>
          <p:nvPr/>
        </p:nvSpPr>
        <p:spPr>
          <a:xfrm>
            <a:off x="606490" y="1223332"/>
            <a:ext cx="66465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sz="2400" dirty="0"/>
              <a:t>Nivocompact mora biti uzemljen kako bi formirao kondenzator, pošto se druga ploča kondenzatora povezuje na priključak za uzemljenje senzora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sz="2400" dirty="0"/>
              <a:t>Zato je potrebno potrebno spojiti kućište senzora direktno sa silosom ili preko posebnog provodnika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sz="2400" dirty="0"/>
              <a:t>Senzor ima mogućnost izbora min/max funkcionalnosti u fail-safe modu rada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sz="2400" dirty="0"/>
              <a:t>Ima jedan relejni izlaz sa dva para priključaka </a:t>
            </a:r>
            <a:r>
              <a:rPr lang="sr-Latn-RS" sz="2400"/>
              <a:t>od kojih </a:t>
            </a:r>
            <a:r>
              <a:rPr lang="sr-Latn-RS" sz="2400" dirty="0"/>
              <a:t>jedan daje logički nivo signala u skladu sa funkcionalnošću koja je izabrana i otvoren je kada senzor nema napajanja, a drugi daje inverznu logičku vrednost i zatvoren je kada senzor nema napajanja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74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Kalibracija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842" y="1200005"/>
            <a:ext cx="6788284" cy="40936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5B3958-EC13-A979-1B80-0121C056E823}"/>
              </a:ext>
            </a:extLst>
          </p:cNvPr>
          <p:cNvSpPr txBox="1"/>
          <p:nvPr/>
        </p:nvSpPr>
        <p:spPr>
          <a:xfrm>
            <a:off x="446314" y="1225689"/>
            <a:ext cx="4597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sz="2400" dirty="0"/>
              <a:t>Postoji prekidač u gornjem levom uglu za izbor min/max funkcionalnosti u fail-safe modu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sz="2400" dirty="0"/>
              <a:t>Prekidač pored njega je za konfigurisanje dužine sajle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sz="2400" dirty="0"/>
              <a:t>Postoje dva potenciometra koji služe za nameštanje osetljivosti, odnosno promene kapacitivnosti na kojoj će se izvršiti detekcija karakterističnog nivoa. Jedan potenciometar je za grubo, a drugi za fino podešavanje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015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73225" cy="4351338"/>
          </a:xfrm>
        </p:spPr>
        <p:txBody>
          <a:bodyPr/>
          <a:lstStyle/>
          <a:p>
            <a:pPr algn="just"/>
            <a:r>
              <a:rPr lang="sr-Latn-RS" dirty="0"/>
              <a:t>Kapacitivni senzor za detekciju nivoa (min/max) u silosima</a:t>
            </a:r>
          </a:p>
          <a:p>
            <a:pPr algn="just"/>
            <a:r>
              <a:rPr lang="sr-Latn-RS" dirty="0"/>
              <a:t>Postavlja se na krov silosa</a:t>
            </a:r>
          </a:p>
          <a:p>
            <a:pPr algn="just"/>
            <a:r>
              <a:rPr lang="sr-Latn-RS" dirty="0"/>
              <a:t>Koristi se za fine i praškaste materijale</a:t>
            </a:r>
            <a:r>
              <a:rPr lang="en-US" dirty="0"/>
              <a:t> </a:t>
            </a:r>
            <a:r>
              <a:rPr lang="sr-Latn-RS"/>
              <a:t>(pesak, cement, brašno...)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719" y="549775"/>
            <a:ext cx="973039" cy="6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0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Kapacitivni senzori nivoa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Rade na principu formiranja kondenzatora, gde je jedna elektroda obično sam zid silosa, a druga elektroda je sam senzor</a:t>
            </a:r>
          </a:p>
          <a:p>
            <a:r>
              <a:rPr lang="sr-Latn-RS" dirty="0"/>
              <a:t>Mogu se koristiti i za tečne i za čvrste materijale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62" y="3580327"/>
            <a:ext cx="5411310" cy="2596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12" y="2963078"/>
            <a:ext cx="2259035" cy="321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/>
              <a:t>Nema pokretnih delova u silosu</a:t>
            </a:r>
          </a:p>
          <a:p>
            <a:pPr algn="just"/>
            <a:r>
              <a:rPr lang="sr-Latn-RS" dirty="0"/>
              <a:t>Jednostavna kalibracija</a:t>
            </a:r>
          </a:p>
          <a:p>
            <a:pPr algn="just"/>
            <a:r>
              <a:rPr lang="sr-Latn-RS" dirty="0"/>
              <a:t>Kompletna jedinica sa sajlom i ugrađenom elektronikom, lako se postavlja, mali troskovi instalacije</a:t>
            </a:r>
          </a:p>
          <a:p>
            <a:pPr algn="just"/>
            <a:r>
              <a:rPr lang="sr-Latn-RS" dirty="0"/>
              <a:t>Dužina sajle može biti različita u zaisnosti od potrebe može se skratiti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4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Kompletni merni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92155" cy="4351338"/>
          </a:xfrm>
        </p:spPr>
        <p:txBody>
          <a:bodyPr/>
          <a:lstStyle/>
          <a:p>
            <a:r>
              <a:rPr lang="sr-Latn-RS" dirty="0"/>
              <a:t>Nivocompact FTC231</a:t>
            </a:r>
          </a:p>
          <a:p>
            <a:r>
              <a:rPr lang="sr-Latn-RS" dirty="0"/>
              <a:t>Povezani kontrolni sistemi, prekidači, signalni transmiteri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379" y="1333537"/>
            <a:ext cx="2833421" cy="53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0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Princip 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7513"/>
            <a:ext cx="7533068" cy="4845631"/>
          </a:xfrm>
        </p:spPr>
        <p:txBody>
          <a:bodyPr>
            <a:normAutofit lnSpcReduction="10000"/>
          </a:bodyPr>
          <a:lstStyle/>
          <a:p>
            <a:pPr algn="just"/>
            <a:r>
              <a:rPr lang="sr-Latn-RS" dirty="0"/>
              <a:t>Sajla i zid silosa formiraju 2 elektrode kondenzatora</a:t>
            </a:r>
          </a:p>
          <a:p>
            <a:pPr algn="just"/>
            <a:r>
              <a:rPr lang="sr-Latn-RS" dirty="0"/>
              <a:t>Prekidačka f-ja FTC231 zavisi od promene vremenske konstante pražnjenja kondenzatora</a:t>
            </a:r>
            <a:endParaRPr lang="en-US" dirty="0"/>
          </a:p>
          <a:p>
            <a:pPr algn="just"/>
            <a:r>
              <a:rPr lang="sr-Latn-RS" dirty="0"/>
              <a:t>Dok je sajla u vazduhu (</a:t>
            </a:r>
            <a:r>
              <a:rPr lang="en-US" dirty="0"/>
              <a:t>Ԑ</a:t>
            </a:r>
            <a:r>
              <a:rPr lang="en-US" baseline="-25000" dirty="0"/>
              <a:t>r</a:t>
            </a:r>
            <a:r>
              <a:rPr lang="en-US" dirty="0"/>
              <a:t> = 1</a:t>
            </a:r>
            <a:r>
              <a:rPr lang="sr-Latn-RS" dirty="0"/>
              <a:t>), vreme pražnjenja je </a:t>
            </a:r>
            <a:r>
              <a:rPr lang="en-US" dirty="0"/>
              <a:t>Ԏ = R x C</a:t>
            </a:r>
            <a:r>
              <a:rPr lang="en-US" baseline="-25000" dirty="0"/>
              <a:t> a </a:t>
            </a:r>
            <a:r>
              <a:rPr lang="sr-Latn-RS" dirty="0"/>
              <a:t>, gde je R otpornost kola, a</a:t>
            </a:r>
            <a:r>
              <a:rPr lang="en-US" dirty="0"/>
              <a:t> </a:t>
            </a:r>
            <a:r>
              <a:rPr lang="sr-Latn-RS" dirty="0"/>
              <a:t>C</a:t>
            </a:r>
            <a:r>
              <a:rPr lang="en-US" baseline="-25000" dirty="0"/>
              <a:t> a </a:t>
            </a:r>
            <a:r>
              <a:rPr lang="sr-Latn-RS" dirty="0"/>
              <a:t> kapacitvnost kondenzatora koji formiraju zid silosa i sajla</a:t>
            </a:r>
          </a:p>
          <a:p>
            <a:pPr algn="just"/>
            <a:r>
              <a:rPr lang="en-US" dirty="0" err="1"/>
              <a:t>Pove</a:t>
            </a:r>
            <a:r>
              <a:rPr lang="sr-Latn-RS" dirty="0"/>
              <a:t>ćanje </a:t>
            </a:r>
            <a:r>
              <a:rPr lang="en-US" dirty="0"/>
              <a:t>Ԑ</a:t>
            </a:r>
            <a:r>
              <a:rPr lang="en-US" baseline="-25000" dirty="0"/>
              <a:t>r</a:t>
            </a:r>
            <a:r>
              <a:rPr lang="en-US" dirty="0"/>
              <a:t> </a:t>
            </a:r>
            <a:r>
              <a:rPr lang="sr-Latn-RS" dirty="0"/>
              <a:t> uzrokuje povećanje C</a:t>
            </a:r>
            <a:r>
              <a:rPr lang="en-US" baseline="-25000" dirty="0"/>
              <a:t> a</a:t>
            </a:r>
            <a:r>
              <a:rPr lang="sr-Latn-RS" dirty="0"/>
              <a:t>, što uzrokuje povećanje vremenske konstante </a:t>
            </a:r>
            <a:r>
              <a:rPr lang="en-US" dirty="0"/>
              <a:t>Ԏ</a:t>
            </a:r>
            <a:endParaRPr lang="sr-Latn-RS" dirty="0"/>
          </a:p>
          <a:p>
            <a:pPr algn="just"/>
            <a:r>
              <a:rPr lang="sr-Latn-RS" dirty="0"/>
              <a:t>Neosetljiv je sve dok materijal ne formira most između sajle i zida silosa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598" y="1825625"/>
            <a:ext cx="3170753" cy="35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9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Ugradnja FTC231 u pogon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571704" cy="4768358"/>
          </a:xfrm>
        </p:spPr>
        <p:txBody>
          <a:bodyPr>
            <a:normAutofit/>
          </a:bodyPr>
          <a:lstStyle/>
          <a:p>
            <a:pPr algn="just"/>
            <a:r>
              <a:rPr lang="sr-Latn-RS" dirty="0"/>
              <a:t>Mesto za usip materija ne sme biti usmerno na sondu </a:t>
            </a:r>
            <a:endParaRPr lang="en-US" dirty="0"/>
          </a:p>
          <a:p>
            <a:pPr algn="just"/>
            <a:r>
              <a:rPr lang="sr-Latn-RS" dirty="0"/>
              <a:t>Minimalno rastojanje između sajli mora biti 500 m</a:t>
            </a:r>
          </a:p>
          <a:p>
            <a:pPr algn="just"/>
            <a:r>
              <a:rPr lang="sr-Latn-RS" dirty="0"/>
              <a:t>Kod silosa visokih temperatura izolovati spoljašnjost zida silosa, kako bi se izbegao prelazak toplote na kućiste senzora</a:t>
            </a:r>
          </a:p>
          <a:p>
            <a:pPr algn="just"/>
            <a:r>
              <a:rPr lang="sr-Latn-RS" dirty="0"/>
              <a:t>Zaštitni poklopac štiti senzor od prevelikih temperatura i kondenzacije, koja može nastati unutar kućišta zbog razlika u temperaturu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465" y="1253016"/>
            <a:ext cx="3010298" cy="54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1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89" y="668007"/>
            <a:ext cx="5314907" cy="53045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2" y="1313645"/>
            <a:ext cx="5164428" cy="4658949"/>
          </a:xfrm>
        </p:spPr>
        <p:txBody>
          <a:bodyPr>
            <a:normAutofit lnSpcReduction="10000"/>
          </a:bodyPr>
          <a:lstStyle/>
          <a:p>
            <a:pPr algn="just"/>
            <a:r>
              <a:rPr lang="sr-Latn-RS" dirty="0"/>
              <a:t>Kod pneumatskih sistema sajla ne treba biti previše blizu zida </a:t>
            </a:r>
          </a:p>
          <a:p>
            <a:pPr algn="just"/>
            <a:r>
              <a:rPr lang="sr-Latn-RS" dirty="0"/>
              <a:t>Sajla može biti oštećena ukoliko se postavi blizu mesta za usip materijala</a:t>
            </a:r>
          </a:p>
          <a:p>
            <a:pPr algn="just"/>
            <a:r>
              <a:rPr lang="sr-Latn-RS" dirty="0"/>
              <a:t>Priključak sa navojem ne sme biti previše dugačak zbog prolaska prašine i stvaranja kondenzacije</a:t>
            </a:r>
          </a:p>
          <a:p>
            <a:pPr algn="just"/>
            <a:r>
              <a:rPr lang="sr-Latn-RS" dirty="0"/>
              <a:t>Sajla previše blizu zida, može da se zaljulja i da lažnu informaciju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0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Detekcija minimalnog i maksimanog nivoa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844824"/>
            <a:ext cx="3034680" cy="538080"/>
          </a:xfrm>
        </p:spPr>
        <p:txBody>
          <a:bodyPr>
            <a:normAutofit/>
          </a:bodyPr>
          <a:lstStyle/>
          <a:p>
            <a:r>
              <a:rPr lang="sr-Latn-RS" dirty="0"/>
              <a:t>minimalni nivo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2468905"/>
            <a:ext cx="6336704" cy="423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529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Endress + Hauser  Capacitance Limit Detection Nivocompact FTC 231</vt:lpstr>
      <vt:lpstr>Uvod</vt:lpstr>
      <vt:lpstr>Kapacitivni senzori nivoa</vt:lpstr>
      <vt:lpstr>Prednosti</vt:lpstr>
      <vt:lpstr>Kompletni merni sistem</vt:lpstr>
      <vt:lpstr>Princip rada</vt:lpstr>
      <vt:lpstr>Ugradnja FTC231 u pogon</vt:lpstr>
      <vt:lpstr>PowerPoint Presentation</vt:lpstr>
      <vt:lpstr>Detekcija minimalnog i maksimanog nivoa</vt:lpstr>
      <vt:lpstr>Detekcija minimalnog i maksimanog nivoa</vt:lpstr>
      <vt:lpstr>Tehničke karakteristike</vt:lpstr>
      <vt:lpstr>Povezivanje</vt:lpstr>
      <vt:lpstr>Kalibracija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Steffy</dc:creator>
  <cp:lastModifiedBy>Darko Stanisic</cp:lastModifiedBy>
  <cp:revision>33</cp:revision>
  <dcterms:created xsi:type="dcterms:W3CDTF">2015-11-18T00:08:22Z</dcterms:created>
  <dcterms:modified xsi:type="dcterms:W3CDTF">2022-11-21T09:49:39Z</dcterms:modified>
</cp:coreProperties>
</file>