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9" r:id="rId2"/>
    <p:sldId id="258" r:id="rId3"/>
    <p:sldId id="259" r:id="rId4"/>
    <p:sldId id="260" r:id="rId5"/>
    <p:sldId id="261" r:id="rId6"/>
    <p:sldId id="270" r:id="rId7"/>
    <p:sldId id="262" r:id="rId8"/>
    <p:sldId id="268" r:id="rId9"/>
    <p:sldId id="263" r:id="rId10"/>
    <p:sldId id="266" r:id="rId11"/>
    <p:sldId id="267" r:id="rId12"/>
    <p:sldId id="27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9A3E-8901-4C1F-95D9-5611170E4427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8FAF-FF66-4453-9AB6-2722030C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u="sng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LEUZE FRK 85/4-800</a:t>
            </a:r>
            <a:r>
              <a:rPr lang="sr-Latn-RS" u="sng" dirty="0">
                <a:latin typeface="Aharoni" pitchFamily="2" charset="-79"/>
                <a:cs typeface="Aharoni" pitchFamily="2" charset="-79"/>
              </a:rPr>
              <a:t> </a:t>
            </a:r>
            <a:endParaRPr lang="en-US" u="sng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842968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Svetlosni zrak od predajnika pogađa objekat koji šalje svetlost u više uglova. Određena količina svetlosti se vraća prema prijemniku senzora i time se detektuje</a:t>
            </a:r>
            <a:r>
              <a:rPr lang="sr-Latn-RS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objekat</a:t>
            </a:r>
            <a:r>
              <a:rPr lang="vi-VN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. Faktori koji utiču na daljinu detekcije su boja, veličina i oblik objekta</a:t>
            </a:r>
            <a:endParaRPr lang="sr-Latn-RS" sz="32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Z</a:t>
            </a:r>
            <a:r>
              <a:rPr lang="sr-Latn-RS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bog ovakvog rada senzora objekat čije prisustvo želimo da detektujemo mora biti na maloj udaljenosti od samog senzora(od 0,1m do 0,8m).</a:t>
            </a:r>
          </a:p>
          <a:p>
            <a:r>
              <a:rPr lang="sr-Latn-RS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vi-VN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maju definisan opseg detekcije za svaki objekat određene boje, sjajnosti I oblika. Lako se montiraju </a:t>
            </a:r>
            <a:r>
              <a:rPr lang="sr-Latn-RS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vi-VN" sz="32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podešavaju.</a:t>
            </a:r>
            <a:endParaRPr lang="sr-Latn-RS" sz="32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endParaRPr lang="sr-Latn-RS" sz="32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357298"/>
            <a:ext cx="5199276" cy="4687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1643050"/>
            <a:ext cx="2793266" cy="1726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844" y="3571876"/>
            <a:ext cx="3474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02060"/>
                </a:solidFill>
              </a:rPr>
              <a:t>A Optička osa</a:t>
            </a:r>
          </a:p>
          <a:p>
            <a:r>
              <a:rPr lang="sr-Latn-RS" dirty="0">
                <a:solidFill>
                  <a:srgbClr val="002060"/>
                </a:solidFill>
              </a:rPr>
              <a:t>B Indikator dioda</a:t>
            </a:r>
          </a:p>
          <a:p>
            <a:r>
              <a:rPr lang="sr-Latn-RS" dirty="0">
                <a:solidFill>
                  <a:srgbClr val="002060"/>
                </a:solidFill>
              </a:rPr>
              <a:t>C Podešavač dometa skeniranja</a:t>
            </a:r>
          </a:p>
          <a:p>
            <a:r>
              <a:rPr lang="sr-Latn-RS" dirty="0">
                <a:solidFill>
                  <a:srgbClr val="002060"/>
                </a:solidFill>
              </a:rPr>
              <a:t>D Prekidač moda rada svetlo/tama 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428604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002060"/>
                </a:solidFill>
              </a:rPr>
              <a:t>Dimenzije senzora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/>
              <a:t>NAČIN I ŠEMA POVEZIVANJA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30" y="2606040"/>
            <a:ext cx="2761218" cy="1546860"/>
          </a:xfrm>
        </p:spPr>
      </p:pic>
      <p:sp>
        <p:nvSpPr>
          <p:cNvPr id="3" name="TextBox 2"/>
          <p:cNvSpPr txBox="1"/>
          <p:nvPr/>
        </p:nvSpPr>
        <p:spPr>
          <a:xfrm>
            <a:off x="323528" y="2606041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/>
              <a:t>Ima </a:t>
            </a:r>
            <a:r>
              <a:rPr lang="sr-Latn-RS" sz="2200" dirty="0"/>
              <a:t>širok opseg napona napajanja 10-30V DC, koje se povezuje na priključke 1 i 2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2200" dirty="0"/>
              <a:t>Normalno otvoren tranzistorski izlaz (PNP), koji se dobija na priključku 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87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41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>
                <a:solidFill>
                  <a:srgbClr val="002060"/>
                </a:solidFill>
              </a:rPr>
              <a:t>SPECIFIKACIJA</a:t>
            </a:r>
          </a:p>
          <a:p>
            <a:endParaRPr lang="en-US" sz="3200" u="sng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642918"/>
            <a:ext cx="4357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002060"/>
                </a:solidFill>
              </a:rPr>
              <a:t>Optički podaci:</a:t>
            </a:r>
          </a:p>
          <a:p>
            <a:r>
              <a:rPr lang="sr-Latn-RS" dirty="0">
                <a:solidFill>
                  <a:srgbClr val="002060"/>
                </a:solidFill>
              </a:rPr>
              <a:t>-opseg skeniranja    	                 100...800mm</a:t>
            </a:r>
          </a:p>
          <a:p>
            <a:r>
              <a:rPr lang="sr-Latn-RS" dirty="0">
                <a:solidFill>
                  <a:srgbClr val="002060"/>
                </a:solidFill>
              </a:rPr>
              <a:t>-podešavanje opsega               120...800mm</a:t>
            </a:r>
          </a:p>
          <a:p>
            <a:r>
              <a:rPr lang="sr-Latn-RS" dirty="0">
                <a:solidFill>
                  <a:srgbClr val="002060"/>
                </a:solidFill>
              </a:rPr>
              <a:t>-izvor svetlosti	                  LED</a:t>
            </a:r>
          </a:p>
          <a:p>
            <a:r>
              <a:rPr lang="sr-Latn-RS" dirty="0">
                <a:solidFill>
                  <a:srgbClr val="002060"/>
                </a:solidFill>
              </a:rPr>
              <a:t>-talasna dužina	                  880nm</a:t>
            </a:r>
          </a:p>
          <a:p>
            <a:r>
              <a:rPr lang="sr-Latn-RS" sz="2400" dirty="0">
                <a:solidFill>
                  <a:srgbClr val="002060"/>
                </a:solidFill>
              </a:rPr>
              <a:t>Vreme:</a:t>
            </a:r>
          </a:p>
          <a:p>
            <a:r>
              <a:rPr lang="sr-Latn-RS" dirty="0">
                <a:solidFill>
                  <a:srgbClr val="002060"/>
                </a:solidFill>
              </a:rPr>
              <a:t>-Senzorska promena </a:t>
            </a:r>
          </a:p>
          <a:p>
            <a:r>
              <a:rPr lang="sr-Latn-RS" dirty="0">
                <a:solidFill>
                  <a:srgbClr val="002060"/>
                </a:solidFill>
              </a:rPr>
              <a:t>  učestanosti	                  100Hz</a:t>
            </a:r>
          </a:p>
          <a:p>
            <a:r>
              <a:rPr lang="sr-Latn-RS" dirty="0">
                <a:solidFill>
                  <a:srgbClr val="002060"/>
                </a:solidFill>
              </a:rPr>
              <a:t>-Vreme odziva                           5ms</a:t>
            </a:r>
          </a:p>
          <a:p>
            <a:r>
              <a:rPr lang="sr-Latn-RS" dirty="0">
                <a:solidFill>
                  <a:srgbClr val="002060"/>
                </a:solidFill>
              </a:rPr>
              <a:t>-Odlaganje pre startovanja     &lt;=200ms</a:t>
            </a:r>
          </a:p>
          <a:p>
            <a:pPr>
              <a:defRPr/>
            </a:pPr>
            <a:r>
              <a:rPr lang="sr-Latn-R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Indikatori: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-žuto LED svetlo uklju.          refleksija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-žuto LED svetlo isklju.         nema refleksije</a:t>
            </a:r>
          </a:p>
          <a:p>
            <a:pPr>
              <a:defRPr/>
            </a:pPr>
            <a:endParaRPr lang="sr-Latn-R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r-Latn-R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642918"/>
            <a:ext cx="4572000" cy="515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r-Latn-RS" sz="2400" dirty="0">
                <a:solidFill>
                  <a:srgbClr val="002060"/>
                </a:solidFill>
                <a:cs typeface="Times New Roman" pitchFamily="18" charset="0"/>
              </a:rPr>
              <a:t>Podaci o elektronici: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cs typeface="Times New Roman" pitchFamily="18" charset="0"/>
              </a:rPr>
              <a:t>-operativna voltaža  Ub           10...30V DC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cs typeface="Times New Roman" pitchFamily="18" charset="0"/>
              </a:rPr>
              <a:t>-rezidualno talasanje               &lt;=15% Ub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cs typeface="Times New Roman" pitchFamily="18" charset="0"/>
              </a:rPr>
              <a:t>-bias struje                                 &lt;=40mA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cs typeface="Times New Roman" pitchFamily="18" charset="0"/>
              </a:rPr>
              <a:t>-izlazne promene                      PNP tranz izlaz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cs typeface="Times New Roman" pitchFamily="18" charset="0"/>
              </a:rPr>
              <a:t>-karakteristike funkcije             svetle/tamne 			      promene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cs typeface="Times New Roman" pitchFamily="18" charset="0"/>
              </a:rPr>
              <a:t>-napon signala visoki/niski      &gt;=(Ub-2V)&lt;=2V</a:t>
            </a:r>
          </a:p>
          <a:p>
            <a:pPr>
              <a:defRPr/>
            </a:pPr>
            <a:r>
              <a:rPr lang="sr-Latn-R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-Struja izlaza                             max 100mA</a:t>
            </a:r>
          </a:p>
          <a:p>
            <a:r>
              <a:rPr lang="sr-Latn-RS" sz="2400" dirty="0">
                <a:solidFill>
                  <a:srgbClr val="002060"/>
                </a:solidFill>
              </a:rPr>
              <a:t>Mehanički podaci:</a:t>
            </a:r>
          </a:p>
          <a:p>
            <a:r>
              <a:rPr lang="sr-Latn-RS" dirty="0">
                <a:solidFill>
                  <a:srgbClr val="002060"/>
                </a:solidFill>
              </a:rPr>
              <a:t>-kućište                                    liveni aluminijum</a:t>
            </a:r>
          </a:p>
          <a:p>
            <a:r>
              <a:rPr lang="sr-Latn-RS" dirty="0">
                <a:solidFill>
                  <a:srgbClr val="002060"/>
                </a:solidFill>
              </a:rPr>
              <a:t>-težina                                      340g</a:t>
            </a:r>
          </a:p>
          <a:p>
            <a:r>
              <a:rPr lang="sr-Latn-RS" dirty="0">
                <a:solidFill>
                  <a:srgbClr val="002060"/>
                </a:solidFill>
              </a:rPr>
              <a:t>-optički zaklon                        staklo</a:t>
            </a:r>
          </a:p>
          <a:p>
            <a:r>
              <a:rPr lang="sr-Latn-RS" dirty="0">
                <a:solidFill>
                  <a:srgbClr val="002060"/>
                </a:solidFill>
              </a:rPr>
              <a:t>-tip konekcije                          M12 konektror ili</a:t>
            </a:r>
          </a:p>
          <a:p>
            <a:r>
              <a:rPr lang="sr-Latn-RS" dirty="0">
                <a:solidFill>
                  <a:srgbClr val="002060"/>
                </a:solidFill>
              </a:rPr>
              <a:t>		                standarni utikač   </a:t>
            </a:r>
            <a:endParaRPr lang="en-US" dirty="0">
              <a:solidFill>
                <a:srgbClr val="002060"/>
              </a:solidFill>
            </a:endParaRPr>
          </a:p>
          <a:p>
            <a:pPr>
              <a:defRPr/>
            </a:pPr>
            <a:endParaRPr lang="sr-Latn-R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sr-Latn-R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sr-Latn-RS" b="1" u="sng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4572008"/>
            <a:ext cx="828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rgbClr val="002060"/>
                </a:solidFill>
              </a:rPr>
              <a:t>Podaci o okolini:</a:t>
            </a:r>
          </a:p>
          <a:p>
            <a:r>
              <a:rPr lang="sr-Latn-RS" dirty="0">
                <a:solidFill>
                  <a:srgbClr val="002060"/>
                </a:solidFill>
              </a:rPr>
              <a:t>-temperatura                            </a:t>
            </a:r>
            <a:r>
              <a:rPr lang="en-US" dirty="0">
                <a:solidFill>
                  <a:srgbClr val="002060"/>
                </a:solidFill>
              </a:rPr>
              <a:t>-20°C ... +60°C/-30°C ... +70°C</a:t>
            </a:r>
            <a:endParaRPr lang="sr-Latn-RS" dirty="0">
              <a:solidFill>
                <a:srgbClr val="002060"/>
              </a:solidFill>
            </a:endParaRPr>
          </a:p>
          <a:p>
            <a:r>
              <a:rPr lang="sr-Latn-RS" dirty="0">
                <a:solidFill>
                  <a:srgbClr val="002060"/>
                </a:solidFill>
              </a:rPr>
              <a:t>-zaštitni krug                             1,2,3</a:t>
            </a:r>
          </a:p>
          <a:p>
            <a:r>
              <a:rPr lang="sr-Latn-RS" dirty="0">
                <a:solidFill>
                  <a:srgbClr val="002060"/>
                </a:solidFill>
              </a:rPr>
              <a:t>-VDE zaštitna klasa                   </a:t>
            </a:r>
            <a:r>
              <a:rPr lang="en-US" dirty="0">
                <a:solidFill>
                  <a:srgbClr val="002060"/>
                </a:solidFill>
              </a:rPr>
              <a:t>I,</a:t>
            </a:r>
            <a:r>
              <a:rPr lang="sr-Latn-RS" dirty="0">
                <a:solidFill>
                  <a:srgbClr val="002060"/>
                </a:solidFill>
              </a:rPr>
              <a:t>potpuno izolovani</a:t>
            </a:r>
            <a:r>
              <a:rPr lang="en-US" dirty="0">
                <a:solidFill>
                  <a:srgbClr val="002060"/>
                </a:solidFill>
              </a:rPr>
              <a:t> (FRK 85/2-800, FRK 85/4-800)</a:t>
            </a:r>
            <a:endParaRPr lang="sr-Latn-RS" dirty="0">
              <a:solidFill>
                <a:srgbClr val="002060"/>
              </a:solidFill>
            </a:endParaRPr>
          </a:p>
          <a:p>
            <a:r>
              <a:rPr lang="sr-Latn-RS" dirty="0">
                <a:solidFill>
                  <a:srgbClr val="002060"/>
                </a:solidFill>
              </a:rPr>
              <a:t>-zaštitna klasa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sr-Latn-RS" dirty="0">
                <a:solidFill>
                  <a:srgbClr val="002060"/>
                </a:solidFill>
              </a:rPr>
              <a:t>                          </a:t>
            </a:r>
            <a:r>
              <a:rPr lang="en-US" dirty="0">
                <a:solidFill>
                  <a:srgbClr val="002060"/>
                </a:solidFill>
              </a:rPr>
              <a:t>IP 65</a:t>
            </a:r>
            <a:endParaRPr lang="sr-Latn-RS" dirty="0">
              <a:solidFill>
                <a:srgbClr val="002060"/>
              </a:solidFill>
            </a:endParaRPr>
          </a:p>
          <a:p>
            <a:r>
              <a:rPr lang="sr-Latn-RS" dirty="0">
                <a:solidFill>
                  <a:srgbClr val="002060"/>
                </a:solidFill>
              </a:rPr>
              <a:t>-LED klasa		</a:t>
            </a:r>
            <a:r>
              <a:rPr lang="en-US" dirty="0">
                <a:solidFill>
                  <a:srgbClr val="002060"/>
                </a:solidFill>
              </a:rPr>
              <a:t>1 (acc. to EN 60825-1)</a:t>
            </a:r>
            <a:endParaRPr lang="sr-Latn-RS" dirty="0">
              <a:solidFill>
                <a:srgbClr val="002060"/>
              </a:solidFill>
            </a:endParaRPr>
          </a:p>
          <a:p>
            <a:r>
              <a:rPr lang="sr-Latn-RS" dirty="0">
                <a:solidFill>
                  <a:srgbClr val="002060"/>
                </a:solidFill>
              </a:rPr>
              <a:t>-primenjeni standardi              </a:t>
            </a:r>
            <a:r>
              <a:rPr lang="en-US" dirty="0">
                <a:solidFill>
                  <a:srgbClr val="002060"/>
                </a:solidFill>
              </a:rPr>
              <a:t>IEC 60947-5-2</a:t>
            </a:r>
            <a:endParaRPr lang="sr-Latn-RS" dirty="0">
              <a:solidFill>
                <a:srgbClr val="002060"/>
              </a:solidFill>
            </a:endParaRPr>
          </a:p>
          <a:p>
            <a:endParaRPr lang="sr-Latn-R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97673"/>
            <a:ext cx="6715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OPTI</a:t>
            </a:r>
            <a:r>
              <a:rPr lang="sr-Latn-RS" sz="4800" dirty="0">
                <a:solidFill>
                  <a:srgbClr val="002060"/>
                </a:solidFill>
              </a:rPr>
              <a:t>ČKI SENZORI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928670"/>
            <a:ext cx="8572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2060"/>
                </a:solidFill>
              </a:rPr>
              <a:t>Elektronski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optički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senzori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su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detektori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konvertori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svetlosnog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snopa</a:t>
            </a:r>
            <a:r>
              <a:rPr lang="en-US" sz="3200" dirty="0">
                <a:solidFill>
                  <a:srgbClr val="002060"/>
                </a:solidFill>
              </a:rPr>
              <a:t> u </a:t>
            </a:r>
            <a:r>
              <a:rPr lang="en-US" sz="3200" dirty="0" err="1">
                <a:solidFill>
                  <a:srgbClr val="002060"/>
                </a:solidFill>
              </a:rPr>
              <a:t>električni</a:t>
            </a:r>
            <a:r>
              <a:rPr lang="en-US" sz="3200" dirty="0">
                <a:solidFill>
                  <a:srgbClr val="002060"/>
                </a:solidFill>
              </a:rPr>
              <a:t> signal </a:t>
            </a:r>
            <a:r>
              <a:rPr lang="en-US" sz="3200" dirty="0" err="1">
                <a:solidFill>
                  <a:srgbClr val="002060"/>
                </a:solidFill>
              </a:rPr>
              <a:t>pogodan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za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dalju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distribuciju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  <a:endParaRPr lang="sr-Latn-RS" sz="3200" u="sng" dirty="0">
              <a:solidFill>
                <a:srgbClr val="002060"/>
              </a:solidFill>
            </a:endParaRPr>
          </a:p>
          <a:p>
            <a:endParaRPr lang="sr-Latn-RS" sz="32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2500306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u="sng" dirty="0">
                <a:solidFill>
                  <a:srgbClr val="002060"/>
                </a:solidFill>
              </a:rPr>
              <a:t>Prednosti:</a:t>
            </a:r>
            <a:endParaRPr lang="en-US" sz="3200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143248"/>
            <a:ext cx="85725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002060"/>
                </a:solidFill>
              </a:rPr>
              <a:t>Merenje fizickih veličina kako u oblasti malih tako i u oblasti velikih vrednosti, visok kvalitet statičkih i dinamičkih karakteristika. Mogu se upotrebiti u svim uslovima delovanja jakog magnetnog polja, visoke temperature, električnih šumova i korozije pa su mnogo fleksibilniji i pouzdaniji od klasičnih senzora.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778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u="sng" dirty="0">
                <a:solidFill>
                  <a:srgbClr val="002060"/>
                </a:solidFill>
              </a:rPr>
              <a:t>Mane:</a:t>
            </a:r>
            <a:endParaRPr lang="en-US" sz="3200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071546"/>
            <a:ext cx="83582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002060"/>
                </a:solidFill>
              </a:rPr>
              <a:t>Složenost izrade, obrade signala, zahtevaju optičku vidljivost između prijemnika i predajnika, osetljivost na mehaničke vibracije i relativno visoka cena.</a:t>
            </a:r>
          </a:p>
          <a:p>
            <a:endParaRPr lang="sr-Latn-RS" sz="3200" dirty="0">
              <a:solidFill>
                <a:srgbClr val="002060"/>
              </a:solidFill>
            </a:endParaRPr>
          </a:p>
          <a:p>
            <a:endParaRPr lang="sr-Latn-RS" sz="3200" dirty="0">
              <a:solidFill>
                <a:srgbClr val="002060"/>
              </a:solidFill>
            </a:endParaRPr>
          </a:p>
          <a:p>
            <a:r>
              <a:rPr lang="en-US" sz="3200" dirty="0" err="1">
                <a:solidFill>
                  <a:srgbClr val="002060"/>
                </a:solidFill>
              </a:rPr>
              <a:t>Zbog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dobrih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osobina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optički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senzori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prisutni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su</a:t>
            </a:r>
            <a:r>
              <a:rPr lang="en-US" sz="3200" dirty="0">
                <a:solidFill>
                  <a:srgbClr val="002060"/>
                </a:solidFill>
              </a:rPr>
              <a:t> u </a:t>
            </a:r>
            <a:r>
              <a:rPr lang="en-US" sz="3200" dirty="0" err="1">
                <a:solidFill>
                  <a:srgbClr val="002060"/>
                </a:solidFill>
              </a:rPr>
              <a:t>automatskoj</a:t>
            </a:r>
            <a:r>
              <a:rPr lang="sr-Latn-R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regulaciji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tehnoloških</a:t>
            </a:r>
            <a:r>
              <a:rPr lang="en-US" sz="3200" dirty="0">
                <a:solidFill>
                  <a:srgbClr val="002060"/>
                </a:solidFill>
              </a:rPr>
              <a:t> pr</a:t>
            </a:r>
            <a:r>
              <a:rPr lang="sr-Latn-RS" sz="3200" dirty="0">
                <a:solidFill>
                  <a:srgbClr val="002060"/>
                </a:solidFill>
              </a:rPr>
              <a:t>ocesa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dirty="0" err="1">
                <a:solidFill>
                  <a:srgbClr val="002060"/>
                </a:solidFill>
              </a:rPr>
              <a:t>robotici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dirty="0" err="1">
                <a:solidFill>
                  <a:srgbClr val="002060"/>
                </a:solidFill>
              </a:rPr>
              <a:t>vojnoj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tehnici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dirty="0" err="1">
                <a:solidFill>
                  <a:srgbClr val="002060"/>
                </a:solidFill>
              </a:rPr>
              <a:t>medicini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dirty="0" err="1">
                <a:solidFill>
                  <a:srgbClr val="002060"/>
                </a:solidFill>
              </a:rPr>
              <a:t>specijalnim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merenjima</a:t>
            </a:r>
            <a:r>
              <a:rPr lang="en-US" sz="3200" dirty="0">
                <a:solidFill>
                  <a:srgbClr val="002060"/>
                </a:solidFill>
              </a:rPr>
              <a:t> u </a:t>
            </a:r>
            <a:r>
              <a:rPr lang="en-US" sz="3200" dirty="0" err="1">
                <a:solidFill>
                  <a:srgbClr val="002060"/>
                </a:solidFill>
              </a:rPr>
              <a:t>elektroenergetici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dirty="0" err="1">
                <a:solidFill>
                  <a:srgbClr val="002060"/>
                </a:solidFill>
              </a:rPr>
              <a:t>termotehnici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itd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  <a:endParaRPr lang="sr-Latn-R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141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002060"/>
                </a:solidFill>
              </a:rPr>
              <a:t>OPTIČKI SENZORI BLIZINE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9297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002060"/>
                </a:solidFill>
              </a:rPr>
              <a:t>Optički senzori blizine se za uočavanje predmeta koriste optikom i elektronikom. </a:t>
            </a:r>
          </a:p>
          <a:p>
            <a:r>
              <a:rPr lang="sr-Latn-RS" sz="3200" dirty="0">
                <a:solidFill>
                  <a:srgbClr val="002060"/>
                </a:solidFill>
              </a:rPr>
              <a:t>Obično se sastoje od dva glavna dela, izvora svetlosti i prijemnika.</a:t>
            </a:r>
          </a:p>
          <a:p>
            <a:r>
              <a:rPr lang="sr-Latn-RS" sz="3200" dirty="0">
                <a:solidFill>
                  <a:srgbClr val="002060"/>
                </a:solidFill>
              </a:rPr>
              <a:t>Senzori rade sa crvenim i infracrvenim svetlom.</a:t>
            </a:r>
          </a:p>
          <a:p>
            <a:r>
              <a:rPr lang="sr-Latn-RS" sz="3200" dirty="0">
                <a:solidFill>
                  <a:srgbClr val="002060"/>
                </a:solidFill>
              </a:rPr>
              <a:t>Za emitovanje svetlosti koriste se poluprovodničke diode(LED), koje su male, robusne i imaju dug radni vek i lako ih je ugraditi, a kao prijemnici koriste se fotodiode i tranzistori.</a:t>
            </a:r>
          </a:p>
          <a:p>
            <a:endParaRPr lang="sr-Latn-RS" sz="3200" dirty="0">
              <a:solidFill>
                <a:srgbClr val="002060"/>
              </a:solidFill>
            </a:endParaRPr>
          </a:p>
          <a:p>
            <a:endParaRPr lang="sr-Latn-R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85828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002060"/>
                </a:solidFill>
              </a:rPr>
              <a:t>Pri nameštanju prednost imaju senzori s vidljivom, crvenom svetlošcu, za razliku od nevidljive infracrvene.</a:t>
            </a:r>
          </a:p>
          <a:p>
            <a:r>
              <a:rPr lang="sr-Latn-RS" sz="3200" dirty="0">
                <a:solidFill>
                  <a:srgbClr val="002060"/>
                </a:solidFill>
              </a:rPr>
              <a:t>Optički senzori daljine se baziraju na refleksiji svetla kojeg su poslali prema medijumu (materijalu),  i na osnovu intenziteta emitovane svetlosti, položaja predmeta u odnosu na predajnik i prijemnik, mogu tačno da prepoznaju objekat na određenoj udaljenosti.</a:t>
            </a:r>
          </a:p>
          <a:p>
            <a:r>
              <a:rPr lang="sr-Latn-RS" sz="3200" dirty="0">
                <a:solidFill>
                  <a:srgbClr val="002060"/>
                </a:solidFill>
              </a:rPr>
              <a:t>K</a:t>
            </a:r>
            <a:r>
              <a:rPr lang="en-US" sz="3200" dirty="0" err="1">
                <a:solidFill>
                  <a:srgbClr val="002060"/>
                </a:solidFill>
              </a:rPr>
              <a:t>orist</a:t>
            </a:r>
            <a:r>
              <a:rPr lang="sr-Latn-RS" sz="3200" dirty="0">
                <a:solidFill>
                  <a:srgbClr val="002060"/>
                </a:solidFill>
              </a:rPr>
              <a:t>e</a:t>
            </a:r>
            <a:r>
              <a:rPr lang="en-US" sz="3200" dirty="0">
                <a:solidFill>
                  <a:srgbClr val="002060"/>
                </a:solidFill>
              </a:rPr>
              <a:t> se </a:t>
            </a:r>
            <a:r>
              <a:rPr lang="en-US" sz="3200" dirty="0" err="1">
                <a:solidFill>
                  <a:srgbClr val="002060"/>
                </a:solidFill>
              </a:rPr>
              <a:t>za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bezkontaktno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detektovanje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predmeta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bez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obzira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na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materijal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od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kojeg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su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napravljeni</a:t>
            </a:r>
            <a:r>
              <a:rPr lang="sr-Latn-RS" sz="3200" dirty="0">
                <a:solidFill>
                  <a:srgbClr val="002060"/>
                </a:solidFill>
              </a:rPr>
              <a:t>.</a:t>
            </a:r>
          </a:p>
          <a:p>
            <a:endParaRPr lang="sr-Latn-R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002060"/>
                </a:solidFill>
              </a:rPr>
              <a:t>Upotreba optičkih senzora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66" y="0"/>
            <a:ext cx="3071834" cy="2568423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2" y="2285992"/>
            <a:ext cx="327481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214818"/>
            <a:ext cx="3466823" cy="236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214422"/>
            <a:ext cx="3431639" cy="231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4357694"/>
            <a:ext cx="3429024" cy="232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9581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u="sng" dirty="0">
                <a:solidFill>
                  <a:srgbClr val="002060"/>
                </a:solidFill>
              </a:rPr>
              <a:t>Dele se na: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714356"/>
            <a:ext cx="635798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sr-Latn-RS" sz="32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sr-Latn-RS" sz="32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</a:rPr>
              <a:t>Prolazn</a:t>
            </a:r>
            <a:r>
              <a:rPr lang="sr-Latn-RS" sz="3200" dirty="0">
                <a:solidFill>
                  <a:srgbClr val="002060"/>
                </a:solidFill>
              </a:rPr>
              <a:t>e </a:t>
            </a:r>
            <a:r>
              <a:rPr lang="en-US" sz="3200" dirty="0" err="1">
                <a:solidFill>
                  <a:srgbClr val="002060"/>
                </a:solidFill>
              </a:rPr>
              <a:t>senzor</a:t>
            </a:r>
            <a:r>
              <a:rPr lang="sr-Latn-RS" sz="3200" dirty="0">
                <a:solidFill>
                  <a:srgbClr val="002060"/>
                </a:solidFill>
              </a:rPr>
              <a:t>e</a:t>
            </a:r>
          </a:p>
          <a:p>
            <a:pPr marL="342900" indent="-342900">
              <a:buFont typeface="+mj-lt"/>
              <a:buAutoNum type="arabicPeriod"/>
            </a:pPr>
            <a:endParaRPr lang="sr-Latn-RS" sz="32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sr-Latn-RS" sz="3200" dirty="0">
              <a:solidFill>
                <a:srgbClr val="002060"/>
              </a:solidFill>
            </a:endParaRPr>
          </a:p>
          <a:p>
            <a:pPr marL="342900" indent="-342900"/>
            <a:endParaRPr lang="sr-Latn-RS" sz="3200" dirty="0">
              <a:solidFill>
                <a:srgbClr val="002060"/>
              </a:solidFill>
            </a:endParaRPr>
          </a:p>
          <a:p>
            <a:pPr marL="342900" indent="-342900"/>
            <a:r>
              <a:rPr lang="sr-Latn-RS" sz="3200" dirty="0">
                <a:solidFill>
                  <a:srgbClr val="002060"/>
                </a:solidFill>
              </a:rPr>
              <a:t>2.</a:t>
            </a:r>
            <a:r>
              <a:rPr lang="en-US" sz="3200" dirty="0" err="1">
                <a:solidFill>
                  <a:srgbClr val="002060"/>
                </a:solidFill>
              </a:rPr>
              <a:t>Refleksn</a:t>
            </a:r>
            <a:r>
              <a:rPr lang="sr-Latn-RS" sz="3200" dirty="0">
                <a:solidFill>
                  <a:srgbClr val="002060"/>
                </a:solidFill>
              </a:rPr>
              <a:t>e </a:t>
            </a:r>
            <a:r>
              <a:rPr lang="en-US" sz="3200" dirty="0" err="1">
                <a:solidFill>
                  <a:srgbClr val="002060"/>
                </a:solidFill>
              </a:rPr>
              <a:t>senzor</a:t>
            </a:r>
            <a:r>
              <a:rPr lang="sr-Latn-RS" sz="3200" dirty="0">
                <a:solidFill>
                  <a:srgbClr val="002060"/>
                </a:solidFill>
              </a:rPr>
              <a:t>e</a:t>
            </a:r>
          </a:p>
          <a:p>
            <a:pPr marL="342900" indent="-342900">
              <a:buFont typeface="+mj-lt"/>
              <a:buAutoNum type="arabicPeriod"/>
            </a:pPr>
            <a:endParaRPr lang="sr-Latn-RS" sz="32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sr-Latn-RS" sz="3200" dirty="0">
              <a:solidFill>
                <a:srgbClr val="002060"/>
              </a:solidFill>
            </a:endParaRPr>
          </a:p>
          <a:p>
            <a:pPr marL="342900" indent="-342900"/>
            <a:endParaRPr lang="sr-Latn-RS" sz="3200" dirty="0">
              <a:solidFill>
                <a:srgbClr val="002060"/>
              </a:solidFill>
            </a:endParaRPr>
          </a:p>
          <a:p>
            <a:pPr marL="342900" indent="-342900"/>
            <a:r>
              <a:rPr lang="sr-Latn-RS" sz="3200" dirty="0">
                <a:solidFill>
                  <a:srgbClr val="002060"/>
                </a:solidFill>
              </a:rPr>
              <a:t>3.</a:t>
            </a:r>
            <a:r>
              <a:rPr lang="en-US" sz="3200" dirty="0" err="1">
                <a:solidFill>
                  <a:srgbClr val="002060"/>
                </a:solidFill>
              </a:rPr>
              <a:t>difuzn</a:t>
            </a:r>
            <a:r>
              <a:rPr lang="sr-Latn-RS" sz="3200" dirty="0">
                <a:solidFill>
                  <a:srgbClr val="002060"/>
                </a:solidFill>
              </a:rPr>
              <a:t>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senzo</a:t>
            </a:r>
            <a:r>
              <a:rPr lang="sr-Latn-RS" sz="3200" dirty="0">
                <a:solidFill>
                  <a:srgbClr val="002060"/>
                </a:solidFill>
              </a:rPr>
              <a:t>re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70" y="928670"/>
            <a:ext cx="5056186" cy="2145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8" y="3322651"/>
            <a:ext cx="5072098" cy="2106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82868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rgbClr val="002060"/>
                </a:solidFill>
              </a:rPr>
              <a:t>Predajnik i prijemnik su u jednom kućištu, ali nema reflektora.Umesto reflektora zraka se reflektira od predmet koji dodje u blizinu. Zato se upotrebljava na manjim udaljenostima i predmet čija se blizina mora detektovati mora imati dobru reflektirajuću površinu(npr polirana metalna površina ili svetlo obojena površina).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42852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u="sng" dirty="0">
                <a:solidFill>
                  <a:srgbClr val="002060"/>
                </a:solidFill>
              </a:rPr>
              <a:t>Difuzni senzori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18" y="4286256"/>
            <a:ext cx="5214974" cy="2380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1414"/>
            <a:ext cx="82868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002060"/>
                </a:solidFill>
              </a:rPr>
              <a:t>LEUZE FRK 85/4-800 </a:t>
            </a:r>
          </a:p>
          <a:p>
            <a:endParaRPr lang="sr-Latn-R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00108"/>
            <a:ext cx="80010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J</a:t>
            </a:r>
            <a:r>
              <a:rPr lang="sr-Latn-RS" sz="3200" dirty="0">
                <a:solidFill>
                  <a:srgbClr val="002060"/>
                </a:solidFill>
              </a:rPr>
              <a:t>e s</a:t>
            </a:r>
            <a:r>
              <a:rPr lang="en-US" sz="3200" dirty="0" err="1">
                <a:solidFill>
                  <a:srgbClr val="002060"/>
                </a:solidFill>
              </a:rPr>
              <a:t>enzor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difuzne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refleksije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svetlosti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sa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</a:p>
          <a:p>
            <a:r>
              <a:rPr lang="en-US" sz="3200" dirty="0" err="1">
                <a:solidFill>
                  <a:srgbClr val="002060"/>
                </a:solidFill>
              </a:rPr>
              <a:t>pozadinskim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suzbijanjem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  <a:endParaRPr lang="sr-Latn-RS" sz="3200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 descr="s-l1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357430"/>
            <a:ext cx="5572164" cy="41624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717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Times New Roman</vt:lpstr>
      <vt:lpstr>Office Theme</vt:lpstr>
      <vt:lpstr>LEUZE FRK 85/4-800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NAČIN I ŠEMA POVEZIVANJA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Milica</dc:creator>
  <cp:lastModifiedBy>Darko Stanisic</cp:lastModifiedBy>
  <cp:revision>72</cp:revision>
  <dcterms:created xsi:type="dcterms:W3CDTF">2015-11-14T19:22:25Z</dcterms:created>
  <dcterms:modified xsi:type="dcterms:W3CDTF">2022-11-20T17:32:57Z</dcterms:modified>
</cp:coreProperties>
</file>