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5" r:id="rId8"/>
    <p:sldId id="266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za" initials="L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r-Latn-RS" sz="7200" b="1" dirty="0">
                <a:latin typeface="Arial" pitchFamily="34" charset="0"/>
                <a:cs typeface="Arial" pitchFamily="34" charset="0"/>
              </a:rPr>
              <a:t>Omron</a:t>
            </a:r>
            <a:br>
              <a:rPr lang="sr-Latn-RS" sz="4000" b="1" dirty="0"/>
            </a:br>
            <a:r>
              <a:rPr lang="sr-Latn-RS" sz="3200" b="1" dirty="0">
                <a:latin typeface="Arial" pitchFamily="34" charset="0"/>
                <a:cs typeface="Arial" pitchFamily="34" charset="0"/>
              </a:rPr>
              <a:t>E2A-M30LS15-M1-B2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b="1" dirty="0"/>
              <a:t>Induktivni senzor blizine</a:t>
            </a:r>
          </a:p>
        </p:txBody>
      </p:sp>
    </p:spTree>
    <p:extLst>
      <p:ext uri="{BB962C8B-B14F-4D97-AF65-F5344CB8AC3E}">
        <p14:creationId xmlns:p14="http://schemas.microsoft.com/office/powerpoint/2010/main" val="2002987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573604"/>
              </p:ext>
            </p:extLst>
          </p:nvPr>
        </p:nvGraphicFramePr>
        <p:xfrm>
          <a:off x="2057400" y="1676399"/>
          <a:ext cx="5029200" cy="4267203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584">
                <a:tc>
                  <a:txBody>
                    <a:bodyPr/>
                    <a:lstStyle/>
                    <a:p>
                      <a:pPr algn="r"/>
                      <a:r>
                        <a:rPr lang="sr-Latn-RS" sz="1200" dirty="0">
                          <a:solidFill>
                            <a:srgbClr val="000000"/>
                          </a:solidFill>
                          <a:effectLst/>
                        </a:rPr>
                        <a:t>Category</a:t>
                      </a:r>
                    </a:p>
                  </a:txBody>
                  <a:tcPr marL="24942" marR="24942" marT="14965" marB="1496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200" b="0" dirty="0">
                          <a:effectLst/>
                        </a:rPr>
                        <a:t>Sensors, Transducers</a:t>
                      </a:r>
                    </a:p>
                  </a:txBody>
                  <a:tcPr marL="24942" marR="24942" marT="14965" marB="1496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584">
                <a:tc>
                  <a:txBody>
                    <a:bodyPr/>
                    <a:lstStyle/>
                    <a:p>
                      <a:pPr algn="r"/>
                      <a:r>
                        <a:rPr lang="sr-Latn-RS" sz="1200" dirty="0">
                          <a:solidFill>
                            <a:srgbClr val="000000"/>
                          </a:solidFill>
                          <a:effectLst/>
                        </a:rPr>
                        <a:t>Family</a:t>
                      </a:r>
                    </a:p>
                  </a:txBody>
                  <a:tcPr marL="24942" marR="24942" marT="14965" marB="1496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200" b="0" dirty="0">
                          <a:effectLst/>
                        </a:rPr>
                        <a:t>Proximity Sensors</a:t>
                      </a:r>
                    </a:p>
                  </a:txBody>
                  <a:tcPr marL="24942" marR="24942" marT="14965" marB="1496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584">
                <a:tc>
                  <a:txBody>
                    <a:bodyPr/>
                    <a:lstStyle/>
                    <a:p>
                      <a:pPr algn="r"/>
                      <a:r>
                        <a:rPr lang="sr-Latn-RS" sz="1200">
                          <a:solidFill>
                            <a:srgbClr val="000000"/>
                          </a:solidFill>
                          <a:effectLst/>
                        </a:rPr>
                        <a:t>Series</a:t>
                      </a:r>
                    </a:p>
                  </a:txBody>
                  <a:tcPr marL="24942" marR="24942" marT="14965" marB="1496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200" dirty="0">
                          <a:effectLst/>
                        </a:rPr>
                        <a:t>E2A</a:t>
                      </a:r>
                    </a:p>
                  </a:txBody>
                  <a:tcPr marL="24942" marR="24942" marT="14965" marB="1496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584">
                <a:tc>
                  <a:txBody>
                    <a:bodyPr/>
                    <a:lstStyle/>
                    <a:p>
                      <a:pPr algn="r"/>
                      <a:r>
                        <a:rPr lang="sr-Latn-RS" sz="1200">
                          <a:solidFill>
                            <a:srgbClr val="000000"/>
                          </a:solidFill>
                          <a:effectLst/>
                        </a:rPr>
                        <a:t>Sensor Type</a:t>
                      </a:r>
                    </a:p>
                  </a:txBody>
                  <a:tcPr marL="24942" marR="24942" marT="14965" marB="1496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200" dirty="0">
                          <a:effectLst/>
                        </a:rPr>
                        <a:t>Inductive</a:t>
                      </a:r>
                    </a:p>
                  </a:txBody>
                  <a:tcPr marL="24942" marR="24942" marT="14965" marB="1496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584">
                <a:tc>
                  <a:txBody>
                    <a:bodyPr/>
                    <a:lstStyle/>
                    <a:p>
                      <a:pPr algn="r"/>
                      <a:r>
                        <a:rPr lang="sr-Latn-RS" sz="1200">
                          <a:solidFill>
                            <a:srgbClr val="000000"/>
                          </a:solidFill>
                          <a:effectLst/>
                        </a:rPr>
                        <a:t>Sensing Distance</a:t>
                      </a:r>
                    </a:p>
                  </a:txBody>
                  <a:tcPr marL="24942" marR="24942" marT="14965" marB="1496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200" dirty="0">
                          <a:effectLst/>
                        </a:rPr>
                        <a:t>0.591" (15mm)</a:t>
                      </a:r>
                    </a:p>
                  </a:txBody>
                  <a:tcPr marL="24942" marR="24942" marT="14965" marB="1496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584">
                <a:tc>
                  <a:txBody>
                    <a:bodyPr/>
                    <a:lstStyle/>
                    <a:p>
                      <a:pPr algn="r"/>
                      <a:r>
                        <a:rPr lang="sr-Latn-RS" sz="1200">
                          <a:solidFill>
                            <a:srgbClr val="000000"/>
                          </a:solidFill>
                          <a:effectLst/>
                        </a:rPr>
                        <a:t>Output Type</a:t>
                      </a:r>
                    </a:p>
                  </a:txBody>
                  <a:tcPr marL="24942" marR="24942" marT="14965" marB="1496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200" dirty="0">
                          <a:effectLst/>
                        </a:rPr>
                        <a:t>PNP-NC, 3-Wire</a:t>
                      </a:r>
                    </a:p>
                  </a:txBody>
                  <a:tcPr marL="24942" marR="24942" marT="14965" marB="1496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584">
                <a:tc>
                  <a:txBody>
                    <a:bodyPr/>
                    <a:lstStyle/>
                    <a:p>
                      <a:pPr algn="r"/>
                      <a:r>
                        <a:rPr lang="sr-Latn-RS" sz="1200">
                          <a:solidFill>
                            <a:srgbClr val="000000"/>
                          </a:solidFill>
                          <a:effectLst/>
                        </a:rPr>
                        <a:t>Response Frequency</a:t>
                      </a:r>
                    </a:p>
                  </a:txBody>
                  <a:tcPr marL="24942" marR="24942" marT="14965" marB="1496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200" dirty="0">
                          <a:effectLst/>
                        </a:rPr>
                        <a:t>250Hz</a:t>
                      </a:r>
                    </a:p>
                  </a:txBody>
                  <a:tcPr marL="24942" marR="24942" marT="14965" marB="1496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584">
                <a:tc>
                  <a:txBody>
                    <a:bodyPr/>
                    <a:lstStyle/>
                    <a:p>
                      <a:pPr algn="r"/>
                      <a:r>
                        <a:rPr lang="sr-Latn-RS" sz="1200">
                          <a:solidFill>
                            <a:srgbClr val="000000"/>
                          </a:solidFill>
                          <a:effectLst/>
                        </a:rPr>
                        <a:t>Shielding</a:t>
                      </a:r>
                    </a:p>
                  </a:txBody>
                  <a:tcPr marL="24942" marR="24942" marT="14965" marB="1496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200" dirty="0">
                          <a:effectLst/>
                        </a:rPr>
                        <a:t>Shielded</a:t>
                      </a:r>
                    </a:p>
                  </a:txBody>
                  <a:tcPr marL="24942" marR="24942" marT="14965" marB="1496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584">
                <a:tc>
                  <a:txBody>
                    <a:bodyPr/>
                    <a:lstStyle/>
                    <a:p>
                      <a:pPr algn="r"/>
                      <a:r>
                        <a:rPr lang="sr-Latn-RS" sz="1200" dirty="0">
                          <a:solidFill>
                            <a:srgbClr val="000000"/>
                          </a:solidFill>
                          <a:effectLst/>
                        </a:rPr>
                        <a:t>Material - Body</a:t>
                      </a:r>
                    </a:p>
                  </a:txBody>
                  <a:tcPr marL="24942" marR="24942" marT="14965" marB="1496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200" dirty="0">
                          <a:effectLst/>
                        </a:rPr>
                        <a:t>Nickel-Plated Brass</a:t>
                      </a:r>
                    </a:p>
                  </a:txBody>
                  <a:tcPr marL="24942" marR="24942" marT="14965" marB="1496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3584">
                <a:tc>
                  <a:txBody>
                    <a:bodyPr/>
                    <a:lstStyle/>
                    <a:p>
                      <a:pPr algn="r"/>
                      <a:r>
                        <a:rPr lang="sr-Latn-RS" sz="1200" dirty="0">
                          <a:solidFill>
                            <a:srgbClr val="000000"/>
                          </a:solidFill>
                          <a:effectLst/>
                        </a:rPr>
                        <a:t>Voltage - Supply</a:t>
                      </a:r>
                    </a:p>
                  </a:txBody>
                  <a:tcPr marL="24942" marR="24942" marT="14965" marB="1496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200" dirty="0">
                          <a:effectLst/>
                        </a:rPr>
                        <a:t>10 VDC ~ 32 VDC</a:t>
                      </a:r>
                    </a:p>
                  </a:txBody>
                  <a:tcPr marL="24942" marR="24942" marT="14965" marB="1496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3584">
                <a:tc>
                  <a:txBody>
                    <a:bodyPr/>
                    <a:lstStyle/>
                    <a:p>
                      <a:pPr algn="r"/>
                      <a:r>
                        <a:rPr lang="sr-Latn-RS" sz="1200">
                          <a:solidFill>
                            <a:srgbClr val="000000"/>
                          </a:solidFill>
                          <a:effectLst/>
                        </a:rPr>
                        <a:t>Termination Style</a:t>
                      </a:r>
                    </a:p>
                  </a:txBody>
                  <a:tcPr marL="24942" marR="24942" marT="14965" marB="1496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200" dirty="0">
                          <a:effectLst/>
                        </a:rPr>
                        <a:t>Connector</a:t>
                      </a:r>
                    </a:p>
                  </a:txBody>
                  <a:tcPr marL="24942" marR="24942" marT="14965" marB="1496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3584">
                <a:tc>
                  <a:txBody>
                    <a:bodyPr/>
                    <a:lstStyle/>
                    <a:p>
                      <a:pPr algn="r"/>
                      <a:r>
                        <a:rPr lang="sr-Latn-RS" sz="1200">
                          <a:solidFill>
                            <a:srgbClr val="000000"/>
                          </a:solidFill>
                          <a:effectLst/>
                        </a:rPr>
                        <a:t>Operating Temperature</a:t>
                      </a:r>
                    </a:p>
                  </a:txBody>
                  <a:tcPr marL="24942" marR="24942" marT="14965" marB="1496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200" dirty="0">
                          <a:effectLst/>
                        </a:rPr>
                        <a:t>-40°C ~ 70°C</a:t>
                      </a:r>
                    </a:p>
                  </a:txBody>
                  <a:tcPr marL="24942" marR="24942" marT="14965" marB="1496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3584">
                <a:tc>
                  <a:txBody>
                    <a:bodyPr/>
                    <a:lstStyle/>
                    <a:p>
                      <a:pPr algn="r"/>
                      <a:r>
                        <a:rPr lang="sr-Latn-RS" sz="1200">
                          <a:solidFill>
                            <a:srgbClr val="000000"/>
                          </a:solidFill>
                          <a:effectLst/>
                        </a:rPr>
                        <a:t>Ingress Protection</a:t>
                      </a:r>
                    </a:p>
                  </a:txBody>
                  <a:tcPr marL="24942" marR="24942" marT="14965" marB="1496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200" dirty="0">
                          <a:effectLst/>
                        </a:rPr>
                        <a:t>IP67, IP69K</a:t>
                      </a:r>
                    </a:p>
                  </a:txBody>
                  <a:tcPr marL="24942" marR="24942" marT="14965" marB="1496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3584">
                <a:tc>
                  <a:txBody>
                    <a:bodyPr/>
                    <a:lstStyle/>
                    <a:p>
                      <a:pPr algn="r"/>
                      <a:r>
                        <a:rPr lang="sr-Latn-RS" sz="1200">
                          <a:solidFill>
                            <a:srgbClr val="000000"/>
                          </a:solidFill>
                          <a:effectLst/>
                        </a:rPr>
                        <a:t>Indicator</a:t>
                      </a:r>
                    </a:p>
                  </a:txBody>
                  <a:tcPr marL="24942" marR="24942" marT="14965" marB="1496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200" dirty="0">
                          <a:effectLst/>
                        </a:rPr>
                        <a:t>LED</a:t>
                      </a:r>
                    </a:p>
                  </a:txBody>
                  <a:tcPr marL="24942" marR="24942" marT="14965" marB="1496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3584">
                <a:tc>
                  <a:txBody>
                    <a:bodyPr/>
                    <a:lstStyle/>
                    <a:p>
                      <a:pPr algn="r"/>
                      <a:r>
                        <a:rPr lang="sr-Latn-RS" sz="1200">
                          <a:solidFill>
                            <a:srgbClr val="000000"/>
                          </a:solidFill>
                          <a:effectLst/>
                        </a:rPr>
                        <a:t>Package / Case</a:t>
                      </a:r>
                    </a:p>
                  </a:txBody>
                  <a:tcPr marL="24942" marR="24942" marT="14965" marB="1496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200" dirty="0">
                          <a:effectLst/>
                        </a:rPr>
                        <a:t>Cylinder, Threaded - M30</a:t>
                      </a:r>
                    </a:p>
                  </a:txBody>
                  <a:tcPr marL="24942" marR="24942" marT="14965" marB="1496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pPr algn="r"/>
                      <a:r>
                        <a:rPr lang="sr-Latn-RS" sz="1200">
                          <a:solidFill>
                            <a:srgbClr val="000000"/>
                          </a:solidFill>
                          <a:effectLst/>
                        </a:rPr>
                        <a:t>Other Names</a:t>
                      </a:r>
                    </a:p>
                  </a:txBody>
                  <a:tcPr marL="24942" marR="24942" marT="14965" marB="1496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200" dirty="0">
                          <a:effectLst/>
                        </a:rPr>
                        <a:t>E2AM30LS15M1B2</a:t>
                      </a:r>
                      <a:br>
                        <a:rPr lang="sr-Latn-RS" sz="1200" dirty="0">
                          <a:effectLst/>
                        </a:rPr>
                      </a:br>
                      <a:endParaRPr lang="sr-Latn-RS" sz="1200" dirty="0">
                        <a:effectLst/>
                      </a:endParaRPr>
                    </a:p>
                  </a:txBody>
                  <a:tcPr marL="24942" marR="24942" marT="14965" marB="14965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5023" y="685800"/>
            <a:ext cx="6965245" cy="914400"/>
          </a:xfrm>
        </p:spPr>
        <p:txBody>
          <a:bodyPr>
            <a:normAutofit/>
          </a:bodyPr>
          <a:lstStyle/>
          <a:p>
            <a:r>
              <a:rPr lang="sr-Latn-RS" sz="4000" b="1" dirty="0"/>
              <a:t>Osnovne osobine senzora</a:t>
            </a:r>
          </a:p>
        </p:txBody>
      </p:sp>
    </p:spTree>
    <p:extLst>
      <p:ext uri="{BB962C8B-B14F-4D97-AF65-F5344CB8AC3E}">
        <p14:creationId xmlns:p14="http://schemas.microsoft.com/office/powerpoint/2010/main" val="1747970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 b="1" dirty="0">
                <a:latin typeface="Arial" pitchFamily="34" charset="0"/>
                <a:cs typeface="Arial" pitchFamily="34" charset="0"/>
              </a:rPr>
              <a:t>Legenda naziva modela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63040" y="2119257"/>
            <a:ext cx="6766560" cy="3603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000" u="sng" dirty="0">
                <a:latin typeface="Arial" pitchFamily="34" charset="0"/>
                <a:cs typeface="Arial" pitchFamily="34" charset="0"/>
              </a:rPr>
              <a:t>E2A-M30LS15-M1-B2 </a:t>
            </a:r>
          </a:p>
          <a:p>
            <a:pPr>
              <a:buFont typeface="Wingdings" pitchFamily="2" charset="2"/>
              <a:buChar char="q"/>
            </a:pPr>
            <a:r>
              <a:rPr lang="sr-Latn-RS" sz="1800" dirty="0">
                <a:latin typeface="Arial" pitchFamily="34" charset="0"/>
                <a:cs typeface="Arial" pitchFamily="34" charset="0"/>
              </a:rPr>
              <a:t>E2A →Osnovi naziv modela</a:t>
            </a:r>
          </a:p>
          <a:p>
            <a:pPr>
              <a:buFont typeface="Wingdings" pitchFamily="2" charset="2"/>
              <a:buChar char="q"/>
            </a:pPr>
            <a:r>
              <a:rPr lang="sr-Latn-RS" sz="1800" dirty="0">
                <a:latin typeface="Arial" pitchFamily="34" charset="0"/>
                <a:cs typeface="Arial" pitchFamily="34" charset="0"/>
              </a:rPr>
              <a:t>M→Cilndrično kućište od mesinga</a:t>
            </a:r>
          </a:p>
          <a:p>
            <a:pPr>
              <a:buFont typeface="Wingdings" pitchFamily="2" charset="2"/>
              <a:buChar char="q"/>
            </a:pPr>
            <a:r>
              <a:rPr lang="sr-Latn-RS" sz="1800" dirty="0">
                <a:latin typeface="Arial" pitchFamily="34" charset="0"/>
                <a:cs typeface="Arial" pitchFamily="34" charset="0"/>
              </a:rPr>
              <a:t>30→Kućište od 30mm</a:t>
            </a:r>
          </a:p>
          <a:p>
            <a:pPr>
              <a:buFont typeface="Wingdings" pitchFamily="2" charset="2"/>
              <a:buChar char="q"/>
            </a:pPr>
            <a:r>
              <a:rPr lang="sr-Latn-RS" sz="1800" dirty="0">
                <a:latin typeface="Arial" pitchFamily="34" charset="0"/>
                <a:cs typeface="Arial" pitchFamily="34" charset="0"/>
              </a:rPr>
              <a:t>L→Produženo telo senzora</a:t>
            </a:r>
          </a:p>
          <a:p>
            <a:pPr>
              <a:buFont typeface="Wingdings" pitchFamily="2" charset="2"/>
              <a:buChar char="q"/>
            </a:pPr>
            <a:r>
              <a:rPr lang="sr-Latn-RS" sz="1800" dirty="0">
                <a:latin typeface="Arial" pitchFamily="34" charset="0"/>
                <a:cs typeface="Arial" pitchFamily="34" charset="0"/>
              </a:rPr>
              <a:t>S→Zaštićen</a:t>
            </a:r>
          </a:p>
          <a:p>
            <a:pPr>
              <a:buFont typeface="Wingdings" pitchFamily="2" charset="2"/>
              <a:buChar char="q"/>
            </a:pPr>
            <a:r>
              <a:rPr lang="sr-Latn-RS" sz="1800" dirty="0">
                <a:latin typeface="Arial" pitchFamily="34" charset="0"/>
                <a:cs typeface="Arial" pitchFamily="34" charset="0"/>
              </a:rPr>
              <a:t>15→Osetljivost(granica detekcije) do 15mm</a:t>
            </a:r>
          </a:p>
          <a:p>
            <a:pPr>
              <a:buFont typeface="Wingdings" pitchFamily="2" charset="2"/>
              <a:buChar char="q"/>
            </a:pPr>
            <a:r>
              <a:rPr lang="sr-Latn-RS" sz="1800" dirty="0">
                <a:latin typeface="Arial" pitchFamily="34" charset="0"/>
                <a:cs typeface="Arial" pitchFamily="34" charset="0"/>
              </a:rPr>
              <a:t>M1→M12 konektor</a:t>
            </a:r>
          </a:p>
          <a:p>
            <a:pPr>
              <a:buFont typeface="Wingdings" pitchFamily="2" charset="2"/>
              <a:buChar char="q"/>
            </a:pPr>
            <a:r>
              <a:rPr lang="sr-Latn-RS" sz="1800" dirty="0">
                <a:latin typeface="Arial" pitchFamily="34" charset="0"/>
                <a:cs typeface="Arial" pitchFamily="34" charset="0"/>
              </a:rPr>
              <a:t>B→Jednosmerni izvor napajanja, 3 žice,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PNP </a:t>
            </a:r>
            <a:r>
              <a:rPr lang="sr-Latn-RS" sz="1800" dirty="0">
                <a:latin typeface="Arial" pitchFamily="34" charset="0"/>
                <a:cs typeface="Arial" pitchFamily="34" charset="0"/>
              </a:rPr>
              <a:t>open collector</a:t>
            </a:r>
          </a:p>
          <a:p>
            <a:pPr>
              <a:buFont typeface="Wingdings" pitchFamily="2" charset="2"/>
              <a:buChar char="q"/>
            </a:pPr>
            <a:r>
              <a:rPr lang="sr-Latn-RS" sz="1800" dirty="0">
                <a:latin typeface="Arial" pitchFamily="34" charset="0"/>
                <a:cs typeface="Arial" pitchFamily="34" charset="0"/>
              </a:rPr>
              <a:t>2→Normalno zatvoren mod rada</a:t>
            </a:r>
          </a:p>
          <a:p>
            <a:endParaRPr lang="sr-Latn-RS" sz="1800" dirty="0">
              <a:latin typeface="Arial" pitchFamily="34" charset="0"/>
              <a:cs typeface="Arial" pitchFamily="34" charset="0"/>
            </a:endParaRPr>
          </a:p>
          <a:p>
            <a:endParaRPr lang="sr-Latn-RS" sz="1800" dirty="0">
              <a:latin typeface="Arial" pitchFamily="34" charset="0"/>
              <a:cs typeface="Arial" pitchFamily="34" charset="0"/>
            </a:endParaRPr>
          </a:p>
          <a:p>
            <a:endParaRPr lang="sr-Latn-RS" sz="1800" dirty="0">
              <a:latin typeface="Arial" pitchFamily="34" charset="0"/>
              <a:cs typeface="Arial" pitchFamily="34" charset="0"/>
            </a:endParaRPr>
          </a:p>
          <a:p>
            <a:endParaRPr lang="sr-Latn-RS" sz="1800" dirty="0">
              <a:latin typeface="Arial" pitchFamily="34" charset="0"/>
              <a:cs typeface="Arial" pitchFamily="34" charset="0"/>
            </a:endParaRPr>
          </a:p>
          <a:p>
            <a:endParaRPr lang="sr-Latn-RS" sz="1800" dirty="0">
              <a:latin typeface="Arial" pitchFamily="34" charset="0"/>
              <a:cs typeface="Arial" pitchFamily="34" charset="0"/>
            </a:endParaRPr>
          </a:p>
          <a:p>
            <a:endParaRPr lang="sr-Latn-RS" sz="1800" dirty="0">
              <a:latin typeface="Arial" pitchFamily="34" charset="0"/>
              <a:cs typeface="Arial" pitchFamily="34" charset="0"/>
            </a:endParaRPr>
          </a:p>
          <a:p>
            <a:endParaRPr lang="sr-Latn-RS" sz="1800" dirty="0">
              <a:latin typeface="Arial" pitchFamily="34" charset="0"/>
              <a:cs typeface="Arial" pitchFamily="34" charset="0"/>
            </a:endParaRPr>
          </a:p>
          <a:p>
            <a:endParaRPr lang="sr-Latn-RS" sz="1800" dirty="0">
              <a:latin typeface="Arial" pitchFamily="34" charset="0"/>
              <a:cs typeface="Arial" pitchFamily="34" charset="0"/>
            </a:endParaRPr>
          </a:p>
          <a:p>
            <a:endParaRPr lang="sr-Latn-RS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49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b="1" dirty="0"/>
              <a:t>Princip rada induktivnih senzora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000" b="1" dirty="0"/>
              <a:t>Princip rada </a:t>
            </a:r>
            <a:r>
              <a:rPr lang="sr-Latn-RS" sz="2000" dirty="0"/>
              <a:t>temelji se na zavisnosti induktivnosti kalema od promene magnetne otpornosti. Sa približavanjem metalnog predmeta slabi magnetna otpornost kalema i raste induktivnost. Kada se predmet udaljava desava se suprotna pojava. Parametri elektromagnetnog kola i karakteristike objekta određuju zonu detekcije. </a:t>
            </a:r>
          </a:p>
          <a:p>
            <a:pPr marL="0" indent="0">
              <a:buNone/>
            </a:pPr>
            <a:endParaRPr lang="sr-Latn-RS" sz="2000" dirty="0"/>
          </a:p>
          <a:p>
            <a:pPr marL="0" indent="0">
              <a:buNone/>
            </a:pPr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2363451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 b="1" dirty="0"/>
              <a:t>Struktura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r-Latn-RS" u="sng" dirty="0"/>
              <a:t>Induktivni senzor sa jednosmernim izlaznim signalom sastoji se od:</a:t>
            </a:r>
          </a:p>
          <a:p>
            <a:pPr>
              <a:buFont typeface="Wingdings" pitchFamily="2" charset="2"/>
              <a:buChar char="q"/>
            </a:pPr>
            <a:r>
              <a:rPr lang="sr-Latn-RS" sz="2000" dirty="0"/>
              <a:t>kalema kao primarnog osetnog elementa </a:t>
            </a:r>
          </a:p>
          <a:p>
            <a:pPr>
              <a:buFont typeface="Wingdings" pitchFamily="2" charset="2"/>
              <a:buChar char="q"/>
            </a:pPr>
            <a:r>
              <a:rPr lang="sr-Latn-RS" sz="2000" dirty="0"/>
              <a:t>oscilatora koji generiše naizmenično elektromagnetno polje</a:t>
            </a:r>
          </a:p>
          <a:p>
            <a:pPr>
              <a:buFont typeface="Wingdings" pitchFamily="2" charset="2"/>
              <a:buChar char="q"/>
            </a:pPr>
            <a:r>
              <a:rPr lang="sr-Latn-RS" sz="2000" dirty="0"/>
              <a:t>demodulatora koji pretvara promenu amplitude u jednosmerni signal</a:t>
            </a:r>
          </a:p>
          <a:p>
            <a:pPr>
              <a:buFont typeface="Wingdings" pitchFamily="2" charset="2"/>
              <a:buChar char="q"/>
            </a:pPr>
            <a:r>
              <a:rPr lang="sr-Latn-RS" sz="2000" dirty="0"/>
              <a:t>prekidačkog stepena(Šmitovog trigera)</a:t>
            </a:r>
          </a:p>
          <a:p>
            <a:pPr>
              <a:buFont typeface="Wingdings" pitchFamily="2" charset="2"/>
              <a:buChar char="q"/>
            </a:pPr>
            <a:r>
              <a:rPr lang="sr-Latn-RS" sz="2000" dirty="0"/>
              <a:t>pojačavača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799" y="2179782"/>
            <a:ext cx="3571559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451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 b="1" dirty="0"/>
              <a:t>Osobine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sr-Latn-RS" sz="2000" dirty="0"/>
              <a:t>Induktivni senzori odlikuju se velikom pouzdanošću, kompaktnom gradnjom i otpornošću na hemikaljije, mehaničke vibracije i vlažnost</a:t>
            </a:r>
          </a:p>
          <a:p>
            <a:pPr>
              <a:buFont typeface="Wingdings" pitchFamily="2" charset="2"/>
              <a:buChar char="ü"/>
            </a:pPr>
            <a:r>
              <a:rPr lang="sr-Latn-RS" sz="2000" dirty="0"/>
              <a:t>Ovi senzori su pasivni i prednosti su im beskontaktni princip rada(nema habanja i imaju teorijski neograničen vek trajanja), zaštita od kratkog spoja i zaštita od nepravilnog priključivanja</a:t>
            </a:r>
          </a:p>
          <a:p>
            <a:pPr>
              <a:buFont typeface="Wingdings" pitchFamily="2" charset="2"/>
              <a:buChar char="ü"/>
            </a:pPr>
            <a:r>
              <a:rPr lang="sr-Latn-RS" sz="2000" dirty="0"/>
              <a:t>Radna temperatura je u opsegu od -40ºC do 70ºC, a osetljivost odstupa ±10%</a:t>
            </a:r>
          </a:p>
          <a:p>
            <a:pPr marL="0" indent="0">
              <a:buNone/>
            </a:pPr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1893101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63040" y="762000"/>
            <a:ext cx="6196405" cy="4961069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sr-Latn-RS" sz="2000" dirty="0"/>
              <a:t>Ozbiljan nedostatak induktivnih senzora je nelinearnost statičke kakrakteriste i mali opseg promene zazora</a:t>
            </a:r>
          </a:p>
        </p:txBody>
      </p:sp>
      <p:pic>
        <p:nvPicPr>
          <p:cNvPr id="1026" name="Picture 2" descr="C:\Users\Laza\Desktop\No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81200"/>
            <a:ext cx="3816927" cy="397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448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 b="1" dirty="0"/>
              <a:t>Primena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vi-VN" sz="2000" dirty="0"/>
              <a:t>Induktivni senzori korišćeni su u mnogo različitih aplikacija.  </a:t>
            </a:r>
            <a:endParaRPr lang="sr-Latn-RS" sz="2000" dirty="0"/>
          </a:p>
          <a:p>
            <a:pPr marL="0" indent="0">
              <a:buNone/>
            </a:pPr>
            <a:endParaRPr lang="sr-Latn-RS" sz="2000" u="sng" dirty="0"/>
          </a:p>
          <a:p>
            <a:pPr marL="0" indent="0">
              <a:buNone/>
            </a:pPr>
            <a:r>
              <a:rPr lang="vi-VN" sz="2000" u="sng" dirty="0"/>
              <a:t>Koriste se pri</a:t>
            </a:r>
            <a:r>
              <a:rPr lang="sr-Latn-RS" sz="2000" u="sng" dirty="0"/>
              <a:t> :</a:t>
            </a:r>
            <a:r>
              <a:rPr lang="vi-VN" sz="2000" u="sng" dirty="0"/>
              <a:t> </a:t>
            </a:r>
            <a:endParaRPr lang="sr-Latn-RS" sz="2000" u="sng" dirty="0"/>
          </a:p>
          <a:p>
            <a:pPr marL="0" indent="0">
              <a:buNone/>
            </a:pPr>
            <a:r>
              <a:rPr lang="vi-VN" sz="2000" dirty="0"/>
              <a:t>kontroli, regulisanju, automatizovanju, pozicioniranju i nadgledanju proizvodnog procesa</a:t>
            </a:r>
            <a:endParaRPr lang="sr-Latn-RS" sz="2000" dirty="0"/>
          </a:p>
          <a:p>
            <a:pPr marL="0" indent="0">
              <a:buNone/>
            </a:pPr>
            <a:endParaRPr lang="sr-Latn-RS" sz="2000" u="sng" dirty="0"/>
          </a:p>
          <a:p>
            <a:pPr marL="0" indent="0">
              <a:buNone/>
            </a:pPr>
            <a:r>
              <a:rPr lang="vi-VN" sz="2000" u="sng" dirty="0"/>
              <a:t>Najčešće se primenjuju u</a:t>
            </a:r>
            <a:r>
              <a:rPr lang="sr-Latn-RS" sz="2000" u="sng" dirty="0"/>
              <a:t>:</a:t>
            </a:r>
            <a:r>
              <a:rPr lang="vi-VN" sz="2000" u="sng" dirty="0"/>
              <a:t> </a:t>
            </a:r>
            <a:endParaRPr lang="sr-Latn-RS" sz="2000" u="sng" dirty="0"/>
          </a:p>
          <a:p>
            <a:pPr marL="0" indent="0">
              <a:buNone/>
            </a:pPr>
            <a:r>
              <a:rPr lang="vi-VN" sz="2000" dirty="0"/>
              <a:t>industriji plastičnih masa, tekstilnoj, drvoprerađivačkoj i auto industriji i svuda gde proizvodni proces treba da je automatizovan</a:t>
            </a:r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521946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Šema ožičavanja senzora</a:t>
            </a:r>
          </a:p>
        </p:txBody>
      </p:sp>
      <p:pic>
        <p:nvPicPr>
          <p:cNvPr id="7" name="Content Placeholder 6" descr="C:\Users\Vlaci\Desktop\E00000535178.gif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09800"/>
            <a:ext cx="3630828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323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1366</TotalTime>
  <Words>358</Words>
  <Application>Microsoft Office PowerPoint</Application>
  <PresentationFormat>On-screen Show (4:3)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Brush Script MT</vt:lpstr>
      <vt:lpstr>Constantia</vt:lpstr>
      <vt:lpstr>Franklin Gothic Book</vt:lpstr>
      <vt:lpstr>Rage Italic</vt:lpstr>
      <vt:lpstr>Wingdings</vt:lpstr>
      <vt:lpstr>Pushpin</vt:lpstr>
      <vt:lpstr>Omron E2A-M30LS15-M1-B2</vt:lpstr>
      <vt:lpstr>Osnovne osobine senzora</vt:lpstr>
      <vt:lpstr>Legenda naziva modela</vt:lpstr>
      <vt:lpstr>Princip rada induktivnih senzora</vt:lpstr>
      <vt:lpstr>Struktura</vt:lpstr>
      <vt:lpstr>Osobine</vt:lpstr>
      <vt:lpstr>PowerPoint Presentation</vt:lpstr>
      <vt:lpstr>Primena</vt:lpstr>
      <vt:lpstr>Šema ožičavanja senzora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</dc:creator>
  <cp:lastModifiedBy>Darko Stanisic</cp:lastModifiedBy>
  <cp:revision>28</cp:revision>
  <dcterms:created xsi:type="dcterms:W3CDTF">2006-08-16T00:00:00Z</dcterms:created>
  <dcterms:modified xsi:type="dcterms:W3CDTF">2022-11-21T09:31:42Z</dcterms:modified>
</cp:coreProperties>
</file>