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69" r:id="rId2"/>
    <p:sldId id="256" r:id="rId3"/>
    <p:sldId id="270" r:id="rId4"/>
    <p:sldId id="271" r:id="rId5"/>
    <p:sldId id="261" r:id="rId6"/>
    <p:sldId id="259" r:id="rId7"/>
    <p:sldId id="262" r:id="rId8"/>
    <p:sldId id="260" r:id="rId9"/>
    <p:sldId id="263" r:id="rId10"/>
    <p:sldId id="264" r:id="rId11"/>
    <p:sldId id="265" r:id="rId12"/>
    <p:sldId id="27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BB97E0-3310-4DF4-AE31-9F9A23FA1661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C1BE68-D9C6-4FAE-B6E7-74BD35304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3600"/>
            <a:ext cx="7010400" cy="2438400"/>
          </a:xfrm>
        </p:spPr>
        <p:txBody>
          <a:bodyPr>
            <a:normAutofit/>
          </a:bodyPr>
          <a:lstStyle/>
          <a:p>
            <a:r>
              <a:rPr lang="sr-Latn-BA" sz="3600" dirty="0"/>
              <a:t>Ultrazvučni senzori nivoa</a:t>
            </a:r>
            <a:br>
              <a:rPr lang="sr-Latn-BA" sz="3600" dirty="0"/>
            </a:br>
            <a:r>
              <a:rPr lang="sr-Latn-BA" sz="2800" dirty="0"/>
              <a:t>MILLTRONICS POINTEK ULS 200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136AEA-D542-EEB1-A54A-BD8C7186E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41727"/>
            <a:ext cx="6324600" cy="66527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6600" y="914400"/>
            <a:ext cx="5105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5753230-BAAE-2836-F6E3-82D46BDE9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03462"/>
              </p:ext>
            </p:extLst>
          </p:nvPr>
        </p:nvGraphicFramePr>
        <p:xfrm>
          <a:off x="2895600" y="748340"/>
          <a:ext cx="2971800" cy="313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187000" imgH="2309040" progId="PBrush">
                  <p:embed/>
                </p:oleObj>
              </mc:Choice>
              <mc:Fallback>
                <p:oleObj name="Bitmap Image" r:id="rId2" imgW="2187000" imgH="2309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5600" y="748340"/>
                        <a:ext cx="2971800" cy="313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4F4FE7-343F-A353-FD8E-1E28175534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3886200"/>
            <a:ext cx="7924800" cy="2895600"/>
          </a:xfrm>
        </p:spPr>
        <p:txBody>
          <a:bodyPr>
            <a:normAutofit fontScale="77500" lnSpcReduction="20000"/>
          </a:bodyPr>
          <a:lstStyle/>
          <a:p>
            <a:r>
              <a:rPr lang="sr-Latn-BA" sz="2600" dirty="0"/>
              <a:t>Senzor može da se napaja DC napajanjem 18-30V i ima dva relejna izlaza za detekciju dve karakteristične vrednosti nivoa</a:t>
            </a:r>
            <a:endParaRPr lang="sr-Latn-RS" sz="2600" dirty="0"/>
          </a:p>
          <a:p>
            <a:r>
              <a:rPr lang="sr-Latn-RS" sz="2600" dirty="0"/>
              <a:t>Pored displeja, senzor poseduje i dva tastera koji mogu da se koriste za konfiguraciju moda i parametara rada</a:t>
            </a:r>
          </a:p>
          <a:p>
            <a:r>
              <a:rPr lang="sr-Latn-BA" sz="2600" dirty="0"/>
              <a:t>Senzor podržava 14 modova rada. Odovarajući mod se bira pomoću tastera i displeja, a default mod rada, koji je namesten i fabrički, je detekcija minimuma i maximuma u fail safe modu</a:t>
            </a:r>
          </a:p>
          <a:p>
            <a:r>
              <a:rPr lang="sr-Latn-BA" sz="2600" dirty="0"/>
              <a:t>Parametri rada, kao što je rastojanje na kome se detektuje  minimalan i maksimalan nivo, odnosno histerezis, mogu da se takođe podese pomoću tastera</a:t>
            </a:r>
          </a:p>
          <a:p>
            <a:pPr marL="0" indent="0">
              <a:buNone/>
            </a:pPr>
            <a:endParaRPr lang="sr-Latn-BA" dirty="0"/>
          </a:p>
          <a:p>
            <a:endParaRPr lang="sr-Latn-BA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715962"/>
          </a:xfrm>
        </p:spPr>
        <p:txBody>
          <a:bodyPr/>
          <a:lstStyle/>
          <a:p>
            <a:pPr algn="ctr"/>
            <a:r>
              <a:rPr lang="sr-Latn-BA" b="1" dirty="0"/>
              <a:t>Interfejs senzora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715962"/>
          </a:xfrm>
        </p:spPr>
        <p:txBody>
          <a:bodyPr/>
          <a:lstStyle/>
          <a:p>
            <a:pPr algn="ctr"/>
            <a:r>
              <a:rPr lang="sr-Latn-BA" b="1" dirty="0"/>
              <a:t>Interfejs senzora i povezivanje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76600" y="914400"/>
            <a:ext cx="5105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F98B88-97CD-ABC3-61EA-287435659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873244"/>
              </p:ext>
            </p:extLst>
          </p:nvPr>
        </p:nvGraphicFramePr>
        <p:xfrm>
          <a:off x="3185318" y="891048"/>
          <a:ext cx="2773363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773800" imgH="2476440" progId="PBrush">
                  <p:embed/>
                </p:oleObj>
              </mc:Choice>
              <mc:Fallback>
                <p:oleObj name="Bitmap Image" r:id="rId2" imgW="2773800" imgH="2476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85318" y="891048"/>
                        <a:ext cx="2773363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49D838-9F31-6036-53FF-1928E172FD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3490453"/>
            <a:ext cx="8077200" cy="3062747"/>
          </a:xfrm>
        </p:spPr>
        <p:txBody>
          <a:bodyPr>
            <a:normAutofit fontScale="62500" lnSpcReduction="20000"/>
          </a:bodyPr>
          <a:lstStyle/>
          <a:p>
            <a:r>
              <a:rPr lang="sr-Latn-RS" sz="2600" dirty="0"/>
              <a:t>U fail safe modu za detekciju minimuma i maksimuma, na izlazu 1 je signal za detekciju maksimuma, a na izlazu 2 je signal za detekciju minimuma</a:t>
            </a:r>
          </a:p>
          <a:p>
            <a:r>
              <a:rPr lang="sr-Latn-RS" sz="2600" dirty="0"/>
              <a:t>Dva relejna izlaza imaju po dva para kontakata, par kontakata označen kao normalno otvoren (5-4 za izlaz 1 i 8-7 za izlaz 2) i par konakata označen normalno zatvoren (5-6 za izlaz 1 i 8-9 za izlaz 2).</a:t>
            </a:r>
          </a:p>
          <a:p>
            <a:r>
              <a:rPr lang="sr-Latn-RS" sz="2600" dirty="0"/>
              <a:t>Prikazano stanje kontakata se pojavljuje kada nema napajanja senzora. </a:t>
            </a:r>
          </a:p>
          <a:p>
            <a:r>
              <a:rPr lang="sr-Latn-RS" sz="2600" dirty="0"/>
              <a:t>Kada senzor ima napajanje, onda se na par kontakata izlaza koji je označen kao normalno otvoren preslikava funkcionalnost tog izlaza, a drugi par kontakata, označen kao normalno zatvoren, ima inverznu logiku. </a:t>
            </a:r>
          </a:p>
          <a:p>
            <a:r>
              <a:rPr lang="sr-Latn-RS" sz="2600" dirty="0"/>
              <a:t>Zbog toga je u fail safe modu za detekciju minimuma i maksimuma, kada senzor ima napajanje, izlaz maksimuma 5-4 normalno zatvoren, a izlaz minimuma 8-7 normalno otvoren, dok alternativni par kontakata za svaki od izlaza ima inverznu logiku</a:t>
            </a:r>
            <a:endParaRPr lang="sr-Latn-BA" sz="2600" dirty="0"/>
          </a:p>
          <a:p>
            <a:pPr marL="0" indent="0">
              <a:buNone/>
            </a:pPr>
            <a:endParaRPr lang="sr-Latn-BA" dirty="0"/>
          </a:p>
          <a:p>
            <a:endParaRPr lang="sr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1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sr-Latn-BA" dirty="0"/>
              <a:t>Pokretanje senzora 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DC9889B-2C18-EA00-F782-A9291794C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446099"/>
              </p:ext>
            </p:extLst>
          </p:nvPr>
        </p:nvGraphicFramePr>
        <p:xfrm>
          <a:off x="1064078" y="990600"/>
          <a:ext cx="6711043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00600" imgH="1866960" progId="PBrush">
                  <p:embed/>
                </p:oleObj>
              </mc:Choice>
              <mc:Fallback>
                <p:oleObj name="Bitmap Image" r:id="rId2" imgW="4800600" imgH="1866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4078" y="990600"/>
                        <a:ext cx="6711043" cy="260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61AF17-1472-6ECB-3DAA-51189DF374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0998" y="3676650"/>
            <a:ext cx="8153401" cy="2724150"/>
          </a:xfrm>
        </p:spPr>
        <p:txBody>
          <a:bodyPr>
            <a:normAutofit fontScale="77500" lnSpcReduction="20000"/>
          </a:bodyPr>
          <a:lstStyle/>
          <a:p>
            <a:r>
              <a:rPr lang="sr-Latn-RS" sz="2600" dirty="0"/>
              <a:t>Primer podešavanja karakteristične vrednosti za detekciju maksimuma</a:t>
            </a:r>
          </a:p>
          <a:p>
            <a:r>
              <a:rPr lang="sr-Latn-RS" sz="2600" dirty="0"/>
              <a:t>Prvo se senzor pozicionira tako da je od njega do razdelne površine rastojanje koje odgovara situaciji za detekciju maksimuma (u primeru 0.75m)</a:t>
            </a:r>
          </a:p>
          <a:p>
            <a:r>
              <a:rPr lang="sr-Latn-RS" sz="2600" dirty="0"/>
              <a:t>Nakon toga se pomoću tastera 1, prema opisu, podesi da trenutno rastojanje odgovara nivou za detekciju maksimum</a:t>
            </a:r>
          </a:p>
          <a:p>
            <a:r>
              <a:rPr lang="sr-Latn-RS" sz="2600" dirty="0"/>
              <a:t>Procedura za podešavanje karakteristične vrednosti za detekciju minimuma je identična, samo se kod nje koristi taster 2.</a:t>
            </a:r>
            <a:endParaRPr lang="sr-Latn-BA" sz="2600" dirty="0"/>
          </a:p>
          <a:p>
            <a:pPr marL="0" indent="0">
              <a:buNone/>
            </a:pPr>
            <a:endParaRPr lang="sr-Latn-BA" dirty="0"/>
          </a:p>
          <a:p>
            <a:endParaRPr lang="sr-Latn-B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.jpg"/>
          <p:cNvPicPr>
            <a:picLocks noChangeAspect="1"/>
          </p:cNvPicPr>
          <p:nvPr/>
        </p:nvPicPr>
        <p:blipFill>
          <a:blip r:embed="rId2"/>
          <a:srcRect l="5674" t="8791" r="9220" b="9158"/>
          <a:stretch>
            <a:fillRect/>
          </a:stretch>
        </p:blipFill>
        <p:spPr>
          <a:xfrm>
            <a:off x="6705600" y="4724400"/>
            <a:ext cx="1143000" cy="2133600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1" t="6283" r="7273" b="18324"/>
          <a:stretch>
            <a:fillRect/>
          </a:stretch>
        </p:blipFill>
        <p:spPr>
          <a:xfrm>
            <a:off x="4876800" y="4419600"/>
            <a:ext cx="1828800" cy="2438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sr-Latn-B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Ultrazvučni senzori nivoa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3886200"/>
          </a:xfrm>
        </p:spPr>
        <p:txBody>
          <a:bodyPr>
            <a:normAutofit lnSpcReduction="10000"/>
          </a:bodyPr>
          <a:lstStyle/>
          <a:p>
            <a:r>
              <a:rPr lang="sr-Latn-CS" dirty="0"/>
              <a:t>Emituju zvučne talase, a površina tečnosti te iste talase reflektuje nazad ka izvoru. </a:t>
            </a:r>
          </a:p>
          <a:p>
            <a:r>
              <a:rPr lang="sr-Latn-CS" dirty="0"/>
              <a:t>Vreme za koje putuje talas do površine tečnosti i nazad je proporcionalno udaljenosti izmedju predajnika i površine tečnosti. h=(V/2)*T</a:t>
            </a:r>
          </a:p>
          <a:p>
            <a:r>
              <a:rPr lang="sr-Latn-CS" dirty="0"/>
              <a:t>Idealni su za bezkontaktno merenje nivoa nekih veoma viskoznih tečnosti kao što su mazut i lateks. Koriste se i za </a:t>
            </a:r>
            <a:r>
              <a:rPr lang="sr-Latn-BA" dirty="0"/>
              <a:t>praškaste materijale.</a:t>
            </a:r>
            <a:endParaRPr lang="sr-Latn-CS" dirty="0"/>
          </a:p>
          <a:p>
            <a:r>
              <a:rPr lang="sr-Latn-BA" dirty="0"/>
              <a:t>Njima je moguće meriti udaljenost razdelne površine dva fluida, koji se ne mešaju.</a:t>
            </a:r>
          </a:p>
          <a:p>
            <a:endParaRPr lang="sr-Latn-BA" dirty="0"/>
          </a:p>
          <a:p>
            <a:endParaRPr lang="sr-Latn-BA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924800" cy="6092952"/>
          </a:xfrm>
        </p:spPr>
        <p:txBody>
          <a:bodyPr/>
          <a:lstStyle/>
          <a:p>
            <a:r>
              <a:rPr lang="sr-Latn-BA" dirty="0"/>
              <a:t>Na slabljenje impulsa tokom prostiranja utiču:</a:t>
            </a:r>
          </a:p>
          <a:p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endParaRPr lang="sr-Latn-BA" dirty="0"/>
          </a:p>
          <a:p>
            <a:r>
              <a:rPr lang="sr-Latn-BA" dirty="0"/>
              <a:t> Pri postavljanju senzora, mora se voditi računa o: načinu punjenja silosa, o širini ultrazvučnog talasa, o samoj unutrašnjosti silosa(da li se u njemu nalaze neke prepreke u vidu senzora za temperaturu, cevi za punjenje..)</a:t>
            </a:r>
          </a:p>
          <a:p>
            <a:endParaRPr lang="sr-Latn-BA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49495" t="21254" r="31313" b="37424"/>
          <a:stretch>
            <a:fillRect/>
          </a:stretch>
        </p:blipFill>
        <p:spPr bwMode="auto">
          <a:xfrm>
            <a:off x="685800" y="990600"/>
            <a:ext cx="2362200" cy="285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76600" y="914400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BA" dirty="0">
                <a:latin typeface="+mj-lt"/>
              </a:rPr>
              <a:t>Snaga emitovanog ultrazvučnog signala</a:t>
            </a:r>
          </a:p>
          <a:p>
            <a:pPr marL="342900" indent="-342900">
              <a:buAutoNum type="arabicPeriod"/>
            </a:pPr>
            <a:r>
              <a:rPr lang="sr-Latn-BA" dirty="0">
                <a:latin typeface="+mj-lt"/>
              </a:rPr>
              <a:t>Gubitak snage usled vlaženja</a:t>
            </a:r>
          </a:p>
          <a:p>
            <a:pPr marL="342900" indent="-342900">
              <a:buAutoNum type="arabicPeriod"/>
            </a:pPr>
            <a:r>
              <a:rPr lang="sr-Latn-BA" dirty="0">
                <a:latin typeface="+mj-lt"/>
              </a:rPr>
              <a:t>Snaga ultrazvučnog signala na razdelnoj površini</a:t>
            </a:r>
          </a:p>
          <a:p>
            <a:pPr marL="342900" indent="-342900">
              <a:buAutoNum type="arabicPeriod"/>
            </a:pPr>
            <a:r>
              <a:rPr lang="sr-Latn-BA" dirty="0">
                <a:latin typeface="+mj-lt"/>
              </a:rPr>
              <a:t>Gubitak snage usled upijanja od strane razdelne površine</a:t>
            </a:r>
          </a:p>
          <a:p>
            <a:pPr marL="342900" indent="-342900">
              <a:buAutoNum type="arabicPeriod"/>
            </a:pPr>
            <a:r>
              <a:rPr lang="sr-Latn-BA" dirty="0">
                <a:latin typeface="+mj-lt"/>
              </a:rPr>
              <a:t>Snaga ultrazvučnog signala reflektovanog o razdelnu površinu</a:t>
            </a:r>
          </a:p>
          <a:p>
            <a:pPr marL="342900" indent="-342900">
              <a:buAutoNum type="arabicPeriod"/>
            </a:pPr>
            <a:r>
              <a:rPr lang="sr-Latn-BA" dirty="0">
                <a:latin typeface="+mj-lt"/>
              </a:rPr>
              <a:t>Gubitak snage usled vlaženja</a:t>
            </a:r>
          </a:p>
          <a:p>
            <a:pPr marL="342900" indent="-342900">
              <a:buAutoNum type="arabicPeriod"/>
            </a:pPr>
            <a:r>
              <a:rPr lang="sr-Latn-BA" dirty="0">
                <a:latin typeface="+mj-lt"/>
              </a:rPr>
              <a:t>Snaga ultrazvučnog signala na prijemniku senzora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7391400" cy="3200400"/>
          </a:xfrm>
        </p:spPr>
        <p:txBody>
          <a:bodyPr/>
          <a:lstStyle/>
          <a:p>
            <a:r>
              <a:rPr lang="sr-Latn-BA" dirty="0"/>
              <a:t>Ovi senzori su visoko pouzdani</a:t>
            </a:r>
          </a:p>
          <a:p>
            <a:r>
              <a:rPr lang="sr-Latn-BA" dirty="0"/>
              <a:t>Dobro rade u različitim uslovima</a:t>
            </a:r>
          </a:p>
          <a:p>
            <a:r>
              <a:rPr lang="sr-Latn-BA" dirty="0"/>
              <a:t>Lako se postavljaju, programiraju i koriste</a:t>
            </a:r>
          </a:p>
          <a:p>
            <a:r>
              <a:rPr lang="sr-Latn-BA" dirty="0"/>
              <a:t>Mana: skupi su i nagomilavanje prašine na anteni(čišćenje senzora ili priključak za vazduh ) 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" b="3281"/>
          <a:stretch>
            <a:fillRect/>
          </a:stretch>
        </p:blipFill>
        <p:spPr>
          <a:xfrm>
            <a:off x="1143000" y="685800"/>
            <a:ext cx="6302829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/>
              <a:t>SI</a:t>
            </a:r>
            <a:r>
              <a:rPr lang="en-US" dirty="0"/>
              <a:t>E</a:t>
            </a:r>
            <a:r>
              <a:rPr lang="sr-Latn-BA" dirty="0"/>
              <a:t>MENS</a:t>
            </a:r>
            <a:br>
              <a:rPr lang="sr-Latn-BA" dirty="0"/>
            </a:br>
            <a:r>
              <a:rPr lang="sr-Latn-BA" dirty="0"/>
              <a:t>MIL</a:t>
            </a:r>
            <a:r>
              <a:rPr lang="en-US" dirty="0"/>
              <a:t>L</a:t>
            </a:r>
            <a:r>
              <a:rPr lang="sr-Latn-BA" dirty="0"/>
              <a:t>TRONICS POINTEK USL200</a:t>
            </a:r>
            <a:endParaRPr lang="en-US" dirty="0"/>
          </a:p>
        </p:txBody>
      </p:sp>
      <p:pic>
        <p:nvPicPr>
          <p:cNvPr id="4" name="Content Placeholder 3" descr="ultrasonic-level-switch-18343-299968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19400" y="1600200"/>
            <a:ext cx="2827050" cy="48736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Autofit/>
          </a:bodyPr>
          <a:lstStyle/>
          <a:p>
            <a:pPr algn="ctr"/>
            <a:br>
              <a:rPr lang="sr-Latn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r-Latn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sr-Latn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TRONICS POINTEK ULS200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 lnSpcReduction="10000"/>
          </a:bodyPr>
          <a:lstStyle/>
          <a:p>
            <a:r>
              <a:rPr lang="sr-Latn-BA" sz="2000" dirty="0"/>
              <a:t>Nema pokretnih delova, pa je praktičan za održavanje.</a:t>
            </a:r>
          </a:p>
          <a:p>
            <a:r>
              <a:rPr lang="sr-Latn-BA" sz="2000" dirty="0"/>
              <a:t>Ultrazvučni senzor nivoa koji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dva</a:t>
            </a:r>
            <a:r>
              <a:rPr lang="sr-Latn-RS" sz="2000" dirty="0"/>
              <a:t> binarna</a:t>
            </a:r>
            <a:r>
              <a:rPr lang="en-US" sz="2000" dirty="0"/>
              <a:t> </a:t>
            </a:r>
            <a:r>
              <a:rPr lang="sr-Latn-RS" sz="2000" dirty="0"/>
              <a:t>diskretna </a:t>
            </a:r>
            <a:r>
              <a:rPr lang="en-US" sz="2000" dirty="0" err="1"/>
              <a:t>izlaza</a:t>
            </a:r>
            <a:r>
              <a:rPr lang="sr-Latn-RS" sz="2000" dirty="0"/>
              <a:t> za detekciju dva karakteristična nivoa. </a:t>
            </a:r>
          </a:p>
          <a:p>
            <a:r>
              <a:rPr lang="sr-Latn-RS" sz="2000" dirty="0"/>
              <a:t>Funkconalnost binarnih izlaza može da se konfiguriše, a default podešavanje je da pružaju</a:t>
            </a:r>
            <a:r>
              <a:rPr lang="sr-Latn-BA" sz="2000" dirty="0"/>
              <a:t> informacije o niskom i visokom nivou u fail-safe modu.</a:t>
            </a:r>
          </a:p>
          <a:p>
            <a:r>
              <a:rPr lang="sr-Latn-BA" sz="2000" dirty="0"/>
              <a:t>Sastoji se od ultrazvučnog </a:t>
            </a:r>
            <a:r>
              <a:rPr lang="sr-Latn-BA" sz="2000" b="1" dirty="0"/>
              <a:t>transduktora </a:t>
            </a:r>
            <a:r>
              <a:rPr lang="sr-Latn-BA" sz="2000" dirty="0"/>
              <a:t>i temperaturno osetljivog elementa.</a:t>
            </a:r>
          </a:p>
          <a:p>
            <a:r>
              <a:rPr lang="sr-Latn-BA" sz="2000" b="1" dirty="0"/>
              <a:t>Transduktor- </a:t>
            </a:r>
            <a:r>
              <a:rPr lang="sr-Latn-BA" sz="2000" dirty="0"/>
              <a:t>uredjaj koji konvertuje jedan tip energije u drugi.</a:t>
            </a:r>
          </a:p>
          <a:p>
            <a:r>
              <a:rPr lang="sr-Latn-BA" sz="2000" dirty="0"/>
              <a:t>Impuls- eho iz materijala koga uočavamo pomoću transduktora.</a:t>
            </a:r>
          </a:p>
          <a:p>
            <a:r>
              <a:rPr lang="sr-Latn-BA" sz="2000" dirty="0"/>
              <a:t>Impulsi se pri prijemu filtriraju, kako bi se eliminisali lažni odjeci(elektro šumovi,mešalice..).</a:t>
            </a:r>
          </a:p>
          <a:p>
            <a:r>
              <a:rPr lang="en-US" sz="2000" dirty="0"/>
              <a:t>POINTEK ULS 200 je </a:t>
            </a:r>
            <a:r>
              <a:rPr lang="sr-Latn-BA" sz="2000" dirty="0"/>
              <a:t>odlič</a:t>
            </a:r>
            <a:r>
              <a:rPr lang="en-US" sz="2000" dirty="0"/>
              <a:t>an </a:t>
            </a:r>
            <a:r>
              <a:rPr lang="sr-Latn-BA" sz="2000" dirty="0"/>
              <a:t>uredjaj</a:t>
            </a:r>
            <a:r>
              <a:rPr lang="en-US" sz="2000" dirty="0"/>
              <a:t> </a:t>
            </a:r>
            <a:r>
              <a:rPr lang="sr-Latn-BA" sz="2000" dirty="0"/>
              <a:t>za detekciju</a:t>
            </a:r>
            <a:r>
              <a:rPr lang="en-US" sz="2000" dirty="0"/>
              <a:t>, </a:t>
            </a:r>
            <a:r>
              <a:rPr lang="sr-Latn-BA" sz="2000" dirty="0"/>
              <a:t>ali za</a:t>
            </a:r>
            <a:r>
              <a:rPr lang="en-US" sz="2000" dirty="0"/>
              <a:t> backup </a:t>
            </a:r>
            <a:r>
              <a:rPr lang="sr-Latn-BA" sz="2000" dirty="0"/>
              <a:t>uredjaje</a:t>
            </a:r>
            <a:r>
              <a:rPr lang="en-US" sz="2000" dirty="0"/>
              <a:t> </a:t>
            </a:r>
            <a:r>
              <a:rPr lang="sr-Latn-BA" sz="2000" dirty="0"/>
              <a:t>treba koristiti</a:t>
            </a:r>
            <a:r>
              <a:rPr lang="en-US" sz="2000" dirty="0"/>
              <a:t> CLS 200.</a:t>
            </a:r>
          </a:p>
          <a:p>
            <a:endParaRPr lang="sr-Latn-BA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7010400" cy="2590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sr-Latn-B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Specifikacije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066800"/>
            <a:ext cx="7086600" cy="30027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" y="1066800"/>
            <a:ext cx="2895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BA" sz="2800" b="1" dirty="0">
                <a:solidFill>
                  <a:schemeClr val="tx2"/>
                </a:solidFill>
              </a:rPr>
              <a:t>AC verzija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038600"/>
            <a:ext cx="274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2800" b="1" dirty="0">
                <a:solidFill>
                  <a:schemeClr val="tx2"/>
                </a:solidFill>
              </a:rPr>
              <a:t>DC verzija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7700" y="304799"/>
            <a:ext cx="7848600" cy="2133601"/>
          </a:xfrm>
        </p:spPr>
      </p:pic>
      <p:pic>
        <p:nvPicPr>
          <p:cNvPr id="5" name="Picture 4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667000"/>
            <a:ext cx="7505700" cy="39100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sr-Latn-BA" b="1" dirty="0"/>
              <a:t>Postavljanje uredjaja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924800" cy="2895600"/>
          </a:xfrm>
        </p:spPr>
        <p:txBody>
          <a:bodyPr>
            <a:normAutofit fontScale="77500" lnSpcReduction="20000"/>
          </a:bodyPr>
          <a:lstStyle/>
          <a:p>
            <a:r>
              <a:rPr lang="sr-Latn-BA" sz="2600" dirty="0"/>
              <a:t>Pri postavljanju uredjaja, treba se voditi računa o zadovoljenju gore navedenih uslova(ambijentalna temperatura od -40</a:t>
            </a:r>
            <a:r>
              <a:rPr lang="en-US" sz="2600" dirty="0"/>
              <a:t>°C</a:t>
            </a:r>
            <a:r>
              <a:rPr lang="sr-Latn-BA" sz="2600" dirty="0"/>
              <a:t> do +60</a:t>
            </a:r>
            <a:r>
              <a:rPr lang="en-US" sz="2600" dirty="0"/>
              <a:t>°C</a:t>
            </a:r>
            <a:r>
              <a:rPr lang="sr-Latn-BA" sz="2600" dirty="0"/>
              <a:t>)</a:t>
            </a:r>
          </a:p>
          <a:p>
            <a:r>
              <a:rPr lang="sr-Latn-BA" sz="2600" dirty="0"/>
              <a:t>Takodje, treba voditi računa o tome da ultrazvučni talas ima normalnu putanju na površinu materijala,i da taj impuls bude jasan, tj. da ne postoje smetnje prouzrokovane nekom preprekom na tom putu.</a:t>
            </a:r>
          </a:p>
          <a:p>
            <a:r>
              <a:rPr lang="sr-Latn-BA" sz="2600" dirty="0"/>
              <a:t>Lice senzora treba da bude minimalno 25cm iznad maksimalno očekivanog nivoa, kako se ne bi desilo da nivo naraste toliko da se nadje u zoni u kojoj ne može da se detektuje</a:t>
            </a:r>
          </a:p>
          <a:p>
            <a:endParaRPr lang="sr-Latn-BA" dirty="0"/>
          </a:p>
          <a:p>
            <a:endParaRPr lang="sr-Latn-BA" dirty="0"/>
          </a:p>
          <a:p>
            <a:endParaRPr lang="en-US" dirty="0"/>
          </a:p>
        </p:txBody>
      </p:sp>
      <p:pic>
        <p:nvPicPr>
          <p:cNvPr id="6" name="Picture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5781675" cy="2905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339</TotalTime>
  <Words>783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Schoolbook</vt:lpstr>
      <vt:lpstr>Wingdings</vt:lpstr>
      <vt:lpstr>Wingdings 2</vt:lpstr>
      <vt:lpstr>Oriel</vt:lpstr>
      <vt:lpstr>Bitmap Image</vt:lpstr>
      <vt:lpstr>Ultrazvučni senzori nivoa MILLTRONICS POINTEK ULS 200</vt:lpstr>
      <vt:lpstr>Ultrazvučni senzori nivoa</vt:lpstr>
      <vt:lpstr>PowerPoint Presentation</vt:lpstr>
      <vt:lpstr>PowerPoint Presentation</vt:lpstr>
      <vt:lpstr>SIEMENS MILLTRONICS POINTEK USL200</vt:lpstr>
      <vt:lpstr> MILLTRONICS POINTEK ULS200</vt:lpstr>
      <vt:lpstr>Specifikacije</vt:lpstr>
      <vt:lpstr>PowerPoint Presentation</vt:lpstr>
      <vt:lpstr>Postavljanje uredjaja</vt:lpstr>
      <vt:lpstr>PowerPoint Presentation</vt:lpstr>
      <vt:lpstr>Interfejs senzora</vt:lpstr>
      <vt:lpstr>Interfejs senzora i povezivanje</vt:lpstr>
      <vt:lpstr>Pokretanje senzora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ULTRAZVUČNI SENZORI NIVOA</dc:title>
  <dc:creator>Mici</dc:creator>
  <cp:lastModifiedBy>Darko Stanisic</cp:lastModifiedBy>
  <cp:revision>40</cp:revision>
  <dcterms:created xsi:type="dcterms:W3CDTF">2015-11-16T12:24:58Z</dcterms:created>
  <dcterms:modified xsi:type="dcterms:W3CDTF">2022-11-21T10:16:03Z</dcterms:modified>
</cp:coreProperties>
</file>