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4"/>
  </p:notesMasterIdLst>
  <p:sldIdLst>
    <p:sldId id="256" r:id="rId3"/>
    <p:sldId id="257" r:id="rId4"/>
    <p:sldId id="258" r:id="rId5"/>
    <p:sldId id="259" r:id="rId6"/>
    <p:sldId id="267" r:id="rId7"/>
    <p:sldId id="268" r:id="rId8"/>
    <p:sldId id="265" r:id="rId9"/>
    <p:sldId id="270" r:id="rId10"/>
    <p:sldId id="271" r:id="rId11"/>
    <p:sldId id="272" r:id="rId12"/>
    <p:sldId id="273" r:id="rId1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2" d="100"/>
          <a:sy n="82" d="100"/>
        </p:scale>
        <p:origin x="1459"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98050017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173500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97363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33815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8116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160215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174726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98266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91302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346470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1913267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363002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11/20/2022 5:41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11/20/2022 5:41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11/20/2022 5:41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11/20/2022 5:41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11/20/2022 5:41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11/20/2022 5:41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11/20/2022 5:41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11/20/2022 5:41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11/20/2022 5:41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11/20/2022 5:41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11/20/2022 5:41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11/20/2022 5:41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a:t>SIEMENS 3RG6232-3AA00</a:t>
            </a:r>
            <a:br>
              <a:rPr lang="en-US" sz="3600" dirty="0"/>
            </a:br>
            <a:r>
              <a:rPr lang="en-US" sz="3600" dirty="0"/>
              <a:t>Ultrasonic proximity sensor</a:t>
            </a:r>
            <a:endParaRPr lang="en-US" dirty="0"/>
          </a:p>
        </p:txBody>
      </p:sp>
      <p:sp>
        <p:nvSpPr>
          <p:cNvPr id="3" name="Rectangle 2"/>
          <p:cNvSpPr>
            <a:spLocks noGrp="1"/>
          </p:cNvSpPr>
          <p:nvPr>
            <p:ph type="subTitle" idx="1"/>
          </p:nvPr>
        </p:nvSpPr>
        <p:spPr/>
        <p:txBody>
          <a:bodyPr>
            <a:normAutofit fontScale="77500" lnSpcReduction="20000"/>
          </a:bodyPr>
          <a:lstStyle/>
          <a:p>
            <a:r>
              <a:rPr lang="en-US" dirty="0"/>
              <a:t>Vukašin Đurić   e11050</a:t>
            </a:r>
          </a:p>
          <a:p>
            <a:r>
              <a:rPr lang="en-US" dirty="0"/>
              <a:t>Milan </a:t>
            </a:r>
            <a:r>
              <a:rPr lang="en-US" dirty="0" err="1"/>
              <a:t>Knežević</a:t>
            </a:r>
            <a:r>
              <a:rPr lang="en-US" dirty="0"/>
              <a:t>   e12676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SIEMENS 3RG6232-3AA00</a:t>
            </a:r>
          </a:p>
        </p:txBody>
      </p:sp>
      <p:sp>
        <p:nvSpPr>
          <p:cNvPr id="3" name="Content Placeholder 2"/>
          <p:cNvSpPr>
            <a:spLocks noGrp="1"/>
          </p:cNvSpPr>
          <p:nvPr>
            <p:ph sz="quarter" idx="1"/>
          </p:nvPr>
        </p:nvSpPr>
        <p:spPr>
          <a:xfrm>
            <a:off x="612648" y="1600200"/>
            <a:ext cx="8153400" cy="5069160"/>
          </a:xfrm>
        </p:spPr>
        <p:txBody>
          <a:bodyPr>
            <a:normAutofit fontScale="62500" lnSpcReduction="20000"/>
          </a:bodyPr>
          <a:lstStyle/>
          <a:p>
            <a:r>
              <a:rPr lang="sr-Latn-RS" sz="3200" dirty="0"/>
              <a:t>Opseg detekcije: 5-30 cm</a:t>
            </a:r>
          </a:p>
          <a:p>
            <a:r>
              <a:rPr lang="sr-Latn-RS" sz="3200" dirty="0"/>
              <a:t>Radni napon: 12-30 V DC (optimalno 24 V, ukoliko je između 12 i 20 V osetljivost je smanjena za do najviše 20%), tolerancija </a:t>
            </a:r>
            <a:r>
              <a:rPr lang="en-US" sz="3200" dirty="0"/>
              <a:t>±</a:t>
            </a:r>
            <a:r>
              <a:rPr lang="sr-Latn-RS" sz="3200" dirty="0"/>
              <a:t>10%</a:t>
            </a:r>
          </a:p>
          <a:p>
            <a:r>
              <a:rPr lang="sr-Latn-RS" sz="3200" dirty="0"/>
              <a:t>Radna struja:  do 150 mA (do 50 mA ulazna struja, pad napona od 3V pri struji od 150 mA)</a:t>
            </a:r>
          </a:p>
          <a:p>
            <a:r>
              <a:rPr lang="sr-Latn-RS" sz="3200" dirty="0"/>
              <a:t>Radna frekvencija: 400 KHz</a:t>
            </a:r>
          </a:p>
          <a:p>
            <a:r>
              <a:rPr lang="sr-Latn-RS" sz="3200" dirty="0"/>
              <a:t>Standard target: 1x1 cm</a:t>
            </a:r>
          </a:p>
          <a:p>
            <a:r>
              <a:rPr lang="sr-Latn-RS" sz="3200" dirty="0"/>
              <a:t>Histerezis: 1 cm</a:t>
            </a:r>
          </a:p>
          <a:p>
            <a:r>
              <a:rPr lang="sr-Latn-RS" sz="3200" dirty="0"/>
              <a:t>Repeat accuracy: </a:t>
            </a:r>
            <a:r>
              <a:rPr lang="en-US" sz="3200" dirty="0"/>
              <a:t>± </a:t>
            </a:r>
            <a:r>
              <a:rPr lang="sr-Latn-RS" sz="3200" dirty="0"/>
              <a:t>2 mm</a:t>
            </a:r>
          </a:p>
          <a:p>
            <a:r>
              <a:rPr lang="sr-Latn-RS" sz="3200" dirty="0"/>
              <a:t>Frekvencija radnih ciklusa: 5 Hz</a:t>
            </a:r>
          </a:p>
          <a:p>
            <a:r>
              <a:rPr lang="sr-Latn-RS" sz="3200" dirty="0"/>
              <a:t>Vreme potrebno da uređaj može da se koristi: 280 ms</a:t>
            </a:r>
          </a:p>
          <a:p>
            <a:r>
              <a:rPr lang="sr-Latn-RS" sz="3200" dirty="0"/>
              <a:t>Vreme odziva: 100 ms</a:t>
            </a:r>
          </a:p>
          <a:p>
            <a:r>
              <a:rPr lang="sr-Latn-RS" sz="3200" dirty="0"/>
              <a:t>Radna temperatura:  -25 – 70 °C (optimalno 25 °C, -45 – 85 °C kada uređaj ne radi već je „odložen sa strane“)</a:t>
            </a:r>
          </a:p>
          <a:p>
            <a:r>
              <a:rPr lang="sr-Latn-RS" sz="3200" dirty="0"/>
              <a:t>Temperaturni drift: </a:t>
            </a:r>
            <a:r>
              <a:rPr lang="en-US" sz="3200" dirty="0"/>
              <a:t>±</a:t>
            </a:r>
            <a:r>
              <a:rPr lang="sr-Latn-RS" sz="3200" dirty="0"/>
              <a:t>2.5 °C</a:t>
            </a:r>
          </a:p>
          <a:p>
            <a:r>
              <a:rPr lang="sr-Latn-RS" sz="3200" dirty="0"/>
              <a:t>Nivo zaštite: IP 67</a:t>
            </a:r>
          </a:p>
          <a:p>
            <a:pPr algn="just"/>
            <a:endParaRPr lang="en-US" sz="3200" dirty="0"/>
          </a:p>
          <a:p>
            <a:pPr marL="0" indent="0" algn="just">
              <a:buNone/>
            </a:pPr>
            <a:endParaRPr lang="sr-Latn-RS" sz="3200" dirty="0"/>
          </a:p>
          <a:p>
            <a:endParaRPr lang="en-US" dirty="0"/>
          </a:p>
        </p:txBody>
      </p:sp>
    </p:spTree>
    <p:extLst>
      <p:ext uri="{BB962C8B-B14F-4D97-AF65-F5344CB8AC3E}">
        <p14:creationId xmlns:p14="http://schemas.microsoft.com/office/powerpoint/2010/main" val="244190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SIEMENS 3RG6232-3AA00</a:t>
            </a:r>
          </a:p>
        </p:txBody>
      </p:sp>
      <p:sp>
        <p:nvSpPr>
          <p:cNvPr id="3" name="Content Placeholder 2"/>
          <p:cNvSpPr>
            <a:spLocks noGrp="1"/>
          </p:cNvSpPr>
          <p:nvPr>
            <p:ph sz="quarter" idx="1"/>
          </p:nvPr>
        </p:nvSpPr>
        <p:spPr>
          <a:xfrm>
            <a:off x="612648" y="4725144"/>
            <a:ext cx="8153400" cy="1944216"/>
          </a:xfrm>
        </p:spPr>
        <p:txBody>
          <a:bodyPr>
            <a:normAutofit fontScale="70000" lnSpcReduction="20000"/>
          </a:bodyPr>
          <a:lstStyle/>
          <a:p>
            <a:r>
              <a:rPr lang="sr-Latn-RS" sz="3200" dirty="0"/>
              <a:t>1) L+ - smeđa boja</a:t>
            </a:r>
          </a:p>
          <a:p>
            <a:r>
              <a:rPr lang="sr-Latn-RS" sz="3200" dirty="0"/>
              <a:t>2) Izlaz – bela boja</a:t>
            </a:r>
          </a:p>
          <a:p>
            <a:r>
              <a:rPr lang="sr-Latn-RS" sz="3200" dirty="0"/>
              <a:t>3) L- - plava boja</a:t>
            </a:r>
          </a:p>
          <a:p>
            <a:r>
              <a:rPr lang="sr-Latn-RS" sz="3200" dirty="0"/>
              <a:t>4) Sinhronizacioni ulaz/izlaz – crna boja</a:t>
            </a:r>
          </a:p>
          <a:p>
            <a:r>
              <a:rPr lang="sr-Latn-RS" sz="3200" dirty="0"/>
              <a:t>Sam senzor je tipa M18, a konektori su M12, 4-polni Plug-In, tipa F.</a:t>
            </a:r>
            <a:endParaRPr lang="en-US" sz="3200" dirty="0"/>
          </a:p>
          <a:p>
            <a:pPr algn="just"/>
            <a:endParaRPr lang="en-US" sz="3200" dirty="0"/>
          </a:p>
          <a:p>
            <a:pPr marL="0" indent="0" algn="just">
              <a:buNone/>
            </a:pPr>
            <a:endParaRPr lang="sr-Latn-RS" sz="32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 y="1556792"/>
            <a:ext cx="7954485" cy="3097898"/>
          </a:xfrm>
          <a:prstGeom prst="rect">
            <a:avLst/>
          </a:prstGeom>
        </p:spPr>
      </p:pic>
    </p:spTree>
    <p:extLst>
      <p:ext uri="{BB962C8B-B14F-4D97-AF65-F5344CB8AC3E}">
        <p14:creationId xmlns:p14="http://schemas.microsoft.com/office/powerpoint/2010/main" val="205861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Ultrazvučni</a:t>
            </a:r>
            <a:r>
              <a:rPr lang="en-US" dirty="0"/>
              <a:t> </a:t>
            </a:r>
            <a:r>
              <a:rPr lang="en-US" dirty="0" err="1"/>
              <a:t>senzori</a:t>
            </a:r>
            <a:endParaRPr lang="en-US" dirty="0"/>
          </a:p>
        </p:txBody>
      </p:sp>
      <p:sp>
        <p:nvSpPr>
          <p:cNvPr id="3" name="Rectangle 2"/>
          <p:cNvSpPr>
            <a:spLocks noGrp="1"/>
          </p:cNvSpPr>
          <p:nvPr>
            <p:ph sz="quarter" idx="1"/>
          </p:nvPr>
        </p:nvSpPr>
        <p:spPr/>
        <p:txBody>
          <a:bodyPr>
            <a:normAutofit fontScale="92500" lnSpcReduction="20000"/>
          </a:bodyPr>
          <a:lstStyle/>
          <a:p>
            <a:pPr algn="just"/>
            <a:r>
              <a:rPr lang="sr-Latn-RS" sz="3500" dirty="0"/>
              <a:t>Ultrazvučni senzori koriste zvučne talase visokih frekvencija (preko 20KHz tj. van čujnog opsega ljudi) za određivanje nivoa, protoka, brzine, blizine ili „prisutnosti“ nekog objekta. Oni obično koriste i pretvaraju električnu energiju u zvučni talas koji zatim šalju. Zatim, oni detektuju odbijanje poslatog talasa od površine tela ili fluida čija se brzina, blizina, protok ili nivo mere. Pretvaranjem odbijenog zvučnog signala nazad u strujni moguće je izmeriti, izračunati i prikazati traženu veličinu.</a:t>
            </a:r>
          </a:p>
          <a:p>
            <a:endParaRPr lang="sr-Latn-RS" sz="32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Ultrazvučni</a:t>
            </a:r>
            <a:r>
              <a:rPr lang="en-US" dirty="0"/>
              <a:t> </a:t>
            </a:r>
            <a:r>
              <a:rPr lang="en-US" dirty="0" err="1"/>
              <a:t>senzori</a:t>
            </a:r>
            <a:endParaRPr lang="en-US" dirty="0"/>
          </a:p>
        </p:txBody>
      </p:sp>
      <p:sp>
        <p:nvSpPr>
          <p:cNvPr id="3" name="Rectangle 2"/>
          <p:cNvSpPr>
            <a:spLocks noGrp="1"/>
          </p:cNvSpPr>
          <p:nvPr>
            <p:ph sz="quarter" idx="1"/>
          </p:nvPr>
        </p:nvSpPr>
        <p:spPr/>
        <p:txBody>
          <a:bodyPr/>
          <a:lstStyle/>
          <a:p>
            <a:pPr algn="just"/>
            <a:r>
              <a:rPr lang="sr-Latn-RS" sz="3200" dirty="0"/>
              <a:t>Sama tehnologija je praktična i jednostavna, ali problemi se javljaju usled različitih brzina prostiranja zvučnih talasa kroz različite sredine, različitog koeficijenta odbijanja zvučnih talasa kod različitih objekata ili fluida, slabljenja intenziteta talasa usled apsorpcije ili širenja samih talasa (dovodi do manjeg intenziteta odbijenih talasa koji se mogu detektovati)</a:t>
            </a:r>
            <a:endParaRPr lang="en-US" sz="32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Ultrazvučni</a:t>
            </a:r>
            <a:r>
              <a:rPr lang="en-US" dirty="0"/>
              <a:t> </a:t>
            </a:r>
            <a:r>
              <a:rPr lang="en-US" dirty="0" err="1"/>
              <a:t>senzori</a:t>
            </a:r>
            <a:endParaRPr lang="en-US" dirty="0"/>
          </a:p>
        </p:txBody>
      </p:sp>
      <p:sp>
        <p:nvSpPr>
          <p:cNvPr id="3" name="Rectangle 2"/>
          <p:cNvSpPr>
            <a:spLocks noGrp="1"/>
          </p:cNvSpPr>
          <p:nvPr>
            <p:ph sz="quarter" idx="1"/>
          </p:nvPr>
        </p:nvSpPr>
        <p:spPr/>
        <p:txBody>
          <a:bodyPr/>
          <a:lstStyle/>
          <a:p>
            <a:r>
              <a:rPr lang="sr-Latn-RS" sz="3200" dirty="0"/>
              <a:t>Mogu se izvesti kao piezoelektrični. Kao izvor zvuka se obično koriste piezoelektrični elementi poput određenih tipova kristala ili keramike. Kristali menjaju svoju veličinu usled dejstva napona. Korišćenjem naizmeničnog napona kristali menjaju svoju veličinu velikom brzinom i kreiraju vibracije visoke frekvencije – ultrazvuk.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Ultrazvučni</a:t>
            </a:r>
            <a:r>
              <a:rPr lang="en-US" dirty="0"/>
              <a:t> </a:t>
            </a:r>
            <a:r>
              <a:rPr lang="en-US" dirty="0" err="1"/>
              <a:t>senzori</a:t>
            </a:r>
            <a:endParaRPr lang="en-US" dirty="0"/>
          </a:p>
        </p:txBody>
      </p:sp>
      <p:sp>
        <p:nvSpPr>
          <p:cNvPr id="3" name="Rectangle 2"/>
          <p:cNvSpPr>
            <a:spLocks noGrp="1"/>
          </p:cNvSpPr>
          <p:nvPr>
            <p:ph sz="quarter" idx="1"/>
          </p:nvPr>
        </p:nvSpPr>
        <p:spPr/>
        <p:txBody>
          <a:bodyPr/>
          <a:lstStyle/>
          <a:p>
            <a:r>
              <a:rPr lang="sr-Latn-RS" sz="3200" dirty="0"/>
              <a:t>Takođe, senzori se mogu izvesti i elektrostatički, koristeći dve elektrode koje se privlače pod dejstvom napona. Jedna je pričvršćena, a druga je slobodna i vibrira pod dejstvom napona čime stvara zvučne talase.</a:t>
            </a:r>
            <a:endParaRPr lang="en-US" sz="3200" dirty="0"/>
          </a:p>
          <a:p>
            <a:pPr marL="0" indent="0">
              <a:buNone/>
            </a:pPr>
            <a:endParaRPr lang="en-US" sz="3200" dirty="0"/>
          </a:p>
          <a:p>
            <a:r>
              <a:rPr lang="sr-Latn-RS" sz="3200" dirty="0"/>
              <a:t>Dodatno, izvori zvučnih talasa mogu biti i mehaničke ili elektromagnetne prirode.</a:t>
            </a:r>
          </a:p>
          <a:p>
            <a:endParaRPr lang="sr-Latn-RS" sz="3200" dirty="0"/>
          </a:p>
          <a:p>
            <a:endParaRPr lang="sr-Latn-RS" sz="3200" dirty="0"/>
          </a:p>
          <a:p>
            <a:endParaRPr lang="en-US" dirty="0"/>
          </a:p>
        </p:txBody>
      </p:sp>
    </p:spTree>
    <p:extLst>
      <p:ext uri="{BB962C8B-B14F-4D97-AF65-F5344CB8AC3E}">
        <p14:creationId xmlns:p14="http://schemas.microsoft.com/office/powerpoint/2010/main" val="34590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SIEMENS 3RG6232-3AA00</a:t>
            </a:r>
          </a:p>
        </p:txBody>
      </p:sp>
      <p:sp>
        <p:nvSpPr>
          <p:cNvPr id="3" name="Rectangle 2"/>
          <p:cNvSpPr>
            <a:spLocks noGrp="1"/>
          </p:cNvSpPr>
          <p:nvPr>
            <p:ph sz="quarter" idx="1"/>
          </p:nvPr>
        </p:nvSpPr>
        <p:spPr/>
        <p:txBody>
          <a:bodyPr/>
          <a:lstStyle/>
          <a:p>
            <a:pPr marL="0" indent="0">
              <a:buNone/>
            </a:pPr>
            <a:endParaRPr lang="sr-Latn-RS" sz="3200" dirty="0"/>
          </a:p>
          <a:p>
            <a:endParaRPr lang="sr-Latn-RS" sz="3200"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102" y="2335932"/>
            <a:ext cx="3024336" cy="30243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891" y="1844824"/>
            <a:ext cx="4227758" cy="4713501"/>
          </a:xfrm>
          <a:prstGeom prst="rect">
            <a:avLst/>
          </a:prstGeom>
        </p:spPr>
      </p:pic>
    </p:spTree>
    <p:extLst>
      <p:ext uri="{BB962C8B-B14F-4D97-AF65-F5344CB8AC3E}">
        <p14:creationId xmlns:p14="http://schemas.microsoft.com/office/powerpoint/2010/main" val="81917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SIEMENS 3RG6232-3AA00</a:t>
            </a:r>
          </a:p>
        </p:txBody>
      </p:sp>
      <p:sp>
        <p:nvSpPr>
          <p:cNvPr id="3" name="Content Placeholder 2"/>
          <p:cNvSpPr>
            <a:spLocks noGrp="1"/>
          </p:cNvSpPr>
          <p:nvPr>
            <p:ph sz="quarter" idx="1"/>
          </p:nvPr>
        </p:nvSpPr>
        <p:spPr/>
        <p:txBody>
          <a:bodyPr/>
          <a:lstStyle/>
          <a:p>
            <a:pPr algn="just"/>
            <a:r>
              <a:rPr lang="sr-Latn-RS" sz="3200" dirty="0"/>
              <a:t>3RG6232-3AA00 je ultrazvučni senzor koji služi za detekciju prisutnosti objekata unutar radnog opsega koji se može podešavati uz dodatnu opremu (potenciometar ili SONPROG programabilni uređaj i računar).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SIEMENS 3RG6232-3AA00</a:t>
            </a:r>
          </a:p>
        </p:txBody>
      </p:sp>
      <p:sp>
        <p:nvSpPr>
          <p:cNvPr id="3" name="Content Placeholder 2"/>
          <p:cNvSpPr>
            <a:spLocks noGrp="1"/>
          </p:cNvSpPr>
          <p:nvPr>
            <p:ph sz="quarter" idx="1"/>
          </p:nvPr>
        </p:nvSpPr>
        <p:spPr/>
        <p:txBody>
          <a:bodyPr>
            <a:normAutofit/>
          </a:bodyPr>
          <a:lstStyle/>
          <a:p>
            <a:pPr algn="just"/>
            <a:r>
              <a:rPr lang="sr-Latn-RS" sz="2400" dirty="0"/>
              <a:t>3RG6232-3AA00 je senzor sa pnp NC izlazom. Može da se poveže na upravljački uređaj ili direktno na relej i samim tim se otvara prostor za razne primene u automatici (npr. otvaranje/zatvaranje kontakta ukoliko se detektuje promena u prisutnosti nekog objekta odnosno da radi kao taster).</a:t>
            </a:r>
            <a:endParaRPr lang="en-US" sz="2400" dirty="0"/>
          </a:p>
          <a:p>
            <a:pPr algn="just"/>
            <a:endParaRPr lang="en-US" sz="3200" dirty="0"/>
          </a:p>
          <a:p>
            <a:pPr algn="just"/>
            <a:endParaRPr lang="en-US" sz="3200" dirty="0"/>
          </a:p>
          <a:p>
            <a:pPr algn="just"/>
            <a:endParaRPr lang="sr-Latn-RS" sz="3200" dirty="0"/>
          </a:p>
          <a:p>
            <a:endParaRPr lang="en-US" dirty="0"/>
          </a:p>
        </p:txBody>
      </p:sp>
    </p:spTree>
    <p:extLst>
      <p:ext uri="{BB962C8B-B14F-4D97-AF65-F5344CB8AC3E}">
        <p14:creationId xmlns:p14="http://schemas.microsoft.com/office/powerpoint/2010/main" val="13200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SIEMENS 3RG6232-3AA00</a:t>
            </a:r>
          </a:p>
        </p:txBody>
      </p:sp>
      <p:sp>
        <p:nvSpPr>
          <p:cNvPr id="3" name="Content Placeholder 2"/>
          <p:cNvSpPr>
            <a:spLocks noGrp="1"/>
          </p:cNvSpPr>
          <p:nvPr>
            <p:ph sz="quarter" idx="1"/>
          </p:nvPr>
        </p:nvSpPr>
        <p:spPr/>
        <p:txBody>
          <a:bodyPr>
            <a:normAutofit lnSpcReduction="10000"/>
          </a:bodyPr>
          <a:lstStyle/>
          <a:p>
            <a:r>
              <a:rPr lang="sr-Latn-RS" sz="3200" dirty="0"/>
              <a:t>Maksimalna dužina kabla kojim senzor može da se poveže sa upravljačkim uređajem ili relejem je 300 m.</a:t>
            </a:r>
          </a:p>
          <a:p>
            <a:pPr algn="just"/>
            <a:r>
              <a:rPr lang="sr-Latn-RS" sz="3200" dirty="0"/>
              <a:t>Poseduje ugrađene zaštitu od kratkog spoja i proboja, kao i zaštitu usled povezivanja sa obrnutim polaritetom.</a:t>
            </a:r>
            <a:endParaRPr lang="en-US" sz="3200" dirty="0"/>
          </a:p>
          <a:p>
            <a:pPr algn="just"/>
            <a:r>
              <a:rPr lang="sr-Latn-RS" sz="3200" dirty="0"/>
              <a:t>LED indikator je žute boje, sija neprekidno u toku rada ili treperi ukoliko je došlo do pogrešnog podeša</a:t>
            </a:r>
            <a:r>
              <a:rPr lang="en-US" sz="3200" dirty="0" err="1"/>
              <a:t>va</a:t>
            </a:r>
            <a:r>
              <a:rPr lang="sr-Latn-RS" sz="3200" dirty="0"/>
              <a:t>nja.</a:t>
            </a:r>
          </a:p>
          <a:p>
            <a:pPr algn="just"/>
            <a:endParaRPr lang="sr-Latn-RS" sz="3200" dirty="0"/>
          </a:p>
          <a:p>
            <a:pPr algn="just"/>
            <a:endParaRPr lang="en-US" sz="3200" dirty="0"/>
          </a:p>
          <a:p>
            <a:pPr marL="0" indent="0" algn="just">
              <a:buNone/>
            </a:pPr>
            <a:endParaRPr lang="sr-Latn-RS" sz="3200" dirty="0"/>
          </a:p>
          <a:p>
            <a:endParaRPr lang="en-US" dirty="0"/>
          </a:p>
        </p:txBody>
      </p:sp>
    </p:spTree>
    <p:extLst>
      <p:ext uri="{BB962C8B-B14F-4D97-AF65-F5344CB8AC3E}">
        <p14:creationId xmlns:p14="http://schemas.microsoft.com/office/powerpoint/2010/main" val="344619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presentation</Template>
  <TotalTime>0</TotalTime>
  <Words>606</Words>
  <Application>Microsoft Office PowerPoint</Application>
  <PresentationFormat>On-screen Show (4:3)</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Tw Cen MT</vt:lpstr>
      <vt:lpstr>Wingdings</vt:lpstr>
      <vt:lpstr>Wingdings 2</vt:lpstr>
      <vt:lpstr>Median</vt:lpstr>
      <vt:lpstr>SIEMENS 3RG6232-3AA00 Ultrasonic proximity sensor</vt:lpstr>
      <vt:lpstr>Ultrazvučni senzori</vt:lpstr>
      <vt:lpstr>Ultrazvučni senzori</vt:lpstr>
      <vt:lpstr>Ultrazvučni senzori</vt:lpstr>
      <vt:lpstr>Ultrazvučni senzori</vt:lpstr>
      <vt:lpstr>SIEMENS 3RG6232-3AA00</vt:lpstr>
      <vt:lpstr>SIEMENS 3RG6232-3AA00</vt:lpstr>
      <vt:lpstr>SIEMENS 3RG6232-3AA00</vt:lpstr>
      <vt:lpstr>SIEMENS 3RG6232-3AA00</vt:lpstr>
      <vt:lpstr>SIEMENS 3RG6232-3AA00</vt:lpstr>
      <vt:lpstr>SIEMENS 3RG6232-3AA00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2014-12-02T10:04:02Z</dcterms:created>
  <dcterms:modified xsi:type="dcterms:W3CDTF">2022-11-20T16:52:56Z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