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399FF"/>
            </a:gs>
            <a:gs pos="16000">
              <a:srgbClr val="00CCCC"/>
            </a:gs>
            <a:gs pos="47000">
              <a:srgbClr val="9999FF"/>
            </a:gs>
            <a:gs pos="60001">
              <a:srgbClr val="2E6792"/>
            </a:gs>
            <a:gs pos="71001">
              <a:srgbClr val="3333CC"/>
            </a:gs>
            <a:gs pos="81000">
              <a:srgbClr val="1170FF"/>
            </a:gs>
            <a:gs pos="100000">
              <a:srgbClr val="006699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 t="2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SIEMENS SONAR – BERO</a:t>
            </a:r>
            <a:br>
              <a:rPr lang="en-US" b="1" i="1" dirty="0"/>
            </a:br>
            <a:r>
              <a:rPr lang="sr-Latn-CS" b="1" i="1" dirty="0"/>
              <a:t>3RG61 76 – 6GG00</a:t>
            </a:r>
            <a:br>
              <a:rPr lang="en-US" b="1" i="1" dirty="0"/>
            </a:br>
            <a:endParaRPr lang="en-US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629400" y="57150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i="1" dirty="0"/>
              <a:t>MiloŠ Mićić</a:t>
            </a:r>
          </a:p>
          <a:p>
            <a:r>
              <a:rPr lang="sr-Latn-RS" sz="2400" b="1" i="1" dirty="0"/>
              <a:t>RA-167/2012</a:t>
            </a:r>
            <a:endParaRPr lang="en-US" sz="2400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Ultrazvučni</a:t>
            </a:r>
            <a:r>
              <a:rPr lang="en-US" dirty="0"/>
              <a:t> </a:t>
            </a:r>
            <a:r>
              <a:rPr lang="en-US" dirty="0" err="1"/>
              <a:t>senzori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4953000"/>
          </a:xfrm>
        </p:spPr>
        <p:txBody>
          <a:bodyPr>
            <a:noAutofit/>
          </a:bodyPr>
          <a:lstStyle/>
          <a:p>
            <a:r>
              <a:rPr lang="en-US" sz="2400" dirty="0" err="1"/>
              <a:t>Ultrazvučni</a:t>
            </a:r>
            <a:r>
              <a:rPr lang="en-US" sz="2400" dirty="0"/>
              <a:t> </a:t>
            </a:r>
            <a:r>
              <a:rPr lang="en-US" sz="2400" dirty="0" err="1"/>
              <a:t>senzori</a:t>
            </a:r>
            <a:r>
              <a:rPr lang="en-US" sz="2400" dirty="0"/>
              <a:t> </a:t>
            </a:r>
            <a:r>
              <a:rPr lang="en-US" sz="2400" dirty="0" err="1"/>
              <a:t>koriste</a:t>
            </a:r>
            <a:r>
              <a:rPr lang="en-US" sz="2400" dirty="0"/>
              <a:t> </a:t>
            </a:r>
            <a:r>
              <a:rPr lang="en-US" sz="2400" dirty="0" err="1"/>
              <a:t>zvučne</a:t>
            </a:r>
            <a:r>
              <a:rPr lang="en-US" sz="2400" dirty="0"/>
              <a:t> </a:t>
            </a:r>
            <a:r>
              <a:rPr lang="en-US" sz="2400" dirty="0" err="1"/>
              <a:t>talase</a:t>
            </a:r>
            <a:r>
              <a:rPr lang="en-US" sz="2400" dirty="0"/>
              <a:t> </a:t>
            </a:r>
            <a:r>
              <a:rPr lang="en-US" sz="2400" dirty="0" err="1"/>
              <a:t>visokih</a:t>
            </a:r>
            <a:r>
              <a:rPr lang="en-US" sz="2400" dirty="0"/>
              <a:t> </a:t>
            </a:r>
            <a:r>
              <a:rPr lang="en-US" sz="2400" dirty="0" err="1"/>
              <a:t>frekvencija</a:t>
            </a:r>
            <a:r>
              <a:rPr lang="en-US" sz="2400" dirty="0"/>
              <a:t> </a:t>
            </a:r>
            <a:r>
              <a:rPr lang="vi-VN" sz="2400" dirty="0">
                <a:latin typeface="Calibri" pitchFamily="34" charset="0"/>
              </a:rPr>
              <a:t>(preko 20KHz tj. van čujnog opsega ljudi) za određivanje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/>
              <a:t>nivoa</a:t>
            </a:r>
            <a:r>
              <a:rPr lang="en-US" sz="2400" dirty="0"/>
              <a:t>, </a:t>
            </a:r>
            <a:r>
              <a:rPr lang="en-US" sz="2400" dirty="0" err="1"/>
              <a:t>protoka</a:t>
            </a:r>
            <a:r>
              <a:rPr lang="en-US" sz="2400" dirty="0"/>
              <a:t>, </a:t>
            </a:r>
            <a:r>
              <a:rPr lang="en-US" sz="2400" dirty="0" err="1"/>
              <a:t>brzine</a:t>
            </a:r>
            <a:r>
              <a:rPr lang="en-US" sz="2400" dirty="0"/>
              <a:t>, </a:t>
            </a:r>
            <a:r>
              <a:rPr lang="en-US" sz="2400" dirty="0" err="1"/>
              <a:t>udaljenosti</a:t>
            </a:r>
            <a:r>
              <a:rPr lang="en-US" sz="2400" dirty="0"/>
              <a:t> </a:t>
            </a:r>
            <a:r>
              <a:rPr lang="en-US" sz="2400" dirty="0" err="1"/>
              <a:t>ili</a:t>
            </a:r>
            <a:r>
              <a:rPr lang="en-US" sz="2400" dirty="0"/>
              <a:t> „</a:t>
            </a:r>
            <a:r>
              <a:rPr lang="en-US" sz="2400" dirty="0" err="1"/>
              <a:t>prisutnosti</a:t>
            </a:r>
            <a:r>
              <a:rPr lang="en-US" sz="2400" dirty="0"/>
              <a:t>“ </a:t>
            </a:r>
            <a:r>
              <a:rPr lang="en-US" sz="2400" dirty="0" err="1"/>
              <a:t>nekog</a:t>
            </a:r>
            <a:r>
              <a:rPr lang="en-US" sz="2400" dirty="0"/>
              <a:t> </a:t>
            </a:r>
            <a:r>
              <a:rPr lang="en-US" sz="2400" dirty="0" err="1"/>
              <a:t>objekta</a:t>
            </a:r>
            <a:r>
              <a:rPr lang="en-US" sz="2400" dirty="0"/>
              <a:t>.</a:t>
            </a:r>
          </a:p>
          <a:p>
            <a:r>
              <a:rPr lang="en-US" sz="2400" dirty="0"/>
              <a:t>Oni </a:t>
            </a:r>
            <a:r>
              <a:rPr lang="en-US" sz="2400" dirty="0" err="1"/>
              <a:t>obično</a:t>
            </a:r>
            <a:r>
              <a:rPr lang="en-US" sz="2400" dirty="0"/>
              <a:t> </a:t>
            </a:r>
            <a:r>
              <a:rPr lang="en-US" sz="2400" dirty="0" err="1"/>
              <a:t>koriste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pretvaraju</a:t>
            </a:r>
            <a:r>
              <a:rPr lang="en-US" sz="2400" dirty="0"/>
              <a:t> </a:t>
            </a:r>
            <a:r>
              <a:rPr lang="en-US" sz="2400" dirty="0" err="1"/>
              <a:t>električnu</a:t>
            </a:r>
            <a:r>
              <a:rPr lang="en-US" sz="2400" dirty="0"/>
              <a:t> </a:t>
            </a:r>
            <a:r>
              <a:rPr lang="en-US" sz="2400" dirty="0" err="1"/>
              <a:t>energiju</a:t>
            </a:r>
            <a:r>
              <a:rPr lang="en-US" sz="2400" dirty="0"/>
              <a:t> u </a:t>
            </a:r>
            <a:r>
              <a:rPr lang="en-US" sz="2400" dirty="0" err="1"/>
              <a:t>zvučni</a:t>
            </a:r>
            <a:r>
              <a:rPr lang="en-US" sz="2400" dirty="0"/>
              <a:t> </a:t>
            </a:r>
            <a:r>
              <a:rPr lang="en-US" sz="2400" dirty="0" err="1"/>
              <a:t>talas</a:t>
            </a:r>
            <a:r>
              <a:rPr lang="en-US" sz="2400" dirty="0"/>
              <a:t> </a:t>
            </a:r>
            <a:r>
              <a:rPr lang="en-US" sz="2400" dirty="0" err="1"/>
              <a:t>koji</a:t>
            </a:r>
            <a:r>
              <a:rPr lang="en-US" sz="2400" dirty="0"/>
              <a:t> </a:t>
            </a:r>
            <a:r>
              <a:rPr lang="en-US" sz="2400" dirty="0" err="1"/>
              <a:t>šalju</a:t>
            </a:r>
            <a:r>
              <a:rPr lang="en-US" sz="2400" dirty="0"/>
              <a:t> pa </a:t>
            </a:r>
            <a:r>
              <a:rPr lang="en-US" sz="2400" dirty="0" err="1"/>
              <a:t>detektuju</a:t>
            </a:r>
            <a:r>
              <a:rPr lang="en-US" sz="2400" dirty="0"/>
              <a:t> </a:t>
            </a:r>
            <a:r>
              <a:rPr lang="en-US" sz="2400" dirty="0" err="1"/>
              <a:t>odbijanje</a:t>
            </a:r>
            <a:r>
              <a:rPr lang="en-US" sz="2400" dirty="0"/>
              <a:t> </a:t>
            </a:r>
            <a:r>
              <a:rPr lang="en-US" sz="2400" dirty="0" err="1"/>
              <a:t>poslatog</a:t>
            </a:r>
            <a:r>
              <a:rPr lang="en-US" sz="2400" dirty="0"/>
              <a:t> </a:t>
            </a:r>
            <a:r>
              <a:rPr lang="en-US" sz="2400" dirty="0" err="1"/>
              <a:t>talasa</a:t>
            </a:r>
            <a:r>
              <a:rPr lang="en-US" sz="2400" dirty="0"/>
              <a:t> </a:t>
            </a:r>
            <a:r>
              <a:rPr lang="en-US" sz="2400" dirty="0" err="1"/>
              <a:t>od</a:t>
            </a:r>
            <a:r>
              <a:rPr lang="en-US" sz="2400" dirty="0"/>
              <a:t> </a:t>
            </a:r>
            <a:r>
              <a:rPr lang="en-US" sz="2400" dirty="0" err="1"/>
              <a:t>površine</a:t>
            </a:r>
            <a:r>
              <a:rPr lang="en-US" sz="2400" dirty="0"/>
              <a:t> </a:t>
            </a:r>
            <a:r>
              <a:rPr lang="en-US" sz="2400" dirty="0" err="1"/>
              <a:t>tela</a:t>
            </a:r>
            <a:r>
              <a:rPr lang="en-US" sz="2400" dirty="0"/>
              <a:t> </a:t>
            </a:r>
            <a:r>
              <a:rPr lang="en-US" sz="2400" dirty="0" err="1"/>
              <a:t>ili</a:t>
            </a:r>
            <a:r>
              <a:rPr lang="en-US" sz="2400" dirty="0"/>
              <a:t> </a:t>
            </a:r>
            <a:r>
              <a:rPr lang="en-US" sz="2400" dirty="0" err="1"/>
              <a:t>fluida</a:t>
            </a:r>
            <a:r>
              <a:rPr lang="en-US" sz="2400" dirty="0"/>
              <a:t> </a:t>
            </a:r>
            <a:r>
              <a:rPr lang="en-US" sz="2400" dirty="0" err="1"/>
              <a:t>čija</a:t>
            </a:r>
            <a:r>
              <a:rPr lang="en-US" sz="2400" dirty="0"/>
              <a:t> se </a:t>
            </a:r>
            <a:r>
              <a:rPr lang="en-US" sz="2400" dirty="0" err="1"/>
              <a:t>brzina</a:t>
            </a:r>
            <a:r>
              <a:rPr lang="en-US" sz="2400" dirty="0"/>
              <a:t>, </a:t>
            </a:r>
            <a:r>
              <a:rPr lang="en-US" sz="2400" dirty="0" err="1"/>
              <a:t>udaljenosti</a:t>
            </a:r>
            <a:r>
              <a:rPr lang="en-US" sz="2400" dirty="0"/>
              <a:t>, </a:t>
            </a:r>
            <a:r>
              <a:rPr lang="en-US" sz="2400" dirty="0" err="1"/>
              <a:t>protok</a:t>
            </a:r>
            <a:r>
              <a:rPr lang="en-US" sz="2400" dirty="0"/>
              <a:t> </a:t>
            </a:r>
            <a:r>
              <a:rPr lang="en-US" sz="2400" dirty="0" err="1"/>
              <a:t>ili</a:t>
            </a:r>
            <a:r>
              <a:rPr lang="en-US" sz="2400" dirty="0"/>
              <a:t> </a:t>
            </a:r>
            <a:r>
              <a:rPr lang="en-US" sz="2400" dirty="0" err="1"/>
              <a:t>nivo</a:t>
            </a:r>
            <a:r>
              <a:rPr lang="en-US" sz="2400" dirty="0"/>
              <a:t> mere.</a:t>
            </a:r>
          </a:p>
          <a:p>
            <a:r>
              <a:rPr lang="en-US" sz="2400" dirty="0" err="1"/>
              <a:t>Pretvaranjem</a:t>
            </a:r>
            <a:r>
              <a:rPr lang="en-US" sz="2400" dirty="0"/>
              <a:t> </a:t>
            </a:r>
            <a:r>
              <a:rPr lang="en-US" sz="2400" dirty="0" err="1"/>
              <a:t>odbijenog</a:t>
            </a:r>
            <a:r>
              <a:rPr lang="en-US" sz="2400" dirty="0"/>
              <a:t> </a:t>
            </a:r>
            <a:r>
              <a:rPr lang="en-US" sz="2400" dirty="0" err="1"/>
              <a:t>zvučnog</a:t>
            </a:r>
            <a:r>
              <a:rPr lang="en-US" sz="2400" dirty="0"/>
              <a:t> </a:t>
            </a:r>
            <a:r>
              <a:rPr lang="en-US" sz="2400" dirty="0" err="1"/>
              <a:t>signala</a:t>
            </a:r>
            <a:r>
              <a:rPr lang="en-US" sz="2400" dirty="0"/>
              <a:t> </a:t>
            </a:r>
            <a:r>
              <a:rPr lang="en-US" sz="2400" dirty="0" err="1"/>
              <a:t>nazad</a:t>
            </a:r>
            <a:r>
              <a:rPr lang="en-US" sz="2400" dirty="0"/>
              <a:t> u </a:t>
            </a:r>
            <a:r>
              <a:rPr lang="en-US" sz="2400" dirty="0" err="1"/>
              <a:t>strujni</a:t>
            </a:r>
            <a:r>
              <a:rPr lang="en-US" sz="2400" dirty="0"/>
              <a:t> </a:t>
            </a:r>
            <a:r>
              <a:rPr lang="en-US" sz="2400" dirty="0" err="1"/>
              <a:t>moguće</a:t>
            </a:r>
            <a:r>
              <a:rPr lang="en-US" sz="2400" dirty="0"/>
              <a:t> je </a:t>
            </a:r>
            <a:r>
              <a:rPr lang="en-US" sz="2400" dirty="0" err="1"/>
              <a:t>izmeriti</a:t>
            </a:r>
            <a:r>
              <a:rPr lang="en-US" sz="2400" dirty="0"/>
              <a:t>, </a:t>
            </a:r>
            <a:r>
              <a:rPr lang="en-US" sz="2400" dirty="0" err="1"/>
              <a:t>izračunati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prikazati</a:t>
            </a:r>
            <a:r>
              <a:rPr lang="en-US" sz="2400" dirty="0"/>
              <a:t> </a:t>
            </a:r>
            <a:r>
              <a:rPr lang="en-US" sz="2400" dirty="0" err="1"/>
              <a:t>traženu</a:t>
            </a:r>
            <a:r>
              <a:rPr lang="en-US" sz="2400" dirty="0"/>
              <a:t> </a:t>
            </a:r>
            <a:r>
              <a:rPr lang="en-US" sz="2400" dirty="0" err="1"/>
              <a:t>veličinu</a:t>
            </a:r>
            <a:r>
              <a:rPr lang="en-US" sz="2400" dirty="0"/>
              <a:t>.</a:t>
            </a:r>
          </a:p>
          <a:p>
            <a:r>
              <a:rPr lang="en-US" sz="2400" dirty="0"/>
              <a:t>P</a:t>
            </a:r>
            <a:r>
              <a:rPr lang="pl-PL" sz="2400" dirty="0"/>
              <a:t>roblemi se</a:t>
            </a:r>
            <a:r>
              <a:rPr lang="en-US" sz="2400" dirty="0"/>
              <a:t> </a:t>
            </a:r>
            <a:r>
              <a:rPr lang="en-US" sz="2400" dirty="0" err="1"/>
              <a:t>javljaju</a:t>
            </a:r>
            <a:r>
              <a:rPr lang="en-US" sz="2400" dirty="0"/>
              <a:t> </a:t>
            </a:r>
            <a:r>
              <a:rPr lang="en-US" sz="2400" dirty="0" err="1"/>
              <a:t>usled</a:t>
            </a:r>
            <a:r>
              <a:rPr lang="en-US" sz="2400" dirty="0"/>
              <a:t> </a:t>
            </a:r>
            <a:r>
              <a:rPr lang="en-US" sz="2400" dirty="0" err="1"/>
              <a:t>različitih</a:t>
            </a:r>
            <a:r>
              <a:rPr lang="en-US" sz="2400" dirty="0"/>
              <a:t> </a:t>
            </a:r>
            <a:r>
              <a:rPr lang="en-US" sz="2400" dirty="0" err="1"/>
              <a:t>brzina</a:t>
            </a:r>
            <a:r>
              <a:rPr lang="en-US" sz="2400" dirty="0"/>
              <a:t> </a:t>
            </a:r>
            <a:r>
              <a:rPr lang="en-US" sz="2400" dirty="0" err="1"/>
              <a:t>prostiranja</a:t>
            </a:r>
            <a:r>
              <a:rPr lang="en-US" sz="2400" dirty="0"/>
              <a:t> </a:t>
            </a:r>
            <a:r>
              <a:rPr lang="en-US" sz="2400" dirty="0" err="1"/>
              <a:t>zvučnih</a:t>
            </a:r>
            <a:r>
              <a:rPr lang="en-US" sz="2400" dirty="0"/>
              <a:t> </a:t>
            </a:r>
            <a:r>
              <a:rPr lang="en-US" sz="2400" dirty="0" err="1"/>
              <a:t>talasa</a:t>
            </a:r>
            <a:r>
              <a:rPr lang="en-US" sz="2400" dirty="0"/>
              <a:t> </a:t>
            </a:r>
            <a:r>
              <a:rPr lang="en-US" sz="2400" dirty="0" err="1"/>
              <a:t>kroz</a:t>
            </a:r>
            <a:r>
              <a:rPr lang="en-US" sz="2400" dirty="0"/>
              <a:t> </a:t>
            </a:r>
            <a:r>
              <a:rPr lang="en-US" sz="2400" dirty="0" err="1"/>
              <a:t>različite</a:t>
            </a:r>
            <a:r>
              <a:rPr lang="en-US" sz="2400" dirty="0"/>
              <a:t> </a:t>
            </a:r>
            <a:r>
              <a:rPr lang="en-US" sz="2400" dirty="0" err="1"/>
              <a:t>sredine</a:t>
            </a:r>
            <a:r>
              <a:rPr lang="en-US" sz="2400" dirty="0"/>
              <a:t>, </a:t>
            </a:r>
            <a:r>
              <a:rPr lang="en-US" sz="2400" dirty="0" err="1"/>
              <a:t>različitog</a:t>
            </a:r>
            <a:r>
              <a:rPr lang="en-US" sz="2400" dirty="0"/>
              <a:t> </a:t>
            </a:r>
            <a:r>
              <a:rPr lang="en-US" sz="2400" dirty="0" err="1"/>
              <a:t>koeficijenta</a:t>
            </a:r>
            <a:r>
              <a:rPr lang="en-US" sz="2400" dirty="0"/>
              <a:t> </a:t>
            </a:r>
            <a:r>
              <a:rPr lang="en-US" sz="2400" dirty="0" err="1"/>
              <a:t>odbijanja</a:t>
            </a:r>
            <a:r>
              <a:rPr lang="en-US" sz="2400" dirty="0"/>
              <a:t> </a:t>
            </a:r>
            <a:r>
              <a:rPr lang="en-US" sz="2400" dirty="0" err="1"/>
              <a:t>zvučnih</a:t>
            </a:r>
            <a:r>
              <a:rPr lang="en-US" sz="2400" dirty="0"/>
              <a:t> </a:t>
            </a:r>
            <a:r>
              <a:rPr lang="en-US" sz="2400" dirty="0" err="1"/>
              <a:t>talasa</a:t>
            </a:r>
            <a:r>
              <a:rPr lang="en-US" sz="2400" dirty="0"/>
              <a:t> </a:t>
            </a:r>
            <a:r>
              <a:rPr lang="en-US" sz="2400" dirty="0" err="1"/>
              <a:t>kod</a:t>
            </a:r>
            <a:r>
              <a:rPr lang="en-US" sz="2400" dirty="0"/>
              <a:t> </a:t>
            </a:r>
            <a:r>
              <a:rPr lang="en-US" sz="2400" dirty="0" err="1"/>
              <a:t>različitih</a:t>
            </a:r>
            <a:r>
              <a:rPr lang="en-US" sz="2400" dirty="0"/>
              <a:t> </a:t>
            </a:r>
            <a:r>
              <a:rPr lang="en-US" sz="2400" dirty="0" err="1"/>
              <a:t>objekata</a:t>
            </a:r>
            <a:r>
              <a:rPr lang="en-US" sz="2400" dirty="0"/>
              <a:t> </a:t>
            </a:r>
            <a:r>
              <a:rPr lang="en-US" sz="2400" dirty="0" err="1"/>
              <a:t>ili</a:t>
            </a:r>
            <a:r>
              <a:rPr lang="en-US" sz="2400" dirty="0"/>
              <a:t> </a:t>
            </a:r>
            <a:r>
              <a:rPr lang="en-US" sz="2400" dirty="0" err="1"/>
              <a:t>fluida</a:t>
            </a:r>
            <a:r>
              <a:rPr lang="en-US" sz="2400" dirty="0"/>
              <a:t>, </a:t>
            </a:r>
            <a:r>
              <a:rPr lang="en-US" sz="2400" dirty="0" err="1"/>
              <a:t>slabljenja</a:t>
            </a:r>
            <a:r>
              <a:rPr lang="en-US" sz="2400" dirty="0"/>
              <a:t> </a:t>
            </a:r>
            <a:r>
              <a:rPr lang="en-US" sz="2400" dirty="0" err="1"/>
              <a:t>intenziteta</a:t>
            </a:r>
            <a:r>
              <a:rPr lang="en-US" sz="2400" dirty="0"/>
              <a:t> </a:t>
            </a:r>
            <a:r>
              <a:rPr lang="en-US" sz="2400" dirty="0" err="1"/>
              <a:t>talasa</a:t>
            </a:r>
            <a:r>
              <a:rPr lang="en-US" sz="2400" dirty="0"/>
              <a:t> </a:t>
            </a:r>
            <a:r>
              <a:rPr lang="en-US" sz="2400" dirty="0" err="1"/>
              <a:t>usled</a:t>
            </a:r>
            <a:r>
              <a:rPr lang="en-US" sz="2400" dirty="0"/>
              <a:t> </a:t>
            </a:r>
            <a:r>
              <a:rPr lang="en-US" sz="2400" dirty="0" err="1"/>
              <a:t>apsorpcije</a:t>
            </a:r>
            <a:r>
              <a:rPr lang="en-US" sz="2400" dirty="0"/>
              <a:t> </a:t>
            </a:r>
            <a:r>
              <a:rPr lang="en-US" sz="2400" dirty="0" err="1"/>
              <a:t>ili</a:t>
            </a:r>
            <a:r>
              <a:rPr lang="en-US" sz="2400" dirty="0"/>
              <a:t> </a:t>
            </a:r>
            <a:r>
              <a:rPr lang="en-US" sz="2400" dirty="0" err="1"/>
              <a:t>širenja</a:t>
            </a:r>
            <a:r>
              <a:rPr lang="en-US" sz="2400" dirty="0"/>
              <a:t> </a:t>
            </a:r>
            <a:r>
              <a:rPr lang="en-US" sz="2400" dirty="0" err="1"/>
              <a:t>samih</a:t>
            </a:r>
            <a:r>
              <a:rPr lang="en-US" sz="2400" dirty="0"/>
              <a:t> </a:t>
            </a:r>
            <a:r>
              <a:rPr lang="en-US" sz="2400" dirty="0" err="1"/>
              <a:t>talasa</a:t>
            </a:r>
            <a:r>
              <a:rPr lang="en-US" sz="2400" dirty="0"/>
              <a:t> (</a:t>
            </a:r>
            <a:r>
              <a:rPr lang="en-US" sz="2400" dirty="0" err="1"/>
              <a:t>dovodi</a:t>
            </a:r>
            <a:r>
              <a:rPr lang="en-US" sz="2400" dirty="0"/>
              <a:t> do </a:t>
            </a:r>
            <a:r>
              <a:rPr lang="en-US" sz="2400" dirty="0" err="1"/>
              <a:t>manjeg</a:t>
            </a:r>
            <a:r>
              <a:rPr lang="en-US" sz="2400" dirty="0"/>
              <a:t> </a:t>
            </a:r>
            <a:r>
              <a:rPr lang="en-US" sz="2400" dirty="0" err="1"/>
              <a:t>intenziteta</a:t>
            </a:r>
            <a:r>
              <a:rPr lang="en-US" sz="2400" dirty="0"/>
              <a:t> </a:t>
            </a:r>
            <a:r>
              <a:rPr lang="en-US" sz="2400" dirty="0" err="1"/>
              <a:t>odbijenih</a:t>
            </a:r>
            <a:r>
              <a:rPr lang="en-US" sz="2400" dirty="0"/>
              <a:t> </a:t>
            </a:r>
            <a:r>
              <a:rPr lang="en-US" sz="2400" dirty="0" err="1"/>
              <a:t>talasa</a:t>
            </a:r>
            <a:r>
              <a:rPr lang="en-US" sz="2400" dirty="0"/>
              <a:t> </a:t>
            </a:r>
            <a:r>
              <a:rPr lang="en-US" sz="2400" dirty="0" err="1"/>
              <a:t>koji</a:t>
            </a:r>
            <a:r>
              <a:rPr lang="en-US" sz="2400" dirty="0"/>
              <a:t> se </a:t>
            </a:r>
            <a:r>
              <a:rPr lang="en-US" sz="2400" dirty="0" err="1"/>
              <a:t>mogu</a:t>
            </a:r>
            <a:r>
              <a:rPr lang="en-US" sz="2400" dirty="0"/>
              <a:t> </a:t>
            </a:r>
            <a:r>
              <a:rPr lang="en-US" sz="2400" dirty="0" err="1"/>
              <a:t>detektovati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Ultrazvučni</a:t>
            </a:r>
            <a:r>
              <a:rPr lang="en-US" dirty="0"/>
              <a:t> </a:t>
            </a:r>
            <a:r>
              <a:rPr lang="en-US" dirty="0" err="1"/>
              <a:t>senzori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Mogu</a:t>
            </a:r>
            <a:r>
              <a:rPr lang="en-US" dirty="0"/>
              <a:t> se </a:t>
            </a:r>
            <a:r>
              <a:rPr lang="en-US" dirty="0" err="1"/>
              <a:t>izvesti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piezoelektrični</a:t>
            </a:r>
            <a:r>
              <a:rPr lang="en-US" dirty="0"/>
              <a:t>. Kao </a:t>
            </a:r>
            <a:r>
              <a:rPr lang="en-US" dirty="0" err="1"/>
              <a:t>izvor</a:t>
            </a:r>
            <a:r>
              <a:rPr lang="en-US" dirty="0"/>
              <a:t> </a:t>
            </a:r>
            <a:r>
              <a:rPr lang="en-US" dirty="0" err="1"/>
              <a:t>zvuka</a:t>
            </a:r>
            <a:r>
              <a:rPr lang="en-US" dirty="0"/>
              <a:t> se </a:t>
            </a:r>
            <a:r>
              <a:rPr lang="vi-VN" dirty="0">
                <a:latin typeface="Calibri" pitchFamily="34" charset="0"/>
              </a:rPr>
              <a:t>obično koriste piezoelektrični elementi poput određenih</a:t>
            </a:r>
            <a:r>
              <a:rPr lang="en-US" dirty="0">
                <a:latin typeface="Calibri" pitchFamily="34" charset="0"/>
              </a:rPr>
              <a:t> </a:t>
            </a:r>
            <a:r>
              <a:rPr lang="fi-FI" dirty="0"/>
              <a:t>tipova kristala ili keramike. Kristali menjaju svoju veličinu </a:t>
            </a:r>
            <a:r>
              <a:rPr lang="en-US" dirty="0" err="1"/>
              <a:t>usled</a:t>
            </a:r>
            <a:r>
              <a:rPr lang="en-US" dirty="0"/>
              <a:t> </a:t>
            </a:r>
            <a:r>
              <a:rPr lang="en-US" dirty="0" err="1"/>
              <a:t>dejstva</a:t>
            </a:r>
            <a:r>
              <a:rPr lang="en-US" dirty="0"/>
              <a:t> </a:t>
            </a:r>
            <a:r>
              <a:rPr lang="en-US" dirty="0" err="1"/>
              <a:t>napona</a:t>
            </a:r>
            <a:r>
              <a:rPr lang="en-US" dirty="0"/>
              <a:t>. </a:t>
            </a:r>
            <a:r>
              <a:rPr lang="en-US" dirty="0" err="1"/>
              <a:t>Korišćenjem</a:t>
            </a:r>
            <a:r>
              <a:rPr lang="en-US" dirty="0"/>
              <a:t> </a:t>
            </a:r>
            <a:r>
              <a:rPr lang="en-US" dirty="0" err="1"/>
              <a:t>naizmeničnog</a:t>
            </a:r>
            <a:r>
              <a:rPr lang="en-US" dirty="0"/>
              <a:t> </a:t>
            </a:r>
            <a:r>
              <a:rPr lang="en-US" dirty="0" err="1"/>
              <a:t>napona</a:t>
            </a:r>
            <a:r>
              <a:rPr lang="en-US" dirty="0"/>
              <a:t> </a:t>
            </a:r>
            <a:r>
              <a:rPr lang="en-US" dirty="0" err="1"/>
              <a:t>kristali</a:t>
            </a:r>
            <a:r>
              <a:rPr lang="en-US" dirty="0"/>
              <a:t> </a:t>
            </a:r>
            <a:r>
              <a:rPr lang="en-US" dirty="0" err="1"/>
              <a:t>menjaju</a:t>
            </a:r>
            <a:r>
              <a:rPr lang="en-US" dirty="0"/>
              <a:t> </a:t>
            </a:r>
            <a:r>
              <a:rPr lang="en-US" dirty="0" err="1"/>
              <a:t>svoju</a:t>
            </a:r>
            <a:r>
              <a:rPr lang="en-US" dirty="0"/>
              <a:t> </a:t>
            </a:r>
            <a:r>
              <a:rPr lang="en-US" dirty="0" err="1"/>
              <a:t>veličinu</a:t>
            </a:r>
            <a:r>
              <a:rPr lang="en-US" dirty="0"/>
              <a:t> </a:t>
            </a:r>
            <a:r>
              <a:rPr lang="en-US" dirty="0" err="1"/>
              <a:t>velikom</a:t>
            </a:r>
            <a:r>
              <a:rPr lang="en-US" dirty="0"/>
              <a:t> </a:t>
            </a:r>
            <a:r>
              <a:rPr lang="en-US" dirty="0" err="1"/>
              <a:t>brzinom</a:t>
            </a:r>
            <a:r>
              <a:rPr lang="en-US" dirty="0"/>
              <a:t> </a:t>
            </a:r>
            <a:r>
              <a:rPr lang="sr-Latn-RS" dirty="0"/>
              <a:t>i</a:t>
            </a:r>
            <a:r>
              <a:rPr lang="en-US" dirty="0"/>
              <a:t> </a:t>
            </a:r>
            <a:r>
              <a:rPr lang="en-US" dirty="0" err="1"/>
              <a:t>stvaraju</a:t>
            </a:r>
            <a:r>
              <a:rPr lang="en-US" dirty="0"/>
              <a:t> </a:t>
            </a:r>
            <a:r>
              <a:rPr lang="en-US" dirty="0" err="1"/>
              <a:t>vibracije</a:t>
            </a:r>
            <a:r>
              <a:rPr lang="en-US" dirty="0"/>
              <a:t> </a:t>
            </a:r>
            <a:r>
              <a:rPr lang="en-US" dirty="0" err="1"/>
              <a:t>visoke</a:t>
            </a:r>
            <a:r>
              <a:rPr lang="en-US" dirty="0"/>
              <a:t> </a:t>
            </a:r>
            <a:r>
              <a:rPr lang="en-US" dirty="0" err="1"/>
              <a:t>frekvencije</a:t>
            </a:r>
            <a:r>
              <a:rPr lang="en-US" dirty="0"/>
              <a:t> – </a:t>
            </a:r>
            <a:r>
              <a:rPr lang="en-US" dirty="0" err="1"/>
              <a:t>ultrazvuk</a:t>
            </a:r>
            <a:r>
              <a:rPr lang="en-US" dirty="0"/>
              <a:t>.</a:t>
            </a:r>
          </a:p>
          <a:p>
            <a:r>
              <a:rPr lang="vi-VN" dirty="0">
                <a:latin typeface="Calibri" pitchFamily="34" charset="0"/>
              </a:rPr>
              <a:t>Takođe, senzori se mogu izvesti koristeći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/>
              <a:t>dve</a:t>
            </a:r>
            <a:r>
              <a:rPr lang="en-US" dirty="0"/>
              <a:t> </a:t>
            </a:r>
            <a:r>
              <a:rPr lang="en-US" dirty="0" err="1"/>
              <a:t>elektrode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se </a:t>
            </a:r>
            <a:r>
              <a:rPr lang="en-US" dirty="0" err="1"/>
              <a:t>privlače</a:t>
            </a:r>
            <a:r>
              <a:rPr lang="en-US" dirty="0"/>
              <a:t>  pod </a:t>
            </a:r>
            <a:r>
              <a:rPr lang="en-US" dirty="0" err="1"/>
              <a:t>dejstvom</a:t>
            </a:r>
            <a:r>
              <a:rPr lang="en-US" dirty="0"/>
              <a:t> </a:t>
            </a:r>
            <a:r>
              <a:rPr lang="en-US" dirty="0" err="1"/>
              <a:t>napona</a:t>
            </a:r>
            <a:r>
              <a:rPr lang="en-US" dirty="0"/>
              <a:t>. </a:t>
            </a:r>
            <a:r>
              <a:rPr lang="pl-PL" dirty="0"/>
              <a:t>Jedna je pričvršćena, a druga je </a:t>
            </a:r>
            <a:r>
              <a:rPr lang="en-US" dirty="0"/>
              <a:t>  s</a:t>
            </a:r>
            <a:r>
              <a:rPr lang="pl-PL" dirty="0"/>
              <a:t>lobodna i vibrira pod</a:t>
            </a:r>
            <a:r>
              <a:rPr lang="en-US" dirty="0"/>
              <a:t> </a:t>
            </a:r>
            <a:r>
              <a:rPr lang="en-US" dirty="0" err="1"/>
              <a:t>dejstvom</a:t>
            </a:r>
            <a:r>
              <a:rPr lang="en-US" dirty="0"/>
              <a:t> </a:t>
            </a:r>
            <a:r>
              <a:rPr lang="en-US" dirty="0" err="1"/>
              <a:t>naizmenicnog</a:t>
            </a:r>
            <a:r>
              <a:rPr lang="en-US" dirty="0"/>
              <a:t> </a:t>
            </a:r>
            <a:r>
              <a:rPr lang="en-US" dirty="0" err="1"/>
              <a:t>napona</a:t>
            </a:r>
            <a:r>
              <a:rPr lang="en-US" dirty="0"/>
              <a:t> </a:t>
            </a:r>
            <a:r>
              <a:rPr lang="en-US" dirty="0" err="1"/>
              <a:t>velike</a:t>
            </a:r>
            <a:r>
              <a:rPr lang="en-US" dirty="0"/>
              <a:t> </a:t>
            </a:r>
            <a:r>
              <a:rPr lang="en-US" dirty="0" err="1"/>
              <a:t>frekvencije</a:t>
            </a:r>
            <a:r>
              <a:rPr lang="en-US" dirty="0"/>
              <a:t> </a:t>
            </a:r>
            <a:r>
              <a:rPr lang="en-US" dirty="0" err="1"/>
              <a:t>čime</a:t>
            </a:r>
            <a:r>
              <a:rPr lang="en-US" dirty="0"/>
              <a:t> </a:t>
            </a:r>
            <a:r>
              <a:rPr lang="en-US" dirty="0" err="1"/>
              <a:t>stvara</a:t>
            </a:r>
            <a:r>
              <a:rPr lang="en-US" dirty="0"/>
              <a:t> </a:t>
            </a:r>
            <a:r>
              <a:rPr lang="en-US" dirty="0" err="1"/>
              <a:t>zvučne</a:t>
            </a:r>
            <a:r>
              <a:rPr lang="en-US" dirty="0"/>
              <a:t> </a:t>
            </a:r>
            <a:r>
              <a:rPr lang="en-US" dirty="0" err="1"/>
              <a:t>talase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Princip rada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Sonar </a:t>
            </a:r>
            <a:r>
              <a:rPr lang="en-US" dirty="0" err="1"/>
              <a:t>Bero</a:t>
            </a:r>
            <a:r>
              <a:rPr lang="en-US" dirty="0"/>
              <a:t> je </a:t>
            </a:r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od</a:t>
            </a:r>
            <a:r>
              <a:rPr lang="en-US" dirty="0"/>
              <a:t> vi</a:t>
            </a:r>
            <a:r>
              <a:rPr lang="sr-Latn-RS" dirty="0"/>
              <a:t>še ultrazvučnih senzora za bezkontaktno detektovanje objekata i merenje rastojanja od objekta.</a:t>
            </a:r>
          </a:p>
          <a:p>
            <a:r>
              <a:rPr lang="sr-Latn-RS" dirty="0"/>
              <a:t>Na osnovu primljenih </a:t>
            </a:r>
            <a:r>
              <a:rPr lang="en-US" dirty="0" err="1"/>
              <a:t>reflektovanih</a:t>
            </a:r>
            <a:r>
              <a:rPr lang="sr-Latn-RS" dirty="0"/>
              <a:t> signalnih talasa on moze da odr</a:t>
            </a:r>
            <a:r>
              <a:rPr lang="en-US" dirty="0"/>
              <a:t>e</a:t>
            </a:r>
            <a:r>
              <a:rPr lang="sr-Latn-RS" dirty="0"/>
              <a:t>di koliko je objekat udaljen tako što meri vreme između emitovanog impulsa i primanja reflektovanog impulsa.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Radna sredina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Vreme prostiranja ultrazvuka zavisi od temperature vazduha.</a:t>
            </a:r>
          </a:p>
          <a:p>
            <a:r>
              <a:rPr lang="sr-Latn-RS" dirty="0"/>
              <a:t>Referentna temperatura je </a:t>
            </a:r>
            <a:r>
              <a:rPr lang="sr-Latn-CS" dirty="0"/>
              <a:t>20°C</a:t>
            </a:r>
            <a:r>
              <a:rPr lang="sr-Cyrl-RS" dirty="0"/>
              <a:t>.</a:t>
            </a:r>
            <a:endParaRPr lang="sr-Latn-RS" dirty="0"/>
          </a:p>
          <a:p>
            <a:r>
              <a:rPr lang="sr-Latn-RS" dirty="0"/>
              <a:t>Promena temperature od </a:t>
            </a:r>
            <a:r>
              <a:rPr lang="sr-Latn-CS" dirty="0"/>
              <a:t>+10°C</a:t>
            </a:r>
            <a:r>
              <a:rPr lang="sr-Cyrl-RS" dirty="0"/>
              <a:t> </a:t>
            </a:r>
            <a:r>
              <a:rPr lang="sr-Latn-RS" dirty="0"/>
              <a:t>uzrokovaće promenu brzine prostiranja</a:t>
            </a:r>
            <a:r>
              <a:rPr lang="sr-Cyrl-RS" dirty="0"/>
              <a:t> </a:t>
            </a:r>
            <a:r>
              <a:rPr lang="sr-Latn-RS" dirty="0"/>
              <a:t>ultrazvuka od oko </a:t>
            </a:r>
            <a:r>
              <a:rPr lang="sr-Latn-CS" dirty="0"/>
              <a:t>1,75%</a:t>
            </a:r>
            <a:r>
              <a:rPr lang="sr-Cyrl-RS" dirty="0"/>
              <a:t> </a:t>
            </a:r>
            <a:r>
              <a:rPr lang="sr-Latn-RS" dirty="0"/>
              <a:t>i grešku u merenju rastojanja od </a:t>
            </a:r>
            <a:r>
              <a:rPr lang="sr-Latn-CS" dirty="0"/>
              <a:t>1,75%</a:t>
            </a:r>
            <a:r>
              <a:rPr lang="sr-Cyrl-RS" dirty="0"/>
              <a:t>.</a:t>
            </a:r>
            <a:endParaRPr lang="en-US" dirty="0"/>
          </a:p>
          <a:p>
            <a:endParaRPr lang="sr-Cyrl-R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Specifikacija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dirty="0"/>
              <a:t>Poseduje sinhronizaciju i ima temperaturnu regulaciju</a:t>
            </a:r>
            <a:r>
              <a:rPr lang="sr-Cyrl-RS" dirty="0"/>
              <a:t>.</a:t>
            </a:r>
          </a:p>
          <a:p>
            <a:r>
              <a:rPr lang="sr-Latn-RS" dirty="0"/>
              <a:t>Opseg senzora </a:t>
            </a:r>
            <a:r>
              <a:rPr lang="sr-Latn-CS" dirty="0"/>
              <a:t>80 ÷ 1000 cm</a:t>
            </a:r>
            <a:endParaRPr lang="sr-Cyrl-RS" dirty="0"/>
          </a:p>
          <a:p>
            <a:r>
              <a:rPr lang="sr-Latn-RS" dirty="0"/>
              <a:t>Radni napon </a:t>
            </a:r>
            <a:r>
              <a:rPr lang="sr-Latn-CS" dirty="0"/>
              <a:t>20 V ÷ 30 V DC</a:t>
            </a:r>
            <a:endParaRPr lang="sr-Cyrl-RS" dirty="0"/>
          </a:p>
          <a:p>
            <a:r>
              <a:rPr lang="sr-Latn-RS" dirty="0"/>
              <a:t>Preciznost</a:t>
            </a:r>
            <a:r>
              <a:rPr lang="sr-Cyrl-RS" dirty="0"/>
              <a:t> </a:t>
            </a:r>
            <a:r>
              <a:rPr lang="sr-Latn-CS" dirty="0"/>
              <a:t>± 15 mm</a:t>
            </a:r>
            <a:endParaRPr lang="sr-Cyrl-RS" dirty="0"/>
          </a:p>
          <a:p>
            <a:r>
              <a:rPr lang="sr-Latn-RS" dirty="0"/>
              <a:t>Histerezis</a:t>
            </a:r>
            <a:r>
              <a:rPr lang="sr-Cyrl-RS" dirty="0"/>
              <a:t> </a:t>
            </a:r>
            <a:r>
              <a:rPr lang="sr-Latn-CS" dirty="0"/>
              <a:t>80 mm</a:t>
            </a:r>
            <a:endParaRPr lang="en-US" dirty="0"/>
          </a:p>
          <a:p>
            <a:r>
              <a:rPr lang="sr-Latn-RS" dirty="0"/>
              <a:t>Minimalna veličina posmatranog objekta </a:t>
            </a:r>
            <a:r>
              <a:rPr lang="sr-Latn-CS" dirty="0"/>
              <a:t>10cm x 10cm</a:t>
            </a:r>
            <a:endParaRPr lang="sr-Cyrl-RS" dirty="0"/>
          </a:p>
          <a:p>
            <a:r>
              <a:rPr lang="sr-Latn-RS" dirty="0"/>
              <a:t>Vreme odziva je </a:t>
            </a:r>
            <a:r>
              <a:rPr lang="sr-Latn-CS" dirty="0"/>
              <a:t>800 ms</a:t>
            </a:r>
            <a:endParaRPr lang="sr-Cyrl-RS" dirty="0"/>
          </a:p>
          <a:p>
            <a:r>
              <a:rPr lang="sr-Latn-RS" dirty="0"/>
              <a:t>Radna temperatura </a:t>
            </a:r>
            <a:r>
              <a:rPr lang="sr-Latn-CS" dirty="0"/>
              <a:t>-25°C ÷ 70°C</a:t>
            </a:r>
            <a:endParaRPr lang="en-US" dirty="0"/>
          </a:p>
          <a:p>
            <a:r>
              <a:rPr lang="sr-Latn-RS" dirty="0"/>
              <a:t>Maksimalna dozvoljena dužina provodnika kojim se povezuje je </a:t>
            </a:r>
            <a:r>
              <a:rPr lang="sr-Latn-CS" dirty="0"/>
              <a:t>300m.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Izlazi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/>
              <a:t>Jedan analogni izlaz. Izlazni signal je proporcionalan celokupnom opsegu</a:t>
            </a:r>
            <a:r>
              <a:rPr lang="en-US" dirty="0"/>
              <a:t>		</a:t>
            </a:r>
            <a:r>
              <a:rPr lang="sr-Latn-RS" dirty="0"/>
              <a:t> </a:t>
            </a:r>
          </a:p>
          <a:p>
            <a:pPr marL="0" indent="0">
              <a:buNone/>
            </a:pPr>
            <a:r>
              <a:rPr lang="sr-Latn-RS" dirty="0"/>
              <a:t>	</a:t>
            </a:r>
            <a:r>
              <a:rPr lang="en-US" dirty="0"/>
              <a:t>(80cm </a:t>
            </a:r>
            <a:r>
              <a:rPr lang="sr-Latn-CS" dirty="0"/>
              <a:t>÷ </a:t>
            </a:r>
            <a:r>
              <a:rPr lang="en-US" dirty="0"/>
              <a:t>10m) ==&gt; (</a:t>
            </a:r>
            <a:r>
              <a:rPr lang="sr-Latn-CS" dirty="0"/>
              <a:t>0</a:t>
            </a:r>
            <a:r>
              <a:rPr lang="en-US" dirty="0"/>
              <a:t>V</a:t>
            </a:r>
            <a:r>
              <a:rPr lang="sr-Latn-CS" dirty="0"/>
              <a:t> ÷ 10 V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sr-Latn-CS"/>
              <a:t>Dva diskretna PNP tranzistorska izlaza, koji su normalno zatvoreni.  </a:t>
            </a:r>
            <a:r>
              <a:rPr lang="sr-Latn-CS" dirty="0"/>
              <a:t>Radni opseg diskretnih izlaza  možemo podešavati korišćenjem dva potenciometra.</a:t>
            </a:r>
            <a:endParaRPr lang="en-US" dirty="0"/>
          </a:p>
          <a:p>
            <a:r>
              <a:rPr lang="en-US" dirty="0" err="1"/>
              <a:t>Diskretni</a:t>
            </a:r>
            <a:r>
              <a:rPr lang="en-US" dirty="0"/>
              <a:t> </a:t>
            </a:r>
            <a:r>
              <a:rPr lang="en-US" dirty="0" err="1"/>
              <a:t>izlazi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sluziti</a:t>
            </a:r>
            <a:r>
              <a:rPr lang="en-US" dirty="0"/>
              <a:t> za </a:t>
            </a:r>
            <a:r>
              <a:rPr lang="en-US" dirty="0" err="1"/>
              <a:t>detektovanje</a:t>
            </a:r>
            <a:r>
              <a:rPr lang="en-US" dirty="0"/>
              <a:t>  </a:t>
            </a:r>
            <a:r>
              <a:rPr lang="en-US" dirty="0" err="1"/>
              <a:t>alarmnih</a:t>
            </a:r>
            <a:r>
              <a:rPr lang="en-US" dirty="0"/>
              <a:t> </a:t>
            </a:r>
            <a:r>
              <a:rPr lang="en-US" dirty="0" err="1"/>
              <a:t>stanj</a:t>
            </a:r>
            <a:r>
              <a:rPr lang="sr-Latn-RS" dirty="0"/>
              <a:t>a, odnosno kada se posmatrani objekat nalazi u nekoj kritičnoj zoni</a:t>
            </a:r>
            <a:r>
              <a:rPr lang="en-US" dirty="0"/>
              <a:t>.</a:t>
            </a:r>
            <a:endParaRPr lang="sr-Latn-R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Udaljenost senzora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Da bi se izbeglo mešanje signala 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koristimo</a:t>
            </a:r>
            <a:r>
              <a:rPr lang="en-US" dirty="0"/>
              <a:t> vise </a:t>
            </a:r>
            <a:r>
              <a:rPr lang="en-US" dirty="0" err="1"/>
              <a:t>senzora</a:t>
            </a:r>
            <a:r>
              <a:rPr lang="en-US" dirty="0"/>
              <a:t> </a:t>
            </a:r>
            <a:r>
              <a:rPr lang="sr-Latn-RS" dirty="0"/>
              <a:t>potrebno je postaviti senzore na određeno rastojanje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3124200"/>
            <a:ext cx="3429000" cy="313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29047"/>
              </p:ext>
            </p:extLst>
          </p:nvPr>
        </p:nvGraphicFramePr>
        <p:xfrm>
          <a:off x="4419600" y="3276600"/>
          <a:ext cx="4495800" cy="249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2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Opseg sonara</a:t>
                      </a:r>
                      <a:r>
                        <a:rPr lang="sr-Latn-RS" baseline="0" dirty="0"/>
                        <a:t> </a:t>
                      </a:r>
                      <a:r>
                        <a:rPr lang="en-US" baseline="0" dirty="0"/>
                        <a:t> [cm]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Razdaljina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senzora</a:t>
                      </a:r>
                      <a:r>
                        <a:rPr lang="en-US" dirty="0"/>
                        <a:t> [cm]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 (5) - 30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20 - 130 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40 - 300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r>
                        <a:rPr lang="en-US" baseline="0" dirty="0"/>
                        <a:t> - 600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80 - 1000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Racunanje</a:t>
            </a:r>
            <a:r>
              <a:rPr lang="en-US" dirty="0"/>
              <a:t> </a:t>
            </a:r>
            <a:r>
              <a:rPr lang="en-US" dirty="0" err="1"/>
              <a:t>rastojanja</a:t>
            </a:r>
            <a:endParaRPr lang="en-US" dirty="0"/>
          </a:p>
        </p:txBody>
      </p:sp>
      <p:pic>
        <p:nvPicPr>
          <p:cNvPr id="6" name="Content Placeholder 5" descr="formul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38400"/>
            <a:ext cx="8229600" cy="4183984"/>
          </a:xfrm>
        </p:spPr>
      </p:pic>
      <p:sp>
        <p:nvSpPr>
          <p:cNvPr id="9" name="TextBox 8"/>
          <p:cNvSpPr txBox="1"/>
          <p:nvPr/>
        </p:nvSpPr>
        <p:spPr>
          <a:xfrm>
            <a:off x="457200" y="1524000"/>
            <a:ext cx="7301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 je </a:t>
            </a:r>
            <a:r>
              <a:rPr lang="en-US" sz="3200" dirty="0" err="1"/>
              <a:t>napon</a:t>
            </a:r>
            <a:r>
              <a:rPr lang="en-US" sz="3200" dirty="0"/>
              <a:t> </a:t>
            </a:r>
            <a:r>
              <a:rPr lang="en-US" sz="3200" dirty="0" err="1"/>
              <a:t>koji</a:t>
            </a:r>
            <a:r>
              <a:rPr lang="en-US" sz="3200" dirty="0"/>
              <a:t> </a:t>
            </a:r>
            <a:r>
              <a:rPr lang="en-US" sz="3200" dirty="0" err="1"/>
              <a:t>smo</a:t>
            </a:r>
            <a:r>
              <a:rPr lang="en-US" sz="3200" dirty="0"/>
              <a:t> </a:t>
            </a:r>
            <a:r>
              <a:rPr lang="en-US" sz="3200" dirty="0" err="1"/>
              <a:t>izmerili</a:t>
            </a:r>
            <a:r>
              <a:rPr lang="en-US" sz="3200" dirty="0"/>
              <a:t> </a:t>
            </a:r>
            <a:r>
              <a:rPr lang="en-US" sz="3200" dirty="0" err="1"/>
              <a:t>sa</a:t>
            </a:r>
            <a:r>
              <a:rPr lang="en-US" sz="3200" dirty="0"/>
              <a:t> </a:t>
            </a:r>
            <a:r>
              <a:rPr lang="en-US" sz="3200" dirty="0" err="1"/>
              <a:t>voltmetrom</a:t>
            </a:r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523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SIEMENS SONAR – BERO 3RG61 76 – 6GG00 </vt:lpstr>
      <vt:lpstr>Ultrazvučni senzori</vt:lpstr>
      <vt:lpstr>Ultrazvučni senzori</vt:lpstr>
      <vt:lpstr>Princip rada</vt:lpstr>
      <vt:lpstr>Radna sredina</vt:lpstr>
      <vt:lpstr>Specifikacija</vt:lpstr>
      <vt:lpstr>Izlazi</vt:lpstr>
      <vt:lpstr>Udaljenost senzora</vt:lpstr>
      <vt:lpstr>Racunanje rastojanja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SIEMENS SONAR – BERO 3RG61 76 – 6GG00</dc:title>
  <dc:creator>Milos Micic</dc:creator>
  <cp:lastModifiedBy>Darko Stanisic</cp:lastModifiedBy>
  <cp:revision>27</cp:revision>
  <dcterms:created xsi:type="dcterms:W3CDTF">2006-08-16T00:00:00Z</dcterms:created>
  <dcterms:modified xsi:type="dcterms:W3CDTF">2022-11-20T16:48:02Z</dcterms:modified>
</cp:coreProperties>
</file>