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307" r:id="rId6"/>
    <p:sldId id="308" r:id="rId7"/>
    <p:sldId id="309" r:id="rId8"/>
    <p:sldId id="310" r:id="rId9"/>
    <p:sldId id="311" r:id="rId10"/>
    <p:sldId id="318" r:id="rId11"/>
    <p:sldId id="313" r:id="rId12"/>
    <p:sldId id="314" r:id="rId13"/>
    <p:sldId id="315" r:id="rId14"/>
    <p:sldId id="316" r:id="rId15"/>
    <p:sldId id="317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FC6CC-D33B-43BC-B340-4BB90BBF04CD}" v="60" dt="2022-11-07T20:08:22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kulic" userId="8bf6be77f114b7f3" providerId="LiveId" clId="{D0E854E3-C660-4204-B74F-3E3F770872F4}"/>
    <pc:docChg chg="modSld">
      <pc:chgData name="filip kulic" userId="8bf6be77f114b7f3" providerId="LiveId" clId="{D0E854E3-C660-4204-B74F-3E3F770872F4}" dt="2021-11-22T17:52:31.520" v="16" actId="20577"/>
      <pc:docMkLst>
        <pc:docMk/>
      </pc:docMkLst>
      <pc:sldChg chg="modSp mod">
        <pc:chgData name="filip kulic" userId="8bf6be77f114b7f3" providerId="LiveId" clId="{D0E854E3-C660-4204-B74F-3E3F770872F4}" dt="2021-11-22T17:52:31.520" v="16" actId="20577"/>
        <pc:sldMkLst>
          <pc:docMk/>
          <pc:sldMk cId="1278484919" sldId="310"/>
        </pc:sldMkLst>
        <pc:spChg chg="mod">
          <ac:chgData name="filip kulic" userId="8bf6be77f114b7f3" providerId="LiveId" clId="{D0E854E3-C660-4204-B74F-3E3F770872F4}" dt="2021-11-22T17:52:31.520" v="16" actId="20577"/>
          <ac:spMkLst>
            <pc:docMk/>
            <pc:sldMk cId="1278484919" sldId="310"/>
            <ac:spMk id="45059" creationId="{00000000-0000-0000-0000-000000000000}"/>
          </ac:spMkLst>
        </pc:spChg>
      </pc:sldChg>
    </pc:docChg>
  </pc:docChgLst>
  <pc:docChgLst>
    <pc:chgData name="filip kulic" userId="8bf6be77f114b7f3" providerId="LiveId" clId="{706FC6CC-D33B-43BC-B340-4BB90BBF04CD}"/>
    <pc:docChg chg="custSel modSld">
      <pc:chgData name="filip kulic" userId="8bf6be77f114b7f3" providerId="LiveId" clId="{706FC6CC-D33B-43BC-B340-4BB90BBF04CD}" dt="2022-11-07T20:08:25.973" v="855" actId="1035"/>
      <pc:docMkLst>
        <pc:docMk/>
      </pc:docMkLst>
      <pc:sldChg chg="modSp mod">
        <pc:chgData name="filip kulic" userId="8bf6be77f114b7f3" providerId="LiveId" clId="{706FC6CC-D33B-43BC-B340-4BB90BBF04CD}" dt="2022-11-07T19:25:49.339" v="136" actId="20577"/>
        <pc:sldMkLst>
          <pc:docMk/>
          <pc:sldMk cId="3649223904" sldId="307"/>
        </pc:sldMkLst>
        <pc:spChg chg="mod">
          <ac:chgData name="filip kulic" userId="8bf6be77f114b7f3" providerId="LiveId" clId="{706FC6CC-D33B-43BC-B340-4BB90BBF04CD}" dt="2022-11-07T19:25:49.339" v="136" actId="20577"/>
          <ac:spMkLst>
            <pc:docMk/>
            <pc:sldMk cId="3649223904" sldId="307"/>
            <ac:spMk id="41987" creationId="{00000000-0000-0000-0000-000000000000}"/>
          </ac:spMkLst>
        </pc:spChg>
      </pc:sldChg>
      <pc:sldChg chg="modSp mod">
        <pc:chgData name="filip kulic" userId="8bf6be77f114b7f3" providerId="LiveId" clId="{706FC6CC-D33B-43BC-B340-4BB90BBF04CD}" dt="2022-11-07T19:43:48.246" v="220" actId="207"/>
        <pc:sldMkLst>
          <pc:docMk/>
          <pc:sldMk cId="507225960" sldId="308"/>
        </pc:sldMkLst>
        <pc:spChg chg="mod">
          <ac:chgData name="filip kulic" userId="8bf6be77f114b7f3" providerId="LiveId" clId="{706FC6CC-D33B-43BC-B340-4BB90BBF04CD}" dt="2022-11-07T19:43:48.246" v="220" actId="207"/>
          <ac:spMkLst>
            <pc:docMk/>
            <pc:sldMk cId="507225960" sldId="308"/>
            <ac:spMk id="43011" creationId="{00000000-0000-0000-0000-000000000000}"/>
          </ac:spMkLst>
        </pc:spChg>
      </pc:sldChg>
      <pc:sldChg chg="modSp mod">
        <pc:chgData name="filip kulic" userId="8bf6be77f114b7f3" providerId="LiveId" clId="{706FC6CC-D33B-43BC-B340-4BB90BBF04CD}" dt="2022-11-07T19:46:31.361" v="244" actId="115"/>
        <pc:sldMkLst>
          <pc:docMk/>
          <pc:sldMk cId="1048673563" sldId="309"/>
        </pc:sldMkLst>
        <pc:spChg chg="mod">
          <ac:chgData name="filip kulic" userId="8bf6be77f114b7f3" providerId="LiveId" clId="{706FC6CC-D33B-43BC-B340-4BB90BBF04CD}" dt="2022-11-07T19:45:20.125" v="235" actId="1036"/>
          <ac:spMkLst>
            <pc:docMk/>
            <pc:sldMk cId="1048673563" sldId="309"/>
            <ac:spMk id="44034" creationId="{00000000-0000-0000-0000-000000000000}"/>
          </ac:spMkLst>
        </pc:spChg>
        <pc:spChg chg="mod">
          <ac:chgData name="filip kulic" userId="8bf6be77f114b7f3" providerId="LiveId" clId="{706FC6CC-D33B-43BC-B340-4BB90BBF04CD}" dt="2022-11-07T19:46:31.361" v="244" actId="115"/>
          <ac:spMkLst>
            <pc:docMk/>
            <pc:sldMk cId="1048673563" sldId="309"/>
            <ac:spMk id="44035" creationId="{00000000-0000-0000-0000-000000000000}"/>
          </ac:spMkLst>
        </pc:spChg>
      </pc:sldChg>
      <pc:sldChg chg="modSp mod">
        <pc:chgData name="filip kulic" userId="8bf6be77f114b7f3" providerId="LiveId" clId="{706FC6CC-D33B-43BC-B340-4BB90BBF04CD}" dt="2022-11-07T19:49:28.284" v="380" actId="1035"/>
        <pc:sldMkLst>
          <pc:docMk/>
          <pc:sldMk cId="1278484919" sldId="310"/>
        </pc:sldMkLst>
        <pc:spChg chg="mod">
          <ac:chgData name="filip kulic" userId="8bf6be77f114b7f3" providerId="LiveId" clId="{706FC6CC-D33B-43BC-B340-4BB90BBF04CD}" dt="2022-11-07T19:49:28.284" v="380" actId="1035"/>
          <ac:spMkLst>
            <pc:docMk/>
            <pc:sldMk cId="1278484919" sldId="310"/>
            <ac:spMk id="45059" creationId="{00000000-0000-0000-0000-000000000000}"/>
          </ac:spMkLst>
        </pc:spChg>
      </pc:sldChg>
      <pc:sldChg chg="modSp mod">
        <pc:chgData name="filip kulic" userId="8bf6be77f114b7f3" providerId="LiveId" clId="{706FC6CC-D33B-43BC-B340-4BB90BBF04CD}" dt="2022-11-07T19:55:24.193" v="604" actId="20577"/>
        <pc:sldMkLst>
          <pc:docMk/>
          <pc:sldMk cId="3371631377" sldId="311"/>
        </pc:sldMkLst>
        <pc:spChg chg="mod">
          <ac:chgData name="filip kulic" userId="8bf6be77f114b7f3" providerId="LiveId" clId="{706FC6CC-D33B-43BC-B340-4BB90BBF04CD}" dt="2022-11-07T19:54:39.555" v="596" actId="14100"/>
          <ac:spMkLst>
            <pc:docMk/>
            <pc:sldMk cId="3371631377" sldId="311"/>
            <ac:spMk id="46082" creationId="{00000000-0000-0000-0000-000000000000}"/>
          </ac:spMkLst>
        </pc:spChg>
        <pc:spChg chg="mod">
          <ac:chgData name="filip kulic" userId="8bf6be77f114b7f3" providerId="LiveId" clId="{706FC6CC-D33B-43BC-B340-4BB90BBF04CD}" dt="2022-11-07T19:55:24.193" v="604" actId="20577"/>
          <ac:spMkLst>
            <pc:docMk/>
            <pc:sldMk cId="3371631377" sldId="311"/>
            <ac:spMk id="46083" creationId="{00000000-0000-0000-0000-000000000000}"/>
          </ac:spMkLst>
        </pc:spChg>
      </pc:sldChg>
      <pc:sldChg chg="modSp mod">
        <pc:chgData name="filip kulic" userId="8bf6be77f114b7f3" providerId="LiveId" clId="{706FC6CC-D33B-43BC-B340-4BB90BBF04CD}" dt="2022-11-07T19:59:43.436" v="789" actId="20577"/>
        <pc:sldMkLst>
          <pc:docMk/>
          <pc:sldMk cId="503631543" sldId="313"/>
        </pc:sldMkLst>
        <pc:spChg chg="mod">
          <ac:chgData name="filip kulic" userId="8bf6be77f114b7f3" providerId="LiveId" clId="{706FC6CC-D33B-43BC-B340-4BB90BBF04CD}" dt="2022-11-07T19:59:43.436" v="789" actId="20577"/>
          <ac:spMkLst>
            <pc:docMk/>
            <pc:sldMk cId="503631543" sldId="313"/>
            <ac:spMk id="48131" creationId="{00000000-0000-0000-0000-000000000000}"/>
          </ac:spMkLst>
        </pc:spChg>
      </pc:sldChg>
      <pc:sldChg chg="modSp mod">
        <pc:chgData name="filip kulic" userId="8bf6be77f114b7f3" providerId="LiveId" clId="{706FC6CC-D33B-43BC-B340-4BB90BBF04CD}" dt="2022-11-07T20:01:13.991" v="816" actId="20577"/>
        <pc:sldMkLst>
          <pc:docMk/>
          <pc:sldMk cId="1588969023" sldId="314"/>
        </pc:sldMkLst>
        <pc:spChg chg="mod">
          <ac:chgData name="filip kulic" userId="8bf6be77f114b7f3" providerId="LiveId" clId="{706FC6CC-D33B-43BC-B340-4BB90BBF04CD}" dt="2022-11-07T20:01:13.991" v="816" actId="20577"/>
          <ac:spMkLst>
            <pc:docMk/>
            <pc:sldMk cId="1588969023" sldId="314"/>
            <ac:spMk id="49157" creationId="{00000000-0000-0000-0000-000000000000}"/>
          </ac:spMkLst>
        </pc:spChg>
      </pc:sldChg>
      <pc:sldChg chg="modSp">
        <pc:chgData name="filip kulic" userId="8bf6be77f114b7f3" providerId="LiveId" clId="{706FC6CC-D33B-43BC-B340-4BB90BBF04CD}" dt="2022-11-07T20:02:14.219" v="820" actId="1076"/>
        <pc:sldMkLst>
          <pc:docMk/>
          <pc:sldMk cId="2273432486" sldId="315"/>
        </pc:sldMkLst>
        <pc:spChg chg="mod">
          <ac:chgData name="filip kulic" userId="8bf6be77f114b7f3" providerId="LiveId" clId="{706FC6CC-D33B-43BC-B340-4BB90BBF04CD}" dt="2022-11-07T20:02:14.219" v="820" actId="1076"/>
          <ac:spMkLst>
            <pc:docMk/>
            <pc:sldMk cId="2273432486" sldId="315"/>
            <ac:spMk id="50179" creationId="{00000000-0000-0000-0000-000000000000}"/>
          </ac:spMkLst>
        </pc:spChg>
        <pc:picChg chg="mod">
          <ac:chgData name="filip kulic" userId="8bf6be77f114b7f3" providerId="LiveId" clId="{706FC6CC-D33B-43BC-B340-4BB90BBF04CD}" dt="2022-11-07T20:02:06.285" v="819" actId="1037"/>
          <ac:picMkLst>
            <pc:docMk/>
            <pc:sldMk cId="2273432486" sldId="315"/>
            <ac:picMk id="50178" creationId="{00000000-0000-0000-0000-000000000000}"/>
          </ac:picMkLst>
        </pc:picChg>
      </pc:sldChg>
      <pc:sldChg chg="modSp">
        <pc:chgData name="filip kulic" userId="8bf6be77f114b7f3" providerId="LiveId" clId="{706FC6CC-D33B-43BC-B340-4BB90BBF04CD}" dt="2022-11-07T20:02:57.546" v="843" actId="14100"/>
        <pc:sldMkLst>
          <pc:docMk/>
          <pc:sldMk cId="1837339802" sldId="316"/>
        </pc:sldMkLst>
        <pc:spChg chg="mod">
          <ac:chgData name="filip kulic" userId="8bf6be77f114b7f3" providerId="LiveId" clId="{706FC6CC-D33B-43BC-B340-4BB90BBF04CD}" dt="2022-11-07T20:02:34.621" v="831" actId="1035"/>
          <ac:spMkLst>
            <pc:docMk/>
            <pc:sldMk cId="1837339802" sldId="316"/>
            <ac:spMk id="51203" creationId="{00000000-0000-0000-0000-000000000000}"/>
          </ac:spMkLst>
        </pc:spChg>
        <pc:spChg chg="mod">
          <ac:chgData name="filip kulic" userId="8bf6be77f114b7f3" providerId="LiveId" clId="{706FC6CC-D33B-43BC-B340-4BB90BBF04CD}" dt="2022-11-07T20:02:38.965" v="836" actId="1035"/>
          <ac:spMkLst>
            <pc:docMk/>
            <pc:sldMk cId="1837339802" sldId="316"/>
            <ac:spMk id="51204" creationId="{00000000-0000-0000-0000-000000000000}"/>
          </ac:spMkLst>
        </pc:spChg>
        <pc:picChg chg="mod">
          <ac:chgData name="filip kulic" userId="8bf6be77f114b7f3" providerId="LiveId" clId="{706FC6CC-D33B-43BC-B340-4BB90BBF04CD}" dt="2022-11-07T20:02:52.891" v="842" actId="14100"/>
          <ac:picMkLst>
            <pc:docMk/>
            <pc:sldMk cId="1837339802" sldId="316"/>
            <ac:picMk id="51202" creationId="{00000000-0000-0000-0000-000000000000}"/>
          </ac:picMkLst>
        </pc:picChg>
        <pc:picChg chg="mod">
          <ac:chgData name="filip kulic" userId="8bf6be77f114b7f3" providerId="LiveId" clId="{706FC6CC-D33B-43BC-B340-4BB90BBF04CD}" dt="2022-11-07T20:02:57.546" v="843" actId="14100"/>
          <ac:picMkLst>
            <pc:docMk/>
            <pc:sldMk cId="1837339802" sldId="316"/>
            <ac:picMk id="51205" creationId="{00000000-0000-0000-0000-000000000000}"/>
          </ac:picMkLst>
        </pc:picChg>
      </pc:sldChg>
      <pc:sldChg chg="modSp mod">
        <pc:chgData name="filip kulic" userId="8bf6be77f114b7f3" providerId="LiveId" clId="{706FC6CC-D33B-43BC-B340-4BB90BBF04CD}" dt="2022-11-07T20:08:25.973" v="855" actId="1035"/>
        <pc:sldMkLst>
          <pc:docMk/>
          <pc:sldMk cId="1666014834" sldId="317"/>
        </pc:sldMkLst>
        <pc:spChg chg="mod">
          <ac:chgData name="filip kulic" userId="8bf6be77f114b7f3" providerId="LiveId" clId="{706FC6CC-D33B-43BC-B340-4BB90BBF04CD}" dt="2022-11-07T20:08:25.973" v="855" actId="1035"/>
          <ac:spMkLst>
            <pc:docMk/>
            <pc:sldMk cId="1666014834" sldId="317"/>
            <ac:spMk id="6" creationId="{00000000-0000-0000-0000-000000000000}"/>
          </ac:spMkLst>
        </pc:spChg>
        <pc:spChg chg="mod">
          <ac:chgData name="filip kulic" userId="8bf6be77f114b7f3" providerId="LiveId" clId="{706FC6CC-D33B-43BC-B340-4BB90BBF04CD}" dt="2022-11-07T20:08:22.372" v="853" actId="1036"/>
          <ac:spMkLst>
            <pc:docMk/>
            <pc:sldMk cId="1666014834" sldId="317"/>
            <ac:spMk id="52226" creationId="{00000000-0000-0000-0000-000000000000}"/>
          </ac:spMkLst>
        </pc:spChg>
        <pc:graphicFrameChg chg="mod">
          <ac:chgData name="filip kulic" userId="8bf6be77f114b7f3" providerId="LiveId" clId="{706FC6CC-D33B-43BC-B340-4BB90BBF04CD}" dt="2022-11-07T20:08:15.931" v="848" actId="1038"/>
          <ac:graphicFrameMkLst>
            <pc:docMk/>
            <pc:sldMk cId="1666014834" sldId="317"/>
            <ac:graphicFrameMk id="7" creationId="{00000000-0000-0000-0000-000000000000}"/>
          </ac:graphicFrameMkLst>
        </pc:graphicFrameChg>
        <pc:picChg chg="mod">
          <ac:chgData name="filip kulic" userId="8bf6be77f114b7f3" providerId="LiveId" clId="{706FC6CC-D33B-43BC-B340-4BB90BBF04CD}" dt="2022-11-07T20:07:46.490" v="844" actId="1076"/>
          <ac:picMkLst>
            <pc:docMk/>
            <pc:sldMk cId="1666014834" sldId="317"/>
            <ac:picMk id="5" creationId="{00000000-0000-0000-0000-000000000000}"/>
          </ac:picMkLst>
        </pc:picChg>
      </pc:sldChg>
      <pc:sldChg chg="modSp mod">
        <pc:chgData name="filip kulic" userId="8bf6be77f114b7f3" providerId="LiveId" clId="{706FC6CC-D33B-43BC-B340-4BB90BBF04CD}" dt="2022-11-07T19:57:25.946" v="628" actId="14100"/>
        <pc:sldMkLst>
          <pc:docMk/>
          <pc:sldMk cId="3416468740" sldId="318"/>
        </pc:sldMkLst>
        <pc:spChg chg="mod">
          <ac:chgData name="filip kulic" userId="8bf6be77f114b7f3" providerId="LiveId" clId="{706FC6CC-D33B-43BC-B340-4BB90BBF04CD}" dt="2022-11-07T19:57:25.946" v="628" actId="14100"/>
          <ac:spMkLst>
            <pc:docMk/>
            <pc:sldMk cId="3416468740" sldId="318"/>
            <ac:spMk id="8" creationId="{00000000-0000-0000-0000-000000000000}"/>
          </ac:spMkLst>
        </pc:spChg>
        <pc:picChg chg="mod ord modCrop">
          <ac:chgData name="filip kulic" userId="8bf6be77f114b7f3" providerId="LiveId" clId="{706FC6CC-D33B-43BC-B340-4BB90BBF04CD}" dt="2022-11-07T19:57:20.715" v="627" actId="14100"/>
          <ac:picMkLst>
            <pc:docMk/>
            <pc:sldMk cId="3416468740" sldId="318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F491F-C07E-4925-9F75-FE49E859BEF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B62F6-2A2D-4E35-B2FA-D31F457C4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62F6-2A2D-4E35-B2FA-D31F457C48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of contacts.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1D84E92-5B1B-4C97-9132-B12C20BCEE70}" type="slidenum">
              <a:rPr lang="de-DE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BEA5692-0320-4076-9E5C-C2E755AF0B36}" type="slidenum">
              <a:rPr lang="de-DE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662CCCD-56EF-477A-94EB-1EE85DA01C47}" type="slidenum">
              <a:rPr lang="de-DE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325E7C1-4329-4D36-9194-F32C74899A6C}" type="slidenum">
              <a:rPr lang="de-DE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B02A1A4-C42B-4768-A364-1A3FEB64DEA9}" type="slidenum">
              <a:rPr lang="de-DE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62F6-2A2D-4E35-B2FA-D31F457C485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62F6-2A2D-4E35-B2FA-D31F457C48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62F6-2A2D-4E35-B2FA-D31F457C48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CE04CED-9012-42AD-8718-5CB2D3006106}" type="slidenum">
              <a:rPr lang="de-DE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6EAFD81-59B2-4FF2-AA31-4C1111B47D11}" type="slidenum">
              <a:rPr lang="de-DE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995C99-0FA3-4CE7-B415-BD79A971CC59}" type="slidenum">
              <a:rPr lang="de-DE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BC7C6C-624D-48C0-AC1A-B9792DAA507A}" type="slidenum">
              <a:rPr lang="de-DE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Prepare the solid material and fill the solids feeder hopper with a measured amount of material.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626FEDF-7035-4149-85C0-CDD2316AE026}" type="slidenum">
              <a:rPr lang="de-DE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62F6-2A2D-4E35-B2FA-D31F457C485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088-AAE8-464C-82A4-4C6235584B8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FB62-A82D-40E9-810A-2192AF921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088-AAE8-464C-82A4-4C6235584B8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FB62-A82D-40E9-810A-2192AF921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088-AAE8-464C-82A4-4C6235584B8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FB62-A82D-40E9-810A-2192AF921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0E8C-43C0-46EA-8BD8-593D7DE43D2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1DE3A-FBBB-49DA-B1B4-3CE23949D5B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0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15061-68EC-4195-852E-33564A397BF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6B3BD-46FA-4D2C-BF37-59670FF9C7D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31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55F5-1A05-407E-95C9-17E7FDC29C8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3EEE3-C75A-4ED1-8D8D-3179AAF0387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69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EC07E-4D20-4356-891A-2ECE93A116A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42D56-D4BB-48E0-BF63-90BCD61D604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49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9317E-2343-4C4B-85ED-A195F900E2C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A3A1E-E77F-4A93-9BA5-DEEC0FDFECC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84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57AE2-3D90-4FEE-8430-FD14530E4C8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1F649-FD6B-4D98-94EB-CF721D82257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64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43CFC-51AC-4975-9AF8-A66174692F43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0A141-9E21-46F9-AF4C-65BBBD89E8B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26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AD5BC-2CAF-4E4A-B267-09902F29E8C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A79A1-3B19-47F1-903B-788D1835C6B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088-AAE8-464C-82A4-4C6235584B8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FB62-A82D-40E9-810A-2192AF921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D443F-D9AD-4294-B7D0-5F343C67622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7E44B-DDB4-46B7-8A0F-0E0B9513628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55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8616D-DC9D-4882-84D3-61FEB0528AE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504F-6D6C-4974-A7AF-96EA3866A90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90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09DC2-91AE-40A4-8CFD-99F24C7008D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C3DAD-FFD5-4CCD-AFDF-22F1BA759E6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4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088-AAE8-464C-82A4-4C6235584B8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FB62-A82D-40E9-810A-2192AF921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088-AAE8-464C-82A4-4C6235584B8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FB62-A82D-40E9-810A-2192AF921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088-AAE8-464C-82A4-4C6235584B8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FB62-A82D-40E9-810A-2192AF921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088-AAE8-464C-82A4-4C6235584B8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FB62-A82D-40E9-810A-2192AF921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088-AAE8-464C-82A4-4C6235584B8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FB62-A82D-40E9-810A-2192AF921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088-AAE8-464C-82A4-4C6235584B8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FB62-A82D-40E9-810A-2192AF921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088-AAE8-464C-82A4-4C6235584B8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FB62-A82D-40E9-810A-2192AF921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EE088-AAE8-464C-82A4-4C6235584B8A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FB62-A82D-40E9-810A-2192AF921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28309D-0314-49C1-8390-6E4081574EA8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6825A7-4367-418F-ABF1-388473058F3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2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2314591"/>
          </a:xfrm>
        </p:spPr>
        <p:txBody>
          <a:bodyPr>
            <a:normAutofit/>
          </a:bodyPr>
          <a:lstStyle/>
          <a:p>
            <a:r>
              <a:rPr lang="sr-Latn-CS" dirty="0"/>
              <a:t>Upravljanje diskretnim</a:t>
            </a:r>
            <a:r>
              <a:rPr lang="en-US" dirty="0"/>
              <a:t> </a:t>
            </a:r>
            <a:r>
              <a:rPr lang="sr-Latn-CS" dirty="0"/>
              <a:t>(sekvencijalnim) procesima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ctrTitle"/>
          </p:nvPr>
        </p:nvSpPr>
        <p:spPr>
          <a:xfrm>
            <a:off x="307975" y="511175"/>
            <a:ext cx="8502650" cy="544513"/>
          </a:xfrm>
        </p:spPr>
        <p:txBody>
          <a:bodyPr/>
          <a:lstStyle/>
          <a:p>
            <a:pPr eaLnBrk="1" hangingPunct="1"/>
            <a:r>
              <a:rPr lang="en-US" sz="2000" b="1"/>
              <a:t>Događajem vođeni sekvencijalni procesi</a:t>
            </a:r>
            <a:endParaRPr lang="en-US" sz="2000"/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241300" y="1198563"/>
            <a:ext cx="8670925" cy="508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U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događajem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vođenom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sekvencijalnom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svaki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korak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započinje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kad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se desi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neki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događaj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Događaj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može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biti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jedna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akcija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npr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pritiskanje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tastera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zatvaranje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graničnog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prekidača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otvaranje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prekidača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pritiska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ili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neka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druga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radnja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bi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promenila stanje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prekidač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kog elementa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Događaj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takođe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može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biti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kombinovan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nekoliko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akcija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 Na primer,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događaj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može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da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bude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pojava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više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istovremenih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akcija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vezom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za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svaku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akciju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priključenu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red.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Na primer: ventil se može otvoriti ako je cevovod napinje i ako je pumpa uključena.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Događaj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izazvan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akcijom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u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sekvencijalnom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utvrđen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međusobnom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vezom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između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jednog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ili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više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kontakata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Događaj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se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„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desi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“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kad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se zatvori provodni put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između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kontakata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. 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3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>
          <a:xfrm>
            <a:off x="307975" y="511175"/>
            <a:ext cx="8502650" cy="544513"/>
          </a:xfrm>
        </p:spPr>
        <p:txBody>
          <a:bodyPr/>
          <a:lstStyle/>
          <a:p>
            <a:pPr eaLnBrk="1" hangingPunct="1"/>
            <a:r>
              <a:rPr lang="en-US" sz="2000" b="1" dirty="0" err="1"/>
              <a:t>Događajem</a:t>
            </a:r>
            <a:r>
              <a:rPr lang="en-US" sz="2000" b="1" dirty="0"/>
              <a:t> </a:t>
            </a:r>
            <a:r>
              <a:rPr lang="en-US" sz="2000" b="1" dirty="0" err="1"/>
              <a:t>vođeni</a:t>
            </a:r>
            <a:r>
              <a:rPr lang="en-US" sz="2000" b="1" dirty="0"/>
              <a:t> </a:t>
            </a:r>
            <a:r>
              <a:rPr lang="en-US" sz="2000" b="1" dirty="0" err="1"/>
              <a:t>sekvencijalni</a:t>
            </a:r>
            <a:r>
              <a:rPr lang="en-US" sz="2000" b="1" dirty="0"/>
              <a:t> </a:t>
            </a:r>
            <a:r>
              <a:rPr lang="en-US" sz="2000" b="1" dirty="0" err="1"/>
              <a:t>procesi</a:t>
            </a:r>
            <a:endParaRPr lang="en-US" sz="2000" dirty="0"/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241300" y="1198563"/>
            <a:ext cx="8670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Calibri" pitchFamily="34" charset="0"/>
              </a:rPr>
              <a:t>The</a:t>
            </a:r>
            <a:r>
              <a:rPr lang="en-US" i="1">
                <a:solidFill>
                  <a:prstClr val="black"/>
                </a:solidFill>
                <a:latin typeface="Calibri" pitchFamily="34" charset="0"/>
              </a:rPr>
              <a:t> ladder diagram and Boolean equations</a:t>
            </a:r>
            <a:r>
              <a:rPr lang="en-US">
                <a:solidFill>
                  <a:prstClr val="black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081213"/>
            <a:ext cx="3416300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346575" y="1676400"/>
            <a:ext cx="45720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CR1 = LSI AND</a:t>
            </a:r>
            <a:r>
              <a:rPr lang="sr-Latn-RS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LS2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Sol. A = LV1 OR PS1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Sol. B = (A OR B) AND NOT CR1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r-Latn-RS" dirty="0">
                <a:solidFill>
                  <a:prstClr val="black"/>
                </a:solidFill>
                <a:cs typeface="Arial" charset="0"/>
              </a:rPr>
              <a:t>Redna (serijska) veza dva kontakta (granična prekidača), LS1 i LS2 je ulazna sekcija a kalem releja CR1 je izlazni elemenat. Oba granična prekidača moraju biti zatvorena da bi se pobudio CR1.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r-Latn-RS" dirty="0">
                <a:solidFill>
                  <a:prstClr val="black"/>
                </a:solidFill>
                <a:cs typeface="Arial" charset="0"/>
              </a:rPr>
              <a:t>Kada je kalem CR1 pobuđen, svi NC kontakti sa oznakom CR1 će se otvoriti a svi NO kontakti sa oznakom CR1 će se zatvoriti.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r-Latn-RS" dirty="0">
                <a:solidFill>
                  <a:prstClr val="black"/>
                </a:solidFill>
                <a:cs typeface="Arial" charset="0"/>
              </a:rPr>
              <a:t>Ovi kontakti se mogu pojaviti u bilo kojoj grani </a:t>
            </a:r>
            <a:r>
              <a:rPr lang="sr-Latn-RS" dirty="0" err="1">
                <a:solidFill>
                  <a:prstClr val="black"/>
                </a:solidFill>
                <a:cs typeface="Arial" charset="0"/>
              </a:rPr>
              <a:t>ladder</a:t>
            </a:r>
            <a:r>
              <a:rPr lang="sr-Latn-RS" dirty="0">
                <a:solidFill>
                  <a:prstClr val="black"/>
                </a:solidFill>
                <a:cs typeface="Arial" charset="0"/>
              </a:rPr>
              <a:t> dijagrama.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r-Latn-RS" dirty="0">
                <a:solidFill>
                  <a:prstClr val="black"/>
                </a:solidFill>
                <a:cs typeface="Arial" charset="0"/>
              </a:rPr>
              <a:t>Ime CR1 Služi da se namotaj (kalem) poveže sa kontaktima čiju manipulaciju (otvaranje i zatvaranje) vrši.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6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50963"/>
            <a:ext cx="3973512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itle 1"/>
          <p:cNvSpPr>
            <a:spLocks noGrp="1"/>
          </p:cNvSpPr>
          <p:nvPr>
            <p:ph type="ctrTitle"/>
          </p:nvPr>
        </p:nvSpPr>
        <p:spPr>
          <a:xfrm>
            <a:off x="312737" y="174665"/>
            <a:ext cx="8502650" cy="544513"/>
          </a:xfrm>
        </p:spPr>
        <p:txBody>
          <a:bodyPr/>
          <a:lstStyle/>
          <a:p>
            <a:pPr eaLnBrk="1" hangingPunct="1"/>
            <a:r>
              <a:rPr lang="en-US" sz="2000" b="1"/>
              <a:t>Događajem vođeni sekvencijalni procesi</a:t>
            </a:r>
            <a:endParaRPr lang="en-US" sz="2000"/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8670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Calibri" pitchFamily="34" charset="0"/>
              </a:rPr>
              <a:t>Sistem za događajem vođeno sekvencijalno upravljanje  za hidrauličnu dizalicu – pokušajmo da objasnimo</a:t>
            </a:r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495550"/>
            <a:ext cx="45386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43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28096"/>
            <a:ext cx="2732237" cy="615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itle 1"/>
          <p:cNvSpPr>
            <a:spLocks noGrp="1"/>
          </p:cNvSpPr>
          <p:nvPr>
            <p:ph type="ctrTitle"/>
          </p:nvPr>
        </p:nvSpPr>
        <p:spPr>
          <a:xfrm>
            <a:off x="317822" y="44624"/>
            <a:ext cx="8502650" cy="544513"/>
          </a:xfrm>
        </p:spPr>
        <p:txBody>
          <a:bodyPr/>
          <a:lstStyle/>
          <a:p>
            <a:pPr eaLnBrk="1" hangingPunct="1"/>
            <a:r>
              <a:rPr lang="en-US" sz="2000" b="1" dirty="0" err="1"/>
              <a:t>Događajem</a:t>
            </a:r>
            <a:r>
              <a:rPr lang="en-US" sz="2000" b="1" dirty="0"/>
              <a:t> </a:t>
            </a:r>
            <a:r>
              <a:rPr lang="en-US" sz="2000" b="1" dirty="0" err="1"/>
              <a:t>vođeni</a:t>
            </a:r>
            <a:r>
              <a:rPr lang="en-US" sz="2000" b="1" dirty="0"/>
              <a:t> </a:t>
            </a:r>
            <a:r>
              <a:rPr lang="en-US" sz="2000" b="1" dirty="0" err="1"/>
              <a:t>sekvencijalni</a:t>
            </a:r>
            <a:r>
              <a:rPr lang="en-US" sz="2000" b="1" dirty="0"/>
              <a:t> </a:t>
            </a:r>
            <a:r>
              <a:rPr lang="en-US" sz="2000" b="1" dirty="0" err="1"/>
              <a:t>procesi</a:t>
            </a:r>
            <a:endParaRPr lang="en-US" sz="2000" b="1" dirty="0"/>
          </a:p>
        </p:txBody>
      </p: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228600" y="548680"/>
            <a:ext cx="86598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Primer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automatske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bušilice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–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sekvencijalni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funkcijski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graf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7" y="1093193"/>
            <a:ext cx="5879825" cy="511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33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ctrTitle"/>
          </p:nvPr>
        </p:nvSpPr>
        <p:spPr>
          <a:xfrm>
            <a:off x="310356" y="76175"/>
            <a:ext cx="8502650" cy="544513"/>
          </a:xfrm>
        </p:spPr>
        <p:txBody>
          <a:bodyPr/>
          <a:lstStyle/>
          <a:p>
            <a:pPr eaLnBrk="1" hangingPunct="1"/>
            <a:r>
              <a:rPr lang="en-US" sz="2000" b="1" dirty="0" err="1"/>
              <a:t>Događajem</a:t>
            </a:r>
            <a:r>
              <a:rPr lang="sr-Latn-RS" sz="2000" b="1" dirty="0"/>
              <a:t> </a:t>
            </a:r>
            <a:r>
              <a:rPr lang="en-US" sz="2000" b="1" dirty="0" err="1"/>
              <a:t>vođeni</a:t>
            </a:r>
            <a:r>
              <a:rPr lang="en-US" sz="2000" b="1" dirty="0"/>
              <a:t> </a:t>
            </a:r>
            <a:r>
              <a:rPr lang="en-US" sz="2000" b="1" dirty="0" err="1"/>
              <a:t>sekvencijalni</a:t>
            </a:r>
            <a:r>
              <a:rPr lang="en-US" sz="2000" b="1" dirty="0"/>
              <a:t> </a:t>
            </a:r>
            <a:r>
              <a:rPr lang="en-US" sz="2000" b="1" dirty="0" err="1"/>
              <a:t>procesi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1775" y="620688"/>
            <a:ext cx="8659813" cy="1354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sr-Latn-RS" dirty="0">
                <a:solidFill>
                  <a:prstClr val="black"/>
                </a:solidFill>
                <a:cs typeface="Arial" charset="0"/>
              </a:rPr>
              <a:t>Primer automatske bušilice – Graf stanja za bušilicu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sr-Latn-RS" dirty="0">
                <a:solidFill>
                  <a:prstClr val="black"/>
                </a:solidFill>
                <a:cs typeface="Arial" charset="0"/>
              </a:rPr>
              <a:t>Graf stanja je istinitosna tablica koja pokazuje uslov svakog izlaza za svaki korak u ciklusu. Stanje izlaza nam je obeleženo sa  x ako je izlaz ON ili ništa ako je izlaz OFF. (Ponekad se stavlja 1 umesto x, a 0 umesto ničega).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63194"/>
              </p:ext>
            </p:extLst>
          </p:nvPr>
        </p:nvGraphicFramePr>
        <p:xfrm>
          <a:off x="4968550" y="2198376"/>
          <a:ext cx="4067946" cy="3894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7913">
                <a:tc>
                  <a:txBody>
                    <a:bodyPr/>
                    <a:lstStyle/>
                    <a:p>
                      <a:pPr algn="ctr"/>
                      <a:r>
                        <a:rPr lang="sr-Latn-RS" b="0" i="0" u="none" dirty="0">
                          <a:solidFill>
                            <a:schemeClr val="tx1"/>
                          </a:solidFill>
                        </a:rPr>
                        <a:t>Broj</a:t>
                      </a:r>
                      <a:r>
                        <a:rPr lang="sr-Latn-RS" b="0" i="0" u="none" baseline="0" dirty="0">
                          <a:solidFill>
                            <a:schemeClr val="tx1"/>
                          </a:solidFill>
                        </a:rPr>
                        <a:t> koraka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 err="1">
                          <a:solidFill>
                            <a:schemeClr val="tx1"/>
                          </a:solidFill>
                        </a:rPr>
                        <a:t>Sol.A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 err="1">
                          <a:solidFill>
                            <a:schemeClr val="tx1"/>
                          </a:solidFill>
                        </a:rPr>
                        <a:t>Sol.B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 err="1">
                          <a:solidFill>
                            <a:schemeClr val="tx1"/>
                          </a:solidFill>
                        </a:rPr>
                        <a:t>Sol.C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 err="1">
                          <a:solidFill>
                            <a:schemeClr val="tx1"/>
                          </a:solidFill>
                        </a:rPr>
                        <a:t>Sol.D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Motor</a:t>
                      </a:r>
                      <a:r>
                        <a:rPr lang="sr-Latn-RS" b="0" i="0" u="none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65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65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65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65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65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65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565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565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u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0" marR="91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0392"/>
            <a:ext cx="4991100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01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8868"/>
            <a:ext cx="8229600" cy="1143000"/>
          </a:xfrm>
        </p:spPr>
        <p:txBody>
          <a:bodyPr/>
          <a:lstStyle/>
          <a:p>
            <a:r>
              <a:rPr lang="sr-Latn-CS" dirty="0"/>
              <a:t>kraj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80" y="1600200"/>
            <a:ext cx="5715040" cy="4525963"/>
          </a:xfrm>
        </p:spPr>
        <p:txBody>
          <a:bodyPr/>
          <a:lstStyle/>
          <a:p>
            <a:r>
              <a:rPr lang="sr-Latn-CS" dirty="0"/>
              <a:t>Vremenski diskretni procesi</a:t>
            </a:r>
          </a:p>
          <a:p>
            <a:r>
              <a:rPr lang="sr-Latn-CS" dirty="0"/>
              <a:t>Diskretni procesi zavisni od događaja</a:t>
            </a:r>
          </a:p>
          <a:p>
            <a:r>
              <a:rPr lang="sr-Latn-CS" dirty="0"/>
              <a:t>Diskretni procesi zavisni od vremena i događaja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68" y="857232"/>
            <a:ext cx="4000496" cy="5500726"/>
          </a:xfrm>
        </p:spPr>
        <p:txBody>
          <a:bodyPr>
            <a:normAutofit/>
          </a:bodyPr>
          <a:lstStyle/>
          <a:p>
            <a:r>
              <a:rPr lang="sr-Latn-CS" dirty="0"/>
              <a:t>Lista instrukcija</a:t>
            </a:r>
          </a:p>
          <a:p>
            <a:r>
              <a:rPr lang="sr-Latn-CS" dirty="0"/>
              <a:t>Vremenski dijagram</a:t>
            </a:r>
          </a:p>
          <a:p>
            <a:r>
              <a:rPr lang="sr-Latn-CS" dirty="0"/>
              <a:t>Dijagram sekvenci</a:t>
            </a:r>
          </a:p>
          <a:p>
            <a:r>
              <a:rPr lang="sr-Latn-CS" dirty="0"/>
              <a:t>Dijagram stanja</a:t>
            </a:r>
          </a:p>
          <a:p>
            <a:r>
              <a:rPr lang="sr-Latn-CS" dirty="0"/>
              <a:t>Ladder (lestvičasti) dijagram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714380"/>
          </a:xfrm>
        </p:spPr>
        <p:txBody>
          <a:bodyPr>
            <a:normAutofit/>
          </a:bodyPr>
          <a:lstStyle/>
          <a:p>
            <a:r>
              <a:rPr lang="sr-Latn-CS" dirty="0"/>
              <a:t>Osnovni pojmovi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ctrTitle"/>
          </p:nvPr>
        </p:nvSpPr>
        <p:spPr>
          <a:xfrm>
            <a:off x="307975" y="657225"/>
            <a:ext cx="8502650" cy="544513"/>
          </a:xfrm>
        </p:spPr>
        <p:txBody>
          <a:bodyPr/>
          <a:lstStyle/>
          <a:p>
            <a:pPr eaLnBrk="1" hangingPunct="1"/>
            <a:r>
              <a:rPr lang="en-US" sz="2400" b="1"/>
              <a:t>Sekvencijalno upravljanje</a:t>
            </a:r>
            <a:endParaRPr lang="en-US" sz="2400"/>
          </a:p>
        </p:txBody>
      </p:sp>
      <p:sp>
        <p:nvSpPr>
          <p:cNvPr id="41987" name="TextBox 2"/>
          <p:cNvSpPr txBox="1">
            <a:spLocks noChangeArrowheads="1"/>
          </p:cNvSpPr>
          <p:nvPr/>
        </p:nvSpPr>
        <p:spPr bwMode="auto">
          <a:xfrm>
            <a:off x="252413" y="1355725"/>
            <a:ext cx="86185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i="1" dirty="0" err="1">
                <a:solidFill>
                  <a:prstClr val="black"/>
                </a:solidFill>
                <a:latin typeface="Calibri" pitchFamily="34" charset="0"/>
              </a:rPr>
              <a:t>Diskretni</a:t>
            </a:r>
            <a:r>
              <a:rPr lang="en-US" i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i="1" dirty="0" err="1">
                <a:solidFill>
                  <a:prstClr val="black"/>
                </a:solidFill>
                <a:latin typeface="Calibri" pitchFamily="34" charset="0"/>
              </a:rPr>
              <a:t>procesi</a:t>
            </a:r>
            <a:r>
              <a:rPr lang="en-US" i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se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pojavljuju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raznim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mestima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  <a:endParaRPr lang="en-US" i="1" dirty="0">
              <a:solidFill>
                <a:prstClr val="black"/>
              </a:solidFill>
              <a:latin typeface="Calibri" pitchFamily="34" charset="0"/>
            </a:endParaRPr>
          </a:p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Kućni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uređaji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koriste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diskretne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za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pranje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su</a:t>
            </a:r>
            <a:r>
              <a:rPr lang="sr-Latn-RS" dirty="0" err="1">
                <a:solidFill>
                  <a:prstClr val="black"/>
                </a:solidFill>
                <a:latin typeface="Calibri" pitchFamily="34" charset="0"/>
              </a:rPr>
              <a:t>đa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sušenje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veša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kuvanje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..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Industrija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koristi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niz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operacija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za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proizvodnju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pojedinačnih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delova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njihovo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sastavljanje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u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finalne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proizvode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Procesna (npr. hemijska, farmaceutska)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industrija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često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koristi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serijske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(batch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- </a:t>
            </a:r>
            <a:r>
              <a:rPr lang="sr-Latn-RS" dirty="0" err="1">
                <a:solidFill>
                  <a:prstClr val="black"/>
                </a:solidFill>
                <a:latin typeface="Calibri" pitchFamily="34" charset="0"/>
              </a:rPr>
              <a:t>šaržne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)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(koji se odvijaju u reaktorima)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da bi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se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proizvel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određen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količin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proizvoda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Prehrambena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industrija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koristi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serijske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za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operacije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kao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š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to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sterilizacija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sušenje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ekstrakcija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..</a:t>
            </a:r>
            <a:endParaRPr lang="en-US" u="sng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2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ctrTitle"/>
          </p:nvPr>
        </p:nvSpPr>
        <p:spPr>
          <a:xfrm>
            <a:off x="307975" y="657225"/>
            <a:ext cx="8502650" cy="544513"/>
          </a:xfrm>
        </p:spPr>
        <p:txBody>
          <a:bodyPr/>
          <a:lstStyle/>
          <a:p>
            <a:pPr eaLnBrk="1" hangingPunct="1"/>
            <a:r>
              <a:rPr lang="en-US" sz="2400" b="1"/>
              <a:t>Sekvencijalno upravljanje</a:t>
            </a:r>
            <a:endParaRPr lang="en-US" sz="2400"/>
          </a:p>
        </p:txBody>
      </p:sp>
      <p:sp>
        <p:nvSpPr>
          <p:cNvPr id="43011" name="TextBox 2"/>
          <p:cNvSpPr txBox="1">
            <a:spLocks noChangeArrowheads="1"/>
          </p:cNvSpPr>
          <p:nvPr/>
        </p:nvSpPr>
        <p:spPr bwMode="auto">
          <a:xfrm>
            <a:off x="252413" y="1355725"/>
            <a:ext cx="8618537" cy="471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Sekvencijalni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proces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se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sastoji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od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sekvence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jedne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ili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više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operacija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nazvanih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koraci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)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koji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moraju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biti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izvršeni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u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tačno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određenom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redosledu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Kad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se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završi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ova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sekvenca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operacija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dobija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se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određena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količina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gotovih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proizvoda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Proizvod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može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biti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sr-Latn-RS" dirty="0" err="1">
                <a:solidFill>
                  <a:prstClr val="black"/>
                </a:solidFill>
                <a:latin typeface="Calibri" pitchFamily="34" charset="0"/>
              </a:rPr>
              <a:t>nazavisni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komad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kao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što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je auto</a:t>
            </a:r>
            <a:r>
              <a:rPr lang="sr-Latn-RS" dirty="0" err="1">
                <a:solidFill>
                  <a:prstClr val="black"/>
                </a:solidFill>
                <a:latin typeface="Calibri" pitchFamily="34" charset="0"/>
              </a:rPr>
              <a:t>mobil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;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određena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količina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tečnosti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npr.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tečnost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za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pranje posuđa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količina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čvrstog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materijala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kao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što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je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šećer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, itd.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Sekvenca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operacija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se mora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ponavljati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da bi se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proizvelo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više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proizvoda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Sekvencijalni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imaju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uputa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koji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određuju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svaki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korak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 (Sa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stanovišta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hrane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taj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set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uputa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se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zove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recept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; 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stanovišta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kompjutera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to je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algoritam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).</a:t>
            </a:r>
          </a:p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Većina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sekvencijalnih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objedinjuje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delove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ili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sastojke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obrađuje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ih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određenom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algoritmu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tj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setu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uputa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Obrađivanje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može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biti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bušenje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udaranje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krečenje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kuvanje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mešanje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hemijska reakcija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ili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neke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druge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operacije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menjaju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sirovinu ili materijal do konačnog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proizvod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2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>
          <a:xfrm>
            <a:off x="307975" y="292199"/>
            <a:ext cx="8502650" cy="544513"/>
          </a:xfrm>
        </p:spPr>
        <p:txBody>
          <a:bodyPr/>
          <a:lstStyle/>
          <a:p>
            <a:pPr eaLnBrk="1" hangingPunct="1"/>
            <a:r>
              <a:rPr lang="en-US" sz="2000" b="1" dirty="0" err="1"/>
              <a:t>Sekvencijalno</a:t>
            </a:r>
            <a:r>
              <a:rPr lang="en-US" sz="2000" b="1" dirty="0"/>
              <a:t> </a:t>
            </a:r>
            <a:r>
              <a:rPr lang="en-US" sz="2000" b="1" dirty="0" err="1"/>
              <a:t>upravljanje</a:t>
            </a:r>
            <a:endParaRPr lang="en-US" sz="2000" dirty="0"/>
          </a:p>
        </p:txBody>
      </p:sp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252413" y="908720"/>
            <a:ext cx="861853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Koraci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u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sekvencijalnom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se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mogu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često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grupisati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u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neke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opšte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operacije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kao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što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priprema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punjenje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obra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da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pra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ž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njenje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naknadna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priprema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..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Svaka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opšt</a:t>
            </a:r>
            <a:r>
              <a:rPr lang="sr-Latn-RS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operacija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se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sastoji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od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mnoštva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pojedinačnih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koraka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Svaki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korak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je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jedan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događaj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kao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što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otvaranje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ventila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postavljanje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regulatora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automatsk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upravlja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itd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Opšte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operacije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se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nekad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nazivaju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faze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 Mi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ćemo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ih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zvati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operacije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njihove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pojedinačne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delove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ćemo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zvati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koraci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U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striktno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sekvencijalnom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procesu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svaki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korak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 mora da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bude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završen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 pre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nego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što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 se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krene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 u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izvršavanje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sledećeg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koraka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. </a:t>
            </a:r>
            <a:endParaRPr lang="sr-Latn-RS" u="sng" dirty="0">
              <a:solidFill>
                <a:prstClr val="black"/>
              </a:solidFill>
              <a:latin typeface="Calibri" pitchFamily="34" charset="0"/>
            </a:endParaRPr>
          </a:p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Međutim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većina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stvarnih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uključuje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paralelno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u="sng" dirty="0" err="1">
                <a:solidFill>
                  <a:prstClr val="black"/>
                </a:solidFill>
                <a:latin typeface="Calibri" pitchFamily="34" charset="0"/>
              </a:rPr>
              <a:t>izvršavanje</a:t>
            </a:r>
            <a:r>
              <a:rPr lang="en-US" u="sng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operacija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nisu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deo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jedne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druge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operacije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 </a:t>
            </a:r>
            <a:endParaRPr lang="sr-Latn-RS" dirty="0">
              <a:solidFill>
                <a:prstClr val="black"/>
              </a:solidFill>
              <a:latin typeface="Calibri" pitchFamily="34" charset="0"/>
            </a:endParaRPr>
          </a:p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Na primer,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prekidači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za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visok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nizak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nivo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mogu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da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startuju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zaustave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pumpu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da bi se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održao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nivo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tečnosti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u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rezervoaru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između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dve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granice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Dovod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tečnosti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u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rez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e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rvoar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može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biti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deo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sekvencijalnog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ali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upravljanje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nivoom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je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nezavisno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od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sekvencijalnog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upravljanja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67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ctrTitle"/>
          </p:nvPr>
        </p:nvSpPr>
        <p:spPr>
          <a:xfrm>
            <a:off x="307975" y="44624"/>
            <a:ext cx="8502650" cy="544513"/>
          </a:xfrm>
        </p:spPr>
        <p:txBody>
          <a:bodyPr/>
          <a:lstStyle/>
          <a:p>
            <a:pPr eaLnBrk="1" hangingPunct="1"/>
            <a:r>
              <a:rPr lang="en-US" sz="2000" b="1" dirty="0" err="1"/>
              <a:t>Sekvencijalno</a:t>
            </a:r>
            <a:r>
              <a:rPr lang="en-US" sz="2000" b="1" dirty="0"/>
              <a:t> </a:t>
            </a:r>
            <a:r>
              <a:rPr lang="en-US" sz="2000" b="1" dirty="0" err="1"/>
              <a:t>upravljanje</a:t>
            </a:r>
            <a:endParaRPr lang="en-US" sz="2000" b="1" dirty="0"/>
          </a:p>
        </p:txBody>
      </p:sp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252413" y="548680"/>
            <a:ext cx="8618537" cy="617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Metode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za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opis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sekvencijalnog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uključuju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liste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iskaza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blok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dijagrame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ladder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dijagrame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sekvencijalne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funkcionalne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grafikoni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grafikone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stanja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dijagrami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ponašanja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u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vremenu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matematički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(Boolean)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jezik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Lista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iskaza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je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lista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akcija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engleskom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jeziku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moraju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biti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izvršene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u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svakom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koraku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Blok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dijagram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koristi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blokove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da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prikaže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svaki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korak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linije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da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prikaže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putanju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od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jednog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do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drugog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koraka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Ladder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dijagram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pokazuje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logičke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veze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između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raznih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kontakata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relej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solenoida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motora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itd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(Napomena: ovde se izraz „</a:t>
            </a:r>
            <a:r>
              <a:rPr lang="sr-Latn-RS" dirty="0" err="1">
                <a:solidFill>
                  <a:prstClr val="black"/>
                </a:solidFill>
                <a:latin typeface="Calibri" pitchFamily="34" charset="0"/>
              </a:rPr>
              <a:t>lader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dijagram“ koristi u smislu „</a:t>
            </a:r>
            <a:r>
              <a:rPr lang="sr-Latn-RS" dirty="0" err="1">
                <a:solidFill>
                  <a:prstClr val="black"/>
                </a:solidFill>
                <a:latin typeface="Calibri" pitchFamily="34" charset="0"/>
              </a:rPr>
              <a:t>relejna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šema“ i razlikuje se od programskog jezika „</a:t>
            </a:r>
            <a:r>
              <a:rPr lang="sr-Latn-RS" dirty="0" err="1">
                <a:solidFill>
                  <a:prstClr val="black"/>
                </a:solidFill>
                <a:latin typeface="Calibri" pitchFamily="34" charset="0"/>
              </a:rPr>
              <a:t>LD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“ koji se koristi za programiranje </a:t>
            </a:r>
            <a:r>
              <a:rPr lang="sr-Latn-RS" dirty="0" err="1">
                <a:solidFill>
                  <a:prstClr val="black"/>
                </a:solidFill>
                <a:latin typeface="Calibri" pitchFamily="34" charset="0"/>
              </a:rPr>
              <a:t>PLC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-ova)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Grafikon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stanja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je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tablica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istinitosti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pokazuje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izlaze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iz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svakog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koraka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uglavnom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se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kombinuje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dijagramom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ili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grafikonom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koji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pokazuje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tokove signala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od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koraka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do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koraka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Sekvencijalni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funkcionalni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grafikon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koristi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blokove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i njihove međusobne veze (linije)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da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prikaže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svaki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korak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prelaze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iz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koraka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u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korak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Dijagram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ponašanja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procesa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u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vremenu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je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graf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ponašanja i stanja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izlaza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tokom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vreme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na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lvl="1" eaLnBrk="1" fontAlgn="base" hangingPunct="1">
              <a:spcBef>
                <a:spcPct val="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Formalni m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atematički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jezik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(</a:t>
            </a:r>
            <a:r>
              <a:rPr lang="sr-Latn-RS" dirty="0" err="1">
                <a:solidFill>
                  <a:prstClr val="black"/>
                </a:solidFill>
                <a:latin typeface="Calibri" pitchFamily="34" charset="0"/>
              </a:rPr>
              <a:t>Bulova</a:t>
            </a:r>
            <a:r>
              <a:rPr lang="sr-Latn-RS" dirty="0">
                <a:solidFill>
                  <a:prstClr val="black"/>
                </a:solidFill>
                <a:latin typeface="Calibri" pitchFamily="34" charset="0"/>
              </a:rPr>
              <a:t> algebra) koji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je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sličan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kompjuterskom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itchFamily="34" charset="0"/>
              </a:rPr>
              <a:t>programu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48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ctrTitle"/>
          </p:nvPr>
        </p:nvSpPr>
        <p:spPr>
          <a:xfrm>
            <a:off x="304800" y="44625"/>
            <a:ext cx="8502650" cy="288032"/>
          </a:xfrm>
        </p:spPr>
        <p:txBody>
          <a:bodyPr/>
          <a:lstStyle/>
          <a:p>
            <a:pPr eaLnBrk="1" hangingPunct="1"/>
            <a:r>
              <a:rPr lang="en-US" sz="2000" b="1" dirty="0" err="1"/>
              <a:t>Vremenom</a:t>
            </a:r>
            <a:r>
              <a:rPr lang="sr-Latn-RS" sz="2000" b="1" dirty="0"/>
              <a:t> </a:t>
            </a:r>
            <a:r>
              <a:rPr lang="en-US" sz="2000" b="1" dirty="0" err="1"/>
              <a:t>vođeni</a:t>
            </a:r>
            <a:r>
              <a:rPr lang="en-US" sz="2000" b="1" dirty="0"/>
              <a:t> </a:t>
            </a:r>
            <a:r>
              <a:rPr lang="en-US" sz="2000" b="1" dirty="0" err="1"/>
              <a:t>sekvencijalni</a:t>
            </a:r>
            <a:r>
              <a:rPr lang="en-US" sz="2000" b="1" dirty="0"/>
              <a:t> </a:t>
            </a:r>
            <a:r>
              <a:rPr lang="en-US" sz="2000" b="1" dirty="0" err="1"/>
              <a:t>procesi</a:t>
            </a:r>
            <a:endParaRPr lang="en-US" sz="2000" dirty="0"/>
          </a:p>
        </p:txBody>
      </p:sp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16434" y="332657"/>
            <a:ext cx="459105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buFont typeface="Arial" charset="0"/>
              <a:buChar char="•"/>
            </a:pPr>
            <a:r>
              <a:rPr lang="sr-Latn-RS" sz="1600" dirty="0">
                <a:solidFill>
                  <a:prstClr val="black"/>
                </a:solidFill>
                <a:latin typeface="Calibri" pitchFamily="34" charset="0"/>
              </a:rPr>
              <a:t>U vremenski vođenom sekvencijalnom procesu</a:t>
            </a:r>
            <a:r>
              <a:rPr lang="en-US" sz="1600" dirty="0">
                <a:solidFill>
                  <a:prstClr val="black"/>
                </a:solidFill>
                <a:latin typeface="Calibri" pitchFamily="34" charset="0"/>
              </a:rPr>
              <a:t>, </a:t>
            </a:r>
            <a:r>
              <a:rPr lang="sr-Latn-RS" sz="1600" dirty="0">
                <a:solidFill>
                  <a:prstClr val="black"/>
                </a:solidFill>
                <a:latin typeface="Calibri" pitchFamily="34" charset="0"/>
              </a:rPr>
              <a:t>svaki korak počinje u određenom vremenu ili posle određenog vremenskog intervala</a:t>
            </a:r>
            <a:r>
              <a:rPr lang="en-US" sz="1600" dirty="0">
                <a:solidFill>
                  <a:prstClr val="black"/>
                </a:solidFill>
                <a:latin typeface="Calibri" pitchFamily="34" charset="0"/>
              </a:rPr>
              <a:t>.</a:t>
            </a:r>
            <a:endParaRPr lang="sr-Latn-RS" sz="1600" dirty="0">
              <a:solidFill>
                <a:prstClr val="black"/>
              </a:solidFill>
              <a:latin typeface="Calibri" pitchFamily="34" charset="0"/>
            </a:endParaRPr>
          </a:p>
          <a:p>
            <a:pPr eaLnBrk="1" fontAlgn="base" hangingPunct="1">
              <a:spcBef>
                <a:spcPct val="0"/>
              </a:spcBef>
              <a:buFont typeface="Arial" charset="0"/>
              <a:buChar char="•"/>
            </a:pPr>
            <a:endParaRPr lang="sr-Latn-RS" sz="1600" dirty="0">
              <a:solidFill>
                <a:prstClr val="black"/>
              </a:solidFill>
              <a:latin typeface="Calibri" pitchFamily="34" charset="0"/>
            </a:endParaRPr>
          </a:p>
          <a:p>
            <a:pPr eaLnBrk="1" fontAlgn="base" hangingPunct="1">
              <a:spcBef>
                <a:spcPct val="0"/>
              </a:spcBef>
              <a:buFont typeface="Arial" charset="0"/>
              <a:buChar char="•"/>
            </a:pPr>
            <a:r>
              <a:rPr lang="sr-Latn-RS" sz="1600" dirty="0">
                <a:solidFill>
                  <a:prstClr val="black"/>
                </a:solidFill>
                <a:latin typeface="Calibri" pitchFamily="34" charset="0"/>
              </a:rPr>
              <a:t>Lista iskaza i dijagram ponašanja procesa u vremenu su dve metode koje se koriste da opišu vremenski vođen proces.</a:t>
            </a:r>
          </a:p>
          <a:p>
            <a:pPr eaLnBrk="1" fontAlgn="base" hangingPunct="1">
              <a:spcBef>
                <a:spcPct val="0"/>
              </a:spcBef>
              <a:buFont typeface="Arial" charset="0"/>
              <a:buChar char="•"/>
            </a:pPr>
            <a:endParaRPr lang="en-US" sz="1600" dirty="0">
              <a:solidFill>
                <a:prstClr val="black"/>
              </a:solidFill>
              <a:latin typeface="Calibri" pitchFamily="34" charset="0"/>
            </a:endParaRPr>
          </a:p>
          <a:p>
            <a:pPr eaLnBrk="1" fontAlgn="base" hangingPunct="1">
              <a:spcBef>
                <a:spcPct val="0"/>
              </a:spcBef>
            </a:pPr>
            <a:r>
              <a:rPr lang="sr-Latn-RS" sz="1600" dirty="0">
                <a:solidFill>
                  <a:prstClr val="black"/>
                </a:solidFill>
                <a:latin typeface="Calibri" pitchFamily="34" charset="0"/>
              </a:rPr>
              <a:t>Lista iskaza </a:t>
            </a:r>
            <a:r>
              <a:rPr lang="sr-Latn-RS" sz="1600" dirty="0" err="1">
                <a:solidFill>
                  <a:prstClr val="black"/>
                </a:solidFill>
                <a:latin typeface="Calibri" pitchFamily="34" charset="0"/>
              </a:rPr>
              <a:t>batch</a:t>
            </a:r>
            <a:r>
              <a:rPr lang="sr-Latn-RS" sz="1600" dirty="0">
                <a:solidFill>
                  <a:prstClr val="black"/>
                </a:solidFill>
                <a:latin typeface="Calibri" pitchFamily="34" charset="0"/>
              </a:rPr>
              <a:t> procesa za mešanje:</a:t>
            </a:r>
          </a:p>
          <a:p>
            <a:pPr eaLnBrk="1" fontAlgn="base" hangingPunct="1">
              <a:spcBef>
                <a:spcPct val="0"/>
              </a:spcBef>
            </a:pPr>
            <a:endParaRPr lang="sr-Latn-RS" sz="1600" dirty="0">
              <a:solidFill>
                <a:prstClr val="black"/>
              </a:solidFill>
              <a:latin typeface="Calibri" pitchFamily="34" charset="0"/>
            </a:endParaRPr>
          </a:p>
          <a:p>
            <a:pPr eaLnBrk="1" fontAlgn="base" hangingPunct="1">
              <a:spcBef>
                <a:spcPct val="0"/>
              </a:spcBef>
            </a:pPr>
            <a:r>
              <a:rPr lang="sr-Latn-RS" sz="1600" dirty="0">
                <a:solidFill>
                  <a:prstClr val="black"/>
                </a:solidFill>
                <a:latin typeface="+mn-lt"/>
              </a:rPr>
              <a:t>KORAK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1 (4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min). 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Pripremiti čvrsti materijal i napuniti usipni koš (deo u kojem se nalazi čvrsti materijal) izmerenom količinom materijala.</a:t>
            </a:r>
          </a:p>
          <a:p>
            <a:pPr eaLnBrk="1" fontAlgn="base" hangingPunct="1">
              <a:spcBef>
                <a:spcPct val="0"/>
              </a:spcBef>
            </a:pPr>
            <a:r>
              <a:rPr lang="sr-Latn-RS" sz="1600" dirty="0">
                <a:solidFill>
                  <a:prstClr val="black"/>
                </a:solidFill>
                <a:latin typeface="+mn-lt"/>
              </a:rPr>
              <a:t>KORAK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2 (30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s). 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Pritisnuti taster START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eaLnBrk="1" fontAlgn="base" hangingPunct="1">
              <a:spcBef>
                <a:spcPct val="0"/>
              </a:spcBef>
            </a:pPr>
            <a:r>
              <a:rPr lang="sr-Latn-RS" sz="1600" dirty="0">
                <a:solidFill>
                  <a:prstClr val="black"/>
                </a:solidFill>
                <a:latin typeface="+mn-lt"/>
              </a:rPr>
              <a:t>KORAK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3(3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min). 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Napuniti reaktor (rezervoar za mešanje) određenim količinama sastojaka A i B.</a:t>
            </a:r>
            <a:endParaRPr lang="en-US" sz="1600" dirty="0">
              <a:solidFill>
                <a:prstClr val="black"/>
              </a:solidFill>
              <a:latin typeface="+mn-lt"/>
            </a:endParaRPr>
          </a:p>
          <a:p>
            <a:pPr eaLnBrk="1" fontAlgn="base" hangingPunct="1">
              <a:spcBef>
                <a:spcPct val="0"/>
              </a:spcBef>
            </a:pPr>
            <a:r>
              <a:rPr lang="sr-Latn-RS" sz="1600" dirty="0">
                <a:solidFill>
                  <a:prstClr val="black"/>
                </a:solidFill>
                <a:latin typeface="+mn-lt"/>
              </a:rPr>
              <a:t>KORAK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4 (4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min). 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Zagrevati i mešati sastojke u reaktoru. </a:t>
            </a:r>
            <a:endParaRPr lang="en-US" sz="1600" dirty="0">
              <a:solidFill>
                <a:prstClr val="black"/>
              </a:solidFill>
              <a:latin typeface="+mn-lt"/>
            </a:endParaRPr>
          </a:p>
          <a:p>
            <a:pPr eaLnBrk="1" fontAlgn="base" hangingPunct="1">
              <a:spcBef>
                <a:spcPct val="0"/>
              </a:spcBef>
            </a:pPr>
            <a:r>
              <a:rPr lang="sr-Latn-RS" sz="1600" dirty="0">
                <a:solidFill>
                  <a:prstClr val="black"/>
                </a:solidFill>
                <a:latin typeface="+mn-lt"/>
              </a:rPr>
              <a:t>KORAK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5 (5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min). 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Postepeno dopremati čvrsti materijal od </a:t>
            </a:r>
            <a:r>
              <a:rPr lang="sr-Latn-RS" sz="1600" dirty="0" err="1">
                <a:solidFill>
                  <a:prstClr val="black"/>
                </a:solidFill>
                <a:latin typeface="+mn-lt"/>
              </a:rPr>
              <a:t>usipnog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 koša do reaktora za mešanje.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 </a:t>
            </a:r>
          </a:p>
          <a:p>
            <a:pPr eaLnBrk="1" fontAlgn="base" hangingPunct="1">
              <a:spcBef>
                <a:spcPct val="0"/>
              </a:spcBef>
            </a:pPr>
            <a:r>
              <a:rPr lang="sr-Latn-RS" sz="1600" dirty="0">
                <a:solidFill>
                  <a:prstClr val="black"/>
                </a:solidFill>
                <a:latin typeface="+mn-lt"/>
              </a:rPr>
              <a:t>KORAK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6 (1.5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min). 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Nastaviti sa zagrevanjem i mešanjem sastojaka u reaktoru.</a:t>
            </a:r>
            <a:endParaRPr lang="en-US" sz="1600" dirty="0">
              <a:solidFill>
                <a:prstClr val="black"/>
              </a:solidFill>
              <a:latin typeface="+mn-lt"/>
            </a:endParaRPr>
          </a:p>
          <a:p>
            <a:pPr eaLnBrk="1" fontAlgn="base" hangingPunct="1">
              <a:spcBef>
                <a:spcPct val="0"/>
              </a:spcBef>
            </a:pPr>
            <a:r>
              <a:rPr lang="sr-Latn-RS" sz="1600" dirty="0">
                <a:solidFill>
                  <a:prstClr val="black"/>
                </a:solidFill>
                <a:latin typeface="+mn-lt"/>
              </a:rPr>
              <a:t>KORAK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7 (4.5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+mn-lt"/>
              </a:rPr>
              <a:t>min). </a:t>
            </a:r>
            <a:r>
              <a:rPr lang="sr-Latn-RS" sz="1600" dirty="0">
                <a:solidFill>
                  <a:prstClr val="black"/>
                </a:solidFill>
                <a:latin typeface="+mn-lt"/>
              </a:rPr>
              <a:t>Ispumpati sadržaj reaktora do dela za punjenje flaša.</a:t>
            </a:r>
            <a:endParaRPr lang="en-US" sz="1600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1268760"/>
            <a:ext cx="45910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63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1,14.JPG"/>
          <p:cNvPicPr>
            <a:picLocks noChangeAspect="1"/>
          </p:cNvPicPr>
          <p:nvPr/>
        </p:nvPicPr>
        <p:blipFill rotWithShape="1">
          <a:blip r:embed="rId3"/>
          <a:srcRect b="7550"/>
          <a:stretch/>
        </p:blipFill>
        <p:spPr>
          <a:xfrm>
            <a:off x="3995936" y="0"/>
            <a:ext cx="5184576" cy="6752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48680"/>
            <a:ext cx="414337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/>
              <a:t>korak 1</a:t>
            </a:r>
            <a:r>
              <a:rPr lang="sr-Latn-CS" sz="1400" dirty="0"/>
              <a:t> (Nominalno </a:t>
            </a:r>
            <a:r>
              <a:rPr lang="sr-Latn-CS" sz="1400" dirty="0" err="1"/>
              <a:t>vreme</a:t>
            </a:r>
            <a:r>
              <a:rPr lang="sr-Latn-CS" sz="1400" dirty="0"/>
              <a:t> – 4 min). Priprema materijala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operater priprema komponentu A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operater priprema komponentu B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čeka se pritisak na taster Start</a:t>
            </a:r>
          </a:p>
          <a:p>
            <a:r>
              <a:rPr lang="sr-Latn-CS" sz="1400" b="1" dirty="0"/>
              <a:t>korak 2</a:t>
            </a:r>
            <a:r>
              <a:rPr lang="sr-Latn-CS" sz="1400" dirty="0"/>
              <a:t> (30 s). Pritisnuti START</a:t>
            </a:r>
          </a:p>
          <a:p>
            <a:r>
              <a:rPr lang="sr-Latn-CS" sz="1400" b="1" dirty="0"/>
              <a:t>korak 3</a:t>
            </a:r>
            <a:r>
              <a:rPr lang="sr-Latn-CS" sz="1400" dirty="0"/>
              <a:t> (nominalno vreme - 3min). Punjenje rezervoara (reaktora) za mešanje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dodavanje komponenete A brzinom 80% max.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dodavanje komponenete A brzinom 65% max.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mikser je uključen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reaktor se puni od 0% do 70%</a:t>
            </a:r>
          </a:p>
          <a:p>
            <a:r>
              <a:rPr lang="sr-Latn-CS" sz="1400" b="1" dirty="0"/>
              <a:t>korak 4</a:t>
            </a:r>
            <a:r>
              <a:rPr lang="sr-Latn-CS" sz="1400" dirty="0"/>
              <a:t> (tačno – 8 min). Reakcija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počinje kada nivo dostigne 70%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protok komponente A i B – 0%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regulator temperature postavljen na AUTO</a:t>
            </a:r>
          </a:p>
          <a:p>
            <a:r>
              <a:rPr lang="sr-Latn-CS" sz="1400" b="1" dirty="0"/>
              <a:t>korak 5</a:t>
            </a:r>
            <a:r>
              <a:rPr lang="sr-Latn-CS" sz="1400" dirty="0"/>
              <a:t> (tačno -  6 min) Mešanje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počinje 8 min posle početka reakcije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komponenta C se dodaje  brzinom 5 kg/min, 20  kg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nivo raste do 95%</a:t>
            </a:r>
          </a:p>
          <a:p>
            <a:r>
              <a:rPr lang="sr-Latn-CS" sz="1400" b="1" dirty="0"/>
              <a:t>korak 6</a:t>
            </a:r>
            <a:r>
              <a:rPr lang="sr-Latn-CS" sz="1400" dirty="0"/>
              <a:t> (nominalno vreme – 3 min). Hlađenje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počinje 6 min nakon početka mešanja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regulator temperature postavljen na RUČNO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Rashladna voda ON</a:t>
            </a:r>
          </a:p>
          <a:p>
            <a:r>
              <a:rPr lang="sr-Latn-CS" sz="1400" b="1" dirty="0"/>
              <a:t>korak 7</a:t>
            </a:r>
            <a:r>
              <a:rPr lang="sr-Latn-CS" sz="1400" dirty="0"/>
              <a:t> (nominalno vreme -  3 min). Pražnjenje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počinje pri temperaturi 60</a:t>
            </a:r>
            <a:r>
              <a:rPr lang="sr-Latn-CS" sz="1400" baseline="30000" dirty="0"/>
              <a:t>o</a:t>
            </a:r>
            <a:r>
              <a:rPr lang="sr-Latn-CS" sz="1400" dirty="0"/>
              <a:t>C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rashladna voda i mikser OFF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pumpa on</a:t>
            </a:r>
          </a:p>
          <a:p>
            <a:pPr>
              <a:buFont typeface="Arial" pitchFamily="34" charset="0"/>
              <a:buChar char="•"/>
            </a:pPr>
            <a:r>
              <a:rPr lang="sr-Latn-CS" sz="1400" dirty="0"/>
              <a:t>kraj kad je nivo=0% </a:t>
            </a:r>
            <a:endParaRPr lang="en-US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4143372" cy="642918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sr-Latn-C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Vremenski i događajem vođeni sekvencijalni procesi</a:t>
            </a:r>
            <a:endParaRPr lang="en-US" sz="3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646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1446</Words>
  <Application>Microsoft Office PowerPoint</Application>
  <PresentationFormat>On-screen Show (4:3)</PresentationFormat>
  <Paragraphs>150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Upravljanje diskretnim (sekvencijalnim) procesima</vt:lpstr>
      <vt:lpstr>Sadržaj</vt:lpstr>
      <vt:lpstr>Osnovni pojmovi</vt:lpstr>
      <vt:lpstr>Sekvencijalno upravljanje</vt:lpstr>
      <vt:lpstr>Sekvencijalno upravljanje</vt:lpstr>
      <vt:lpstr>Sekvencijalno upravljanje</vt:lpstr>
      <vt:lpstr>Sekvencijalno upravljanje</vt:lpstr>
      <vt:lpstr>Vremenom vođeni sekvencijalni procesi</vt:lpstr>
      <vt:lpstr>PowerPoint Presentation</vt:lpstr>
      <vt:lpstr>Događajem vođeni sekvencijalni procesi</vt:lpstr>
      <vt:lpstr>Događajem vođeni sekvencijalni procesi</vt:lpstr>
      <vt:lpstr>Događajem vođeni sekvencijalni procesi</vt:lpstr>
      <vt:lpstr>Događajem vođeni sekvencijalni procesi</vt:lpstr>
      <vt:lpstr>Događajem vođeni sekvencijalni procesi</vt:lpstr>
      <vt:lpstr>kraj</vt:lpstr>
    </vt:vector>
  </TitlesOfParts>
  <Company>tmd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Fizičke komponente sistema automatskog upravljanja i njihove karakteristike</dc:title>
  <dc:creator>FK</dc:creator>
  <cp:lastModifiedBy>filip kulic</cp:lastModifiedBy>
  <cp:revision>157</cp:revision>
  <dcterms:created xsi:type="dcterms:W3CDTF">2008-03-19T20:04:44Z</dcterms:created>
  <dcterms:modified xsi:type="dcterms:W3CDTF">2022-11-07T20:08:31Z</dcterms:modified>
</cp:coreProperties>
</file>