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24"/>
  </p:notesMasterIdLst>
  <p:handoutMasterIdLst>
    <p:handoutMasterId r:id="rId25"/>
  </p:handoutMasterIdLst>
  <p:sldIdLst>
    <p:sldId id="376" r:id="rId2"/>
    <p:sldId id="292" r:id="rId3"/>
    <p:sldId id="309" r:id="rId4"/>
    <p:sldId id="308" r:id="rId5"/>
    <p:sldId id="310" r:id="rId6"/>
    <p:sldId id="311" r:id="rId7"/>
    <p:sldId id="293" r:id="rId8"/>
    <p:sldId id="312" r:id="rId9"/>
    <p:sldId id="313" r:id="rId10"/>
    <p:sldId id="314" r:id="rId11"/>
    <p:sldId id="316" r:id="rId12"/>
    <p:sldId id="317" r:id="rId13"/>
    <p:sldId id="318" r:id="rId14"/>
    <p:sldId id="319" r:id="rId15"/>
    <p:sldId id="323" r:id="rId16"/>
    <p:sldId id="320" r:id="rId17"/>
    <p:sldId id="321" r:id="rId18"/>
    <p:sldId id="324" r:id="rId19"/>
    <p:sldId id="322" r:id="rId20"/>
    <p:sldId id="378" r:id="rId21"/>
    <p:sldId id="326" r:id="rId22"/>
    <p:sldId id="377" r:id="rId23"/>
  </p:sldIdLst>
  <p:sldSz cx="9144000" cy="6858000" type="screen4x3"/>
  <p:notesSz cx="6858000" cy="91440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589133"/>
    <a:srgbClr val="294D7D"/>
    <a:srgbClr val="B45E08"/>
    <a:srgbClr val="9EC54A"/>
    <a:srgbClr val="F5E658"/>
    <a:srgbClr val="51AAAE"/>
    <a:srgbClr val="85C0DB"/>
    <a:srgbClr val="E8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22E3262-C57B-4936-8DFF-FFFE473D60A2}" v="14" dt="2022-11-14T16:57:12.07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96" autoAdjust="0"/>
    <p:restoredTop sz="94660"/>
  </p:normalViewPr>
  <p:slideViewPr>
    <p:cSldViewPr snapToObjects="1">
      <p:cViewPr varScale="1">
        <p:scale>
          <a:sx n="99" d="100"/>
          <a:sy n="99" d="100"/>
        </p:scale>
        <p:origin x="456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>
        <p:scale>
          <a:sx n="98" d="100"/>
          <a:sy n="98" d="100"/>
        </p:scale>
        <p:origin x="-1680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ilip kulic" userId="8bf6be77f114b7f3" providerId="LiveId" clId="{B22E3262-C57B-4936-8DFF-FFFE473D60A2}"/>
    <pc:docChg chg="modSld">
      <pc:chgData name="filip kulic" userId="8bf6be77f114b7f3" providerId="LiveId" clId="{B22E3262-C57B-4936-8DFF-FFFE473D60A2}" dt="2022-11-14T17:00:46.664" v="456" actId="20577"/>
      <pc:docMkLst>
        <pc:docMk/>
      </pc:docMkLst>
      <pc:sldChg chg="modSp mod">
        <pc:chgData name="filip kulic" userId="8bf6be77f114b7f3" providerId="LiveId" clId="{B22E3262-C57B-4936-8DFF-FFFE473D60A2}" dt="2022-11-14T16:42:27.669" v="115" actId="6549"/>
        <pc:sldMkLst>
          <pc:docMk/>
          <pc:sldMk cId="0" sldId="293"/>
        </pc:sldMkLst>
        <pc:spChg chg="mod">
          <ac:chgData name="filip kulic" userId="8bf6be77f114b7f3" providerId="LiveId" clId="{B22E3262-C57B-4936-8DFF-FFFE473D60A2}" dt="2022-11-14T16:42:27.669" v="115" actId="6549"/>
          <ac:spMkLst>
            <pc:docMk/>
            <pc:sldMk cId="0" sldId="293"/>
            <ac:spMk id="21507" creationId="{D4903FD9-1F7A-4D30-AB77-BD60AAACF26F}"/>
          </ac:spMkLst>
        </pc:spChg>
      </pc:sldChg>
      <pc:sldChg chg="modSp mod">
        <pc:chgData name="filip kulic" userId="8bf6be77f114b7f3" providerId="LiveId" clId="{B22E3262-C57B-4936-8DFF-FFFE473D60A2}" dt="2022-11-14T16:26:25.030" v="44" actId="1037"/>
        <pc:sldMkLst>
          <pc:docMk/>
          <pc:sldMk cId="0" sldId="308"/>
        </pc:sldMkLst>
        <pc:spChg chg="mod">
          <ac:chgData name="filip kulic" userId="8bf6be77f114b7f3" providerId="LiveId" clId="{B22E3262-C57B-4936-8DFF-FFFE473D60A2}" dt="2022-11-14T16:26:25.030" v="44" actId="1037"/>
          <ac:spMkLst>
            <pc:docMk/>
            <pc:sldMk cId="0" sldId="308"/>
            <ac:spMk id="15362" creationId="{3BDCE6A0-4736-4301-AF94-E14A4B17D52D}"/>
          </ac:spMkLst>
        </pc:spChg>
        <pc:spChg chg="mod">
          <ac:chgData name="filip kulic" userId="8bf6be77f114b7f3" providerId="LiveId" clId="{B22E3262-C57B-4936-8DFF-FFFE473D60A2}" dt="2022-11-14T16:26:07.827" v="42" actId="6549"/>
          <ac:spMkLst>
            <pc:docMk/>
            <pc:sldMk cId="0" sldId="308"/>
            <ac:spMk id="15363" creationId="{E42CF6FA-7F46-49D1-9F59-7F801C2BE28D}"/>
          </ac:spMkLst>
        </pc:spChg>
      </pc:sldChg>
      <pc:sldChg chg="modSp mod">
        <pc:chgData name="filip kulic" userId="8bf6be77f114b7f3" providerId="LiveId" clId="{B22E3262-C57B-4936-8DFF-FFFE473D60A2}" dt="2022-11-14T16:27:58.316" v="46" actId="6549"/>
        <pc:sldMkLst>
          <pc:docMk/>
          <pc:sldMk cId="0" sldId="311"/>
        </pc:sldMkLst>
        <pc:spChg chg="mod">
          <ac:chgData name="filip kulic" userId="8bf6be77f114b7f3" providerId="LiveId" clId="{B22E3262-C57B-4936-8DFF-FFFE473D60A2}" dt="2022-11-14T16:27:58.316" v="46" actId="6549"/>
          <ac:spMkLst>
            <pc:docMk/>
            <pc:sldMk cId="0" sldId="311"/>
            <ac:spMk id="19458" creationId="{7B3DF6F8-BDA0-4DAF-B8E8-74EA74981DAA}"/>
          </ac:spMkLst>
        </pc:spChg>
      </pc:sldChg>
      <pc:sldChg chg="modSp mod">
        <pc:chgData name="filip kulic" userId="8bf6be77f114b7f3" providerId="LiveId" clId="{B22E3262-C57B-4936-8DFF-FFFE473D60A2}" dt="2022-11-14T16:47:18.648" v="428" actId="20577"/>
        <pc:sldMkLst>
          <pc:docMk/>
          <pc:sldMk cId="0" sldId="313"/>
        </pc:sldMkLst>
        <pc:spChg chg="mod">
          <ac:chgData name="filip kulic" userId="8bf6be77f114b7f3" providerId="LiveId" clId="{B22E3262-C57B-4936-8DFF-FFFE473D60A2}" dt="2022-11-14T16:47:18.648" v="428" actId="20577"/>
          <ac:spMkLst>
            <pc:docMk/>
            <pc:sldMk cId="0" sldId="313"/>
            <ac:spMk id="25603" creationId="{12CA19C0-303C-42EE-B2C4-6766AFC2AD8F}"/>
          </ac:spMkLst>
        </pc:spChg>
      </pc:sldChg>
      <pc:sldChg chg="modSp mod">
        <pc:chgData name="filip kulic" userId="8bf6be77f114b7f3" providerId="LiveId" clId="{B22E3262-C57B-4936-8DFF-FFFE473D60A2}" dt="2022-11-14T16:57:45.967" v="454" actId="14100"/>
        <pc:sldMkLst>
          <pc:docMk/>
          <pc:sldMk cId="0" sldId="318"/>
        </pc:sldMkLst>
        <pc:spChg chg="mod">
          <ac:chgData name="filip kulic" userId="8bf6be77f114b7f3" providerId="LiveId" clId="{B22E3262-C57B-4936-8DFF-FFFE473D60A2}" dt="2022-11-14T16:57:45.967" v="454" actId="14100"/>
          <ac:spMkLst>
            <pc:docMk/>
            <pc:sldMk cId="0" sldId="318"/>
            <ac:spMk id="5" creationId="{DB539F8F-43FA-4485-8306-06A552FD0A83}"/>
          </ac:spMkLst>
        </pc:spChg>
        <pc:spChg chg="mod">
          <ac:chgData name="filip kulic" userId="8bf6be77f114b7f3" providerId="LiveId" clId="{B22E3262-C57B-4936-8DFF-FFFE473D60A2}" dt="2022-11-14T16:56:56.983" v="444" actId="14100"/>
          <ac:spMkLst>
            <pc:docMk/>
            <pc:sldMk cId="0" sldId="318"/>
            <ac:spMk id="33795" creationId="{80D3D4EA-BCED-4706-B9A6-7287A7C4C2D2}"/>
          </ac:spMkLst>
        </pc:spChg>
        <pc:picChg chg="mod">
          <ac:chgData name="filip kulic" userId="8bf6be77f114b7f3" providerId="LiveId" clId="{B22E3262-C57B-4936-8DFF-FFFE473D60A2}" dt="2022-11-14T16:57:12.070" v="451" actId="1076"/>
          <ac:picMkLst>
            <pc:docMk/>
            <pc:sldMk cId="0" sldId="318"/>
            <ac:picMk id="33794" creationId="{5C46407B-ACCB-4FCD-B549-017BDD5FEBCF}"/>
          </ac:picMkLst>
        </pc:picChg>
      </pc:sldChg>
      <pc:sldChg chg="modSp mod">
        <pc:chgData name="filip kulic" userId="8bf6be77f114b7f3" providerId="LiveId" clId="{B22E3262-C57B-4936-8DFF-FFFE473D60A2}" dt="2022-11-14T17:00:46.664" v="456" actId="20577"/>
        <pc:sldMkLst>
          <pc:docMk/>
          <pc:sldMk cId="0" sldId="320"/>
        </pc:sldMkLst>
        <pc:spChg chg="mod">
          <ac:chgData name="filip kulic" userId="8bf6be77f114b7f3" providerId="LiveId" clId="{B22E3262-C57B-4936-8DFF-FFFE473D60A2}" dt="2022-11-14T17:00:46.664" v="456" actId="20577"/>
          <ac:spMkLst>
            <pc:docMk/>
            <pc:sldMk cId="0" sldId="320"/>
            <ac:spMk id="39939" creationId="{8D45D5A2-A4C1-49AF-A797-AD081EA574E9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6">
            <a:extLst>
              <a:ext uri="{FF2B5EF4-FFF2-40B4-BE49-F238E27FC236}">
                <a16:creationId xmlns:a16="http://schemas.microsoft.com/office/drawing/2014/main" id="{D79417DC-BCE1-4FAC-8882-D5DEA99CAE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51875"/>
            <a:ext cx="6858000" cy="492125"/>
          </a:xfrm>
          <a:prstGeom prst="rect">
            <a:avLst/>
          </a:prstGeom>
          <a:solidFill>
            <a:srgbClr val="9EC54A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sr-Latn-RS" altLang="sr-Latn-RS" sz="2400">
              <a:ea typeface="ＭＳ Ｐゴシック" panose="020B0600070205080204" pitchFamily="34" charset="-128"/>
            </a:endParaRPr>
          </a:p>
        </p:txBody>
      </p:sp>
      <p:sp>
        <p:nvSpPr>
          <p:cNvPr id="26629" name="Rectangle 1029">
            <a:extLst>
              <a:ext uri="{FF2B5EF4-FFF2-40B4-BE49-F238E27FC236}">
                <a16:creationId xmlns:a16="http://schemas.microsoft.com/office/drawing/2014/main" id="{A5DB7025-879B-4E61-AEFC-D095D90F39F2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DD231F0-4846-4AAA-B97B-A5A83057B612}" type="slidenum">
              <a:rPr lang="de-DE" altLang="sr-Latn-RS"/>
              <a:pPr>
                <a:defRPr/>
              </a:pPr>
              <a:t>‹#›</a:t>
            </a:fld>
            <a:endParaRPr lang="de-DE" altLang="sr-Latn-RS"/>
          </a:p>
        </p:txBody>
      </p:sp>
      <p:sp>
        <p:nvSpPr>
          <p:cNvPr id="118788" name="Rectangle 6">
            <a:extLst>
              <a:ext uri="{FF2B5EF4-FFF2-40B4-BE49-F238E27FC236}">
                <a16:creationId xmlns:a16="http://schemas.microsoft.com/office/drawing/2014/main" id="{175C9F5A-1D56-47E6-9D8B-46F2A3F212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503238"/>
          </a:xfrm>
          <a:prstGeom prst="rect">
            <a:avLst/>
          </a:prstGeom>
          <a:solidFill>
            <a:srgbClr val="9EC54A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sr-Latn-RS" altLang="sr-Latn-RS" sz="2400">
              <a:ea typeface="ＭＳ Ｐゴシック" panose="020B0600070205080204" pitchFamily="34" charset="-128"/>
            </a:endParaRP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DE6778BA-A666-49A6-9397-7EF674301493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0" y="8685213"/>
            <a:ext cx="685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eaLnBrk="1" hangingPunct="1">
              <a:lnSpc>
                <a:spcPct val="115000"/>
              </a:lnSpc>
              <a:spcAft>
                <a:spcPts val="1000"/>
              </a:spcAft>
              <a:defRPr/>
            </a:pPr>
            <a:r>
              <a:rPr lang="en-US" sz="800" dirty="0">
                <a:ea typeface="Times New Roman"/>
                <a:cs typeface="Times New Roman"/>
              </a:rPr>
              <a:t>A Vocational Degree programme developed by MCAST and Fraunhofer IAO.</a:t>
            </a:r>
            <a:endParaRPr lang="de-DE" sz="800" dirty="0">
              <a:ea typeface="Times New Roman"/>
              <a:cs typeface="Times New Roman"/>
            </a:endParaRPr>
          </a:p>
        </p:txBody>
      </p:sp>
      <p:pic>
        <p:nvPicPr>
          <p:cNvPr id="9222" name="Picture 9" descr="MCAST">
            <a:extLst>
              <a:ext uri="{FF2B5EF4-FFF2-40B4-BE49-F238E27FC236}">
                <a16:creationId xmlns:a16="http://schemas.microsoft.com/office/drawing/2014/main" id="{05AD9C90-2E03-439E-B9EE-517659D384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1913" y="88900"/>
            <a:ext cx="1484312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3" name="Grafik 10" descr="C:\Dokumente und Einstellungen\sahin\Desktop\iao_85mm_p334.png">
            <a:extLst>
              <a:ext uri="{FF2B5EF4-FFF2-40B4-BE49-F238E27FC236}">
                <a16:creationId xmlns:a16="http://schemas.microsoft.com/office/drawing/2014/main" id="{D808317C-167D-48AF-8374-5381C85463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9025" y="58738"/>
            <a:ext cx="1384300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6">
            <a:extLst>
              <a:ext uri="{FF2B5EF4-FFF2-40B4-BE49-F238E27FC236}">
                <a16:creationId xmlns:a16="http://schemas.microsoft.com/office/drawing/2014/main" id="{F40EAC35-7C57-4BB3-BB8F-640A40F4A6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51875"/>
            <a:ext cx="6858000" cy="492125"/>
          </a:xfrm>
          <a:prstGeom prst="rect">
            <a:avLst/>
          </a:prstGeom>
          <a:solidFill>
            <a:srgbClr val="9EC54A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sr-Latn-RS" altLang="sr-Latn-RS" sz="2400">
              <a:ea typeface="ＭＳ Ｐゴシック" panose="020B0600070205080204" pitchFamily="34" charset="-128"/>
            </a:endParaRPr>
          </a:p>
        </p:txBody>
      </p:sp>
      <p:sp>
        <p:nvSpPr>
          <p:cNvPr id="63491" name="Rectangle 6">
            <a:extLst>
              <a:ext uri="{FF2B5EF4-FFF2-40B4-BE49-F238E27FC236}">
                <a16:creationId xmlns:a16="http://schemas.microsoft.com/office/drawing/2014/main" id="{D9A4FFE0-883E-4F2E-897C-BEB243CA27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503238"/>
          </a:xfrm>
          <a:prstGeom prst="rect">
            <a:avLst/>
          </a:prstGeom>
          <a:solidFill>
            <a:srgbClr val="9EC54A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sr-Latn-RS" altLang="sr-Latn-RS" sz="2400">
              <a:ea typeface="ＭＳ Ｐゴシック" panose="020B0600070205080204" pitchFamily="34" charset="-128"/>
            </a:endParaRP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6DE30B15-D194-45E2-BEA1-BC68B8415229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0" y="8685213"/>
            <a:ext cx="685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eaLnBrk="1" hangingPunct="1">
              <a:lnSpc>
                <a:spcPct val="115000"/>
              </a:lnSpc>
              <a:spcAft>
                <a:spcPts val="1000"/>
              </a:spcAft>
              <a:defRPr/>
            </a:pPr>
            <a:r>
              <a:rPr lang="en-US" sz="800" dirty="0">
                <a:ea typeface="Times New Roman"/>
                <a:cs typeface="Times New Roman"/>
              </a:rPr>
              <a:t>A Vocational Degree programme developed by MCAST and Fraunhofer IAO.</a:t>
            </a:r>
            <a:endParaRPr lang="de-DE" sz="800" dirty="0">
              <a:ea typeface="Times New Roman"/>
              <a:cs typeface="Times New Roman"/>
            </a:endParaRPr>
          </a:p>
        </p:txBody>
      </p:sp>
      <p:sp>
        <p:nvSpPr>
          <p:cNvPr id="8197" name="Rectangle 4">
            <a:extLst>
              <a:ext uri="{FF2B5EF4-FFF2-40B4-BE49-F238E27FC236}">
                <a16:creationId xmlns:a16="http://schemas.microsoft.com/office/drawing/2014/main" id="{CF4B867E-67A5-4265-9035-292098D46D6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9" name="Rectangle 5">
            <a:extLst>
              <a:ext uri="{FF2B5EF4-FFF2-40B4-BE49-F238E27FC236}">
                <a16:creationId xmlns:a16="http://schemas.microsoft.com/office/drawing/2014/main" id="{FB0A53DF-2335-462B-A6DB-68E59C21FD44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11271" name="Rectangle 7">
            <a:extLst>
              <a:ext uri="{FF2B5EF4-FFF2-40B4-BE49-F238E27FC236}">
                <a16:creationId xmlns:a16="http://schemas.microsoft.com/office/drawing/2014/main" id="{11B1ACA2-F664-4B43-AF00-887E13BDBD6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08ADE1A-2124-4ED1-8F33-599ADF11548C}" type="slidenum">
              <a:rPr lang="de-DE" altLang="sr-Latn-RS"/>
              <a:pPr>
                <a:defRPr/>
              </a:pPr>
              <a:t>‹#›</a:t>
            </a:fld>
            <a:endParaRPr lang="de-DE" altLang="sr-Latn-RS"/>
          </a:p>
        </p:txBody>
      </p:sp>
      <p:pic>
        <p:nvPicPr>
          <p:cNvPr id="8200" name="Picture 9" descr="MCAST">
            <a:extLst>
              <a:ext uri="{FF2B5EF4-FFF2-40B4-BE49-F238E27FC236}">
                <a16:creationId xmlns:a16="http://schemas.microsoft.com/office/drawing/2014/main" id="{8A7D6BB3-ABA2-4942-BAAD-DFBDD65B65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1913" y="88900"/>
            <a:ext cx="1484312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1" name="Grafik 15" descr="C:\Dokumente und Einstellungen\sahin\Desktop\iao_85mm_p334.png">
            <a:extLst>
              <a:ext uri="{FF2B5EF4-FFF2-40B4-BE49-F238E27FC236}">
                <a16:creationId xmlns:a16="http://schemas.microsoft.com/office/drawing/2014/main" id="{A341E435-7E5D-4D33-97F5-2129A3A08A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9025" y="58738"/>
            <a:ext cx="1384300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>
            <a:extLst>
              <a:ext uri="{FF2B5EF4-FFF2-40B4-BE49-F238E27FC236}">
                <a16:creationId xmlns:a16="http://schemas.microsoft.com/office/drawing/2014/main" id="{E12CE2A3-34D3-419C-AE6E-E38C2E94EE4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Notes Placeholder 2">
            <a:extLst>
              <a:ext uri="{FF2B5EF4-FFF2-40B4-BE49-F238E27FC236}">
                <a16:creationId xmlns:a16="http://schemas.microsoft.com/office/drawing/2014/main" id="{923C9F83-931C-4989-8B86-9E5C7EE070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sr-Latn-RS">
              <a:latin typeface="Arial" panose="020B0604020202020204" pitchFamily="34" charset="0"/>
            </a:endParaRPr>
          </a:p>
        </p:txBody>
      </p:sp>
      <p:sp>
        <p:nvSpPr>
          <p:cNvPr id="12292" name="Slide Number Placeholder 3">
            <a:extLst>
              <a:ext uri="{FF2B5EF4-FFF2-40B4-BE49-F238E27FC236}">
                <a16:creationId xmlns:a16="http://schemas.microsoft.com/office/drawing/2014/main" id="{9860D695-51CA-4351-A411-8502327973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4880C2B-BB83-40D1-B7ED-E79B6564DFCA}" type="slidenum">
              <a:rPr lang="de-DE" altLang="sr-Latn-RS" smtClean="0"/>
              <a:pPr>
                <a:spcBef>
                  <a:spcPct val="0"/>
                </a:spcBef>
              </a:pPr>
              <a:t>2</a:t>
            </a:fld>
            <a:endParaRPr lang="de-DE" altLang="sr-Latn-R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>
            <a:extLst>
              <a:ext uri="{FF2B5EF4-FFF2-40B4-BE49-F238E27FC236}">
                <a16:creationId xmlns:a16="http://schemas.microsoft.com/office/drawing/2014/main" id="{6EA665F1-DAF6-4993-A1C3-43A380219A5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>
            <a:extLst>
              <a:ext uri="{FF2B5EF4-FFF2-40B4-BE49-F238E27FC236}">
                <a16:creationId xmlns:a16="http://schemas.microsoft.com/office/drawing/2014/main" id="{F0B21BC9-D38C-4A04-875F-CB95F53E95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sr-Latn-RS">
              <a:latin typeface="Arial" panose="020B0604020202020204" pitchFamily="34" charset="0"/>
            </a:endParaRPr>
          </a:p>
        </p:txBody>
      </p:sp>
      <p:sp>
        <p:nvSpPr>
          <p:cNvPr id="30724" name="Slide Number Placeholder 3">
            <a:extLst>
              <a:ext uri="{FF2B5EF4-FFF2-40B4-BE49-F238E27FC236}">
                <a16:creationId xmlns:a16="http://schemas.microsoft.com/office/drawing/2014/main" id="{08B7F192-56BB-4F0F-B01A-4E7F9C5BAF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050604D-EDEC-49C3-8854-AD854D16B132}" type="slidenum">
              <a:rPr lang="de-DE" altLang="sr-Latn-RS" smtClean="0"/>
              <a:pPr>
                <a:spcBef>
                  <a:spcPct val="0"/>
                </a:spcBef>
              </a:pPr>
              <a:t>11</a:t>
            </a:fld>
            <a:endParaRPr lang="de-DE" altLang="sr-Latn-R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>
            <a:extLst>
              <a:ext uri="{FF2B5EF4-FFF2-40B4-BE49-F238E27FC236}">
                <a16:creationId xmlns:a16="http://schemas.microsoft.com/office/drawing/2014/main" id="{55E1826F-2149-4965-8FA6-247E5617F1B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>
            <a:extLst>
              <a:ext uri="{FF2B5EF4-FFF2-40B4-BE49-F238E27FC236}">
                <a16:creationId xmlns:a16="http://schemas.microsoft.com/office/drawing/2014/main" id="{9FA3A557-3548-4BC8-9210-29C1F76ACA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sr-Latn-RS">
              <a:latin typeface="Arial" panose="020B0604020202020204" pitchFamily="34" charset="0"/>
            </a:endParaRPr>
          </a:p>
        </p:txBody>
      </p:sp>
      <p:sp>
        <p:nvSpPr>
          <p:cNvPr id="32772" name="Slide Number Placeholder 3">
            <a:extLst>
              <a:ext uri="{FF2B5EF4-FFF2-40B4-BE49-F238E27FC236}">
                <a16:creationId xmlns:a16="http://schemas.microsoft.com/office/drawing/2014/main" id="{349C75C9-3785-4387-9D11-1D35D3F261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04B6DA4-3B7D-4471-A339-8CD1C43BD907}" type="slidenum">
              <a:rPr lang="de-DE" altLang="sr-Latn-RS" smtClean="0"/>
              <a:pPr>
                <a:spcBef>
                  <a:spcPct val="0"/>
                </a:spcBef>
              </a:pPr>
              <a:t>12</a:t>
            </a:fld>
            <a:endParaRPr lang="de-DE" altLang="sr-Latn-R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>
            <a:extLst>
              <a:ext uri="{FF2B5EF4-FFF2-40B4-BE49-F238E27FC236}">
                <a16:creationId xmlns:a16="http://schemas.microsoft.com/office/drawing/2014/main" id="{D08CB364-A1E9-404F-9BE1-EFD993F093A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>
            <a:extLst>
              <a:ext uri="{FF2B5EF4-FFF2-40B4-BE49-F238E27FC236}">
                <a16:creationId xmlns:a16="http://schemas.microsoft.com/office/drawing/2014/main" id="{B2118493-A8DF-40B8-BD53-0AD3D2BD0F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sr-Latn-RS">
              <a:latin typeface="Arial" panose="020B0604020202020204" pitchFamily="34" charset="0"/>
            </a:endParaRPr>
          </a:p>
        </p:txBody>
      </p:sp>
      <p:sp>
        <p:nvSpPr>
          <p:cNvPr id="34820" name="Slide Number Placeholder 3">
            <a:extLst>
              <a:ext uri="{FF2B5EF4-FFF2-40B4-BE49-F238E27FC236}">
                <a16:creationId xmlns:a16="http://schemas.microsoft.com/office/drawing/2014/main" id="{298DDCE9-B2C4-4897-BECD-2C62ABC161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68804ED-D971-422B-98BD-A5D4C29A9FE6}" type="slidenum">
              <a:rPr lang="de-DE" altLang="sr-Latn-RS" smtClean="0"/>
              <a:pPr>
                <a:spcBef>
                  <a:spcPct val="0"/>
                </a:spcBef>
              </a:pPr>
              <a:t>13</a:t>
            </a:fld>
            <a:endParaRPr lang="de-DE" altLang="sr-Latn-R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>
            <a:extLst>
              <a:ext uri="{FF2B5EF4-FFF2-40B4-BE49-F238E27FC236}">
                <a16:creationId xmlns:a16="http://schemas.microsoft.com/office/drawing/2014/main" id="{D6B8B144-7F0C-4453-BC38-9F76AEB4C82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>
            <a:extLst>
              <a:ext uri="{FF2B5EF4-FFF2-40B4-BE49-F238E27FC236}">
                <a16:creationId xmlns:a16="http://schemas.microsoft.com/office/drawing/2014/main" id="{D02A0833-CA28-40EE-A421-2267205749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sr-Latn-RS">
              <a:latin typeface="Arial" panose="020B0604020202020204" pitchFamily="34" charset="0"/>
            </a:endParaRPr>
          </a:p>
        </p:txBody>
      </p:sp>
      <p:sp>
        <p:nvSpPr>
          <p:cNvPr id="36868" name="Slide Number Placeholder 3">
            <a:extLst>
              <a:ext uri="{FF2B5EF4-FFF2-40B4-BE49-F238E27FC236}">
                <a16:creationId xmlns:a16="http://schemas.microsoft.com/office/drawing/2014/main" id="{1F7DD1E6-6E15-445B-A916-BB6DF79F32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AE9B623-F111-4E15-996D-C959398CE41D}" type="slidenum">
              <a:rPr lang="de-DE" altLang="sr-Latn-RS" smtClean="0"/>
              <a:pPr>
                <a:spcBef>
                  <a:spcPct val="0"/>
                </a:spcBef>
              </a:pPr>
              <a:t>14</a:t>
            </a:fld>
            <a:endParaRPr lang="de-DE" altLang="sr-Latn-R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>
            <a:extLst>
              <a:ext uri="{FF2B5EF4-FFF2-40B4-BE49-F238E27FC236}">
                <a16:creationId xmlns:a16="http://schemas.microsoft.com/office/drawing/2014/main" id="{FE1A56B2-DA85-4B30-93D0-7100891DAB6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>
            <a:extLst>
              <a:ext uri="{FF2B5EF4-FFF2-40B4-BE49-F238E27FC236}">
                <a16:creationId xmlns:a16="http://schemas.microsoft.com/office/drawing/2014/main" id="{0179552F-5728-4515-A132-6574CC058B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sr-Latn-RS">
              <a:latin typeface="Arial" panose="020B0604020202020204" pitchFamily="34" charset="0"/>
            </a:endParaRPr>
          </a:p>
        </p:txBody>
      </p:sp>
      <p:sp>
        <p:nvSpPr>
          <p:cNvPr id="38916" name="Slide Number Placeholder 3">
            <a:extLst>
              <a:ext uri="{FF2B5EF4-FFF2-40B4-BE49-F238E27FC236}">
                <a16:creationId xmlns:a16="http://schemas.microsoft.com/office/drawing/2014/main" id="{081B1286-A8FC-4FE7-895D-214E72390F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6EEA025-8ED8-4C18-8E40-7CED3FFE1C1F}" type="slidenum">
              <a:rPr lang="de-DE" altLang="sr-Latn-RS" smtClean="0"/>
              <a:pPr>
                <a:spcBef>
                  <a:spcPct val="0"/>
                </a:spcBef>
              </a:pPr>
              <a:t>15</a:t>
            </a:fld>
            <a:endParaRPr lang="de-DE" altLang="sr-Latn-R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>
            <a:extLst>
              <a:ext uri="{FF2B5EF4-FFF2-40B4-BE49-F238E27FC236}">
                <a16:creationId xmlns:a16="http://schemas.microsoft.com/office/drawing/2014/main" id="{D1F55556-5A2D-4273-BDFA-0184800159E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>
            <a:extLst>
              <a:ext uri="{FF2B5EF4-FFF2-40B4-BE49-F238E27FC236}">
                <a16:creationId xmlns:a16="http://schemas.microsoft.com/office/drawing/2014/main" id="{9E4271E9-4C9B-4145-9A90-C062F611B3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sr-Latn-RS">
              <a:latin typeface="Arial" panose="020B0604020202020204" pitchFamily="34" charset="0"/>
            </a:endParaRPr>
          </a:p>
        </p:txBody>
      </p:sp>
      <p:sp>
        <p:nvSpPr>
          <p:cNvPr id="40964" name="Slide Number Placeholder 3">
            <a:extLst>
              <a:ext uri="{FF2B5EF4-FFF2-40B4-BE49-F238E27FC236}">
                <a16:creationId xmlns:a16="http://schemas.microsoft.com/office/drawing/2014/main" id="{25158EB4-45F0-457C-9CC0-3F4F45C853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2773A57-A5F1-4D78-8211-881074FBF86D}" type="slidenum">
              <a:rPr lang="de-DE" altLang="sr-Latn-RS" smtClean="0"/>
              <a:pPr>
                <a:spcBef>
                  <a:spcPct val="0"/>
                </a:spcBef>
              </a:pPr>
              <a:t>16</a:t>
            </a:fld>
            <a:endParaRPr lang="de-DE" altLang="sr-Latn-R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>
            <a:extLst>
              <a:ext uri="{FF2B5EF4-FFF2-40B4-BE49-F238E27FC236}">
                <a16:creationId xmlns:a16="http://schemas.microsoft.com/office/drawing/2014/main" id="{14C07061-DBBD-4C7A-AC47-F9C21ECB628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>
            <a:extLst>
              <a:ext uri="{FF2B5EF4-FFF2-40B4-BE49-F238E27FC236}">
                <a16:creationId xmlns:a16="http://schemas.microsoft.com/office/drawing/2014/main" id="{34255F19-B77F-4ECB-9FC2-32F086830C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sr-Latn-RS">
              <a:latin typeface="Arial" panose="020B0604020202020204" pitchFamily="34" charset="0"/>
            </a:endParaRPr>
          </a:p>
        </p:txBody>
      </p:sp>
      <p:sp>
        <p:nvSpPr>
          <p:cNvPr id="43012" name="Slide Number Placeholder 3">
            <a:extLst>
              <a:ext uri="{FF2B5EF4-FFF2-40B4-BE49-F238E27FC236}">
                <a16:creationId xmlns:a16="http://schemas.microsoft.com/office/drawing/2014/main" id="{7BB57D9E-4919-4890-8F2C-2B1BF7724D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F0CCA06-C2B5-48FC-905F-B629C790C618}" type="slidenum">
              <a:rPr lang="de-DE" altLang="sr-Latn-RS" smtClean="0"/>
              <a:pPr>
                <a:spcBef>
                  <a:spcPct val="0"/>
                </a:spcBef>
              </a:pPr>
              <a:t>17</a:t>
            </a:fld>
            <a:endParaRPr lang="de-DE" altLang="sr-Latn-R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>
            <a:extLst>
              <a:ext uri="{FF2B5EF4-FFF2-40B4-BE49-F238E27FC236}">
                <a16:creationId xmlns:a16="http://schemas.microsoft.com/office/drawing/2014/main" id="{E350B2A7-8336-4E50-86E5-0D2EC19B397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>
            <a:extLst>
              <a:ext uri="{FF2B5EF4-FFF2-40B4-BE49-F238E27FC236}">
                <a16:creationId xmlns:a16="http://schemas.microsoft.com/office/drawing/2014/main" id="{426028AB-3DEE-431B-9464-16675D5EFE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sr-Latn-RS">
              <a:latin typeface="Arial" panose="020B0604020202020204" pitchFamily="34" charset="0"/>
            </a:endParaRPr>
          </a:p>
        </p:txBody>
      </p:sp>
      <p:sp>
        <p:nvSpPr>
          <p:cNvPr id="45060" name="Slide Number Placeholder 3">
            <a:extLst>
              <a:ext uri="{FF2B5EF4-FFF2-40B4-BE49-F238E27FC236}">
                <a16:creationId xmlns:a16="http://schemas.microsoft.com/office/drawing/2014/main" id="{1E2F7F19-57AD-414D-8D82-EA77DF37F7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8BB090F-E934-409C-BADC-EFC62E7D2DFB}" type="slidenum">
              <a:rPr lang="de-DE" altLang="sr-Latn-RS" smtClean="0"/>
              <a:pPr>
                <a:spcBef>
                  <a:spcPct val="0"/>
                </a:spcBef>
              </a:pPr>
              <a:t>18</a:t>
            </a:fld>
            <a:endParaRPr lang="de-DE" altLang="sr-Latn-R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>
            <a:extLst>
              <a:ext uri="{FF2B5EF4-FFF2-40B4-BE49-F238E27FC236}">
                <a16:creationId xmlns:a16="http://schemas.microsoft.com/office/drawing/2014/main" id="{C2C32497-EB54-46DB-BD93-D053107B043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>
            <a:extLst>
              <a:ext uri="{FF2B5EF4-FFF2-40B4-BE49-F238E27FC236}">
                <a16:creationId xmlns:a16="http://schemas.microsoft.com/office/drawing/2014/main" id="{067E1E88-FBEE-47A8-8953-2C001CE979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sr-Latn-RS">
              <a:latin typeface="Arial" panose="020B0604020202020204" pitchFamily="34" charset="0"/>
            </a:endParaRPr>
          </a:p>
        </p:txBody>
      </p:sp>
      <p:sp>
        <p:nvSpPr>
          <p:cNvPr id="47108" name="Slide Number Placeholder 3">
            <a:extLst>
              <a:ext uri="{FF2B5EF4-FFF2-40B4-BE49-F238E27FC236}">
                <a16:creationId xmlns:a16="http://schemas.microsoft.com/office/drawing/2014/main" id="{5528B32A-8FF1-412E-9669-C65F4FEC89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A7B9E9F-D0AA-4681-9EEB-EA9E743995F4}" type="slidenum">
              <a:rPr lang="de-DE" altLang="sr-Latn-RS" smtClean="0"/>
              <a:pPr>
                <a:spcBef>
                  <a:spcPct val="0"/>
                </a:spcBef>
              </a:pPr>
              <a:t>19</a:t>
            </a:fld>
            <a:endParaRPr lang="de-DE" altLang="sr-Latn-R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>
            <a:extLst>
              <a:ext uri="{FF2B5EF4-FFF2-40B4-BE49-F238E27FC236}">
                <a16:creationId xmlns:a16="http://schemas.microsoft.com/office/drawing/2014/main" id="{C2C32497-EB54-46DB-BD93-D053107B043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>
            <a:extLst>
              <a:ext uri="{FF2B5EF4-FFF2-40B4-BE49-F238E27FC236}">
                <a16:creationId xmlns:a16="http://schemas.microsoft.com/office/drawing/2014/main" id="{067E1E88-FBEE-47A8-8953-2C001CE979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sr-Latn-RS">
              <a:latin typeface="Arial" panose="020B0604020202020204" pitchFamily="34" charset="0"/>
            </a:endParaRPr>
          </a:p>
        </p:txBody>
      </p:sp>
      <p:sp>
        <p:nvSpPr>
          <p:cNvPr id="47108" name="Slide Number Placeholder 3">
            <a:extLst>
              <a:ext uri="{FF2B5EF4-FFF2-40B4-BE49-F238E27FC236}">
                <a16:creationId xmlns:a16="http://schemas.microsoft.com/office/drawing/2014/main" id="{5528B32A-8FF1-412E-9669-C65F4FEC89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A7B9E9F-D0AA-4681-9EEB-EA9E743995F4}" type="slidenum">
              <a:rPr lang="de-DE" altLang="sr-Latn-RS" smtClean="0"/>
              <a:pPr>
                <a:spcBef>
                  <a:spcPct val="0"/>
                </a:spcBef>
              </a:pPr>
              <a:t>20</a:t>
            </a:fld>
            <a:endParaRPr lang="de-DE" altLang="sr-Latn-RS"/>
          </a:p>
        </p:txBody>
      </p:sp>
    </p:spTree>
    <p:extLst>
      <p:ext uri="{BB962C8B-B14F-4D97-AF65-F5344CB8AC3E}">
        <p14:creationId xmlns:p14="http://schemas.microsoft.com/office/powerpoint/2010/main" val="27382693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>
            <a:extLst>
              <a:ext uri="{FF2B5EF4-FFF2-40B4-BE49-F238E27FC236}">
                <a16:creationId xmlns:a16="http://schemas.microsoft.com/office/drawing/2014/main" id="{B35BA092-A1EB-4F73-A7A0-DD000454712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Notes Placeholder 2">
            <a:extLst>
              <a:ext uri="{FF2B5EF4-FFF2-40B4-BE49-F238E27FC236}">
                <a16:creationId xmlns:a16="http://schemas.microsoft.com/office/drawing/2014/main" id="{EE1138DD-16BB-42B2-92D5-E03BA7937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sr-Latn-RS">
              <a:latin typeface="Arial" panose="020B0604020202020204" pitchFamily="34" charset="0"/>
            </a:endParaRPr>
          </a:p>
        </p:txBody>
      </p:sp>
      <p:sp>
        <p:nvSpPr>
          <p:cNvPr id="14340" name="Slide Number Placeholder 3">
            <a:extLst>
              <a:ext uri="{FF2B5EF4-FFF2-40B4-BE49-F238E27FC236}">
                <a16:creationId xmlns:a16="http://schemas.microsoft.com/office/drawing/2014/main" id="{26759CFA-EF65-40E0-B775-3F2ED84A0B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7E1AC6B-DA5A-4890-99AF-9716EB432D2A}" type="slidenum">
              <a:rPr lang="de-DE" altLang="sr-Latn-RS" smtClean="0"/>
              <a:pPr>
                <a:spcBef>
                  <a:spcPct val="0"/>
                </a:spcBef>
              </a:pPr>
              <a:t>3</a:t>
            </a:fld>
            <a:endParaRPr lang="de-DE" altLang="sr-Latn-R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>
            <a:extLst>
              <a:ext uri="{FF2B5EF4-FFF2-40B4-BE49-F238E27FC236}">
                <a16:creationId xmlns:a16="http://schemas.microsoft.com/office/drawing/2014/main" id="{025AF959-CBE3-46D2-B7F3-47DC39BD977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>
            <a:extLst>
              <a:ext uri="{FF2B5EF4-FFF2-40B4-BE49-F238E27FC236}">
                <a16:creationId xmlns:a16="http://schemas.microsoft.com/office/drawing/2014/main" id="{CB361BD6-322A-45C3-9DA8-15DFE3D9B7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sr-Latn-RS">
              <a:latin typeface="Arial" panose="020B0604020202020204" pitchFamily="34" charset="0"/>
            </a:endParaRPr>
          </a:p>
        </p:txBody>
      </p:sp>
      <p:sp>
        <p:nvSpPr>
          <p:cNvPr id="49156" name="Slide Number Placeholder 3">
            <a:extLst>
              <a:ext uri="{FF2B5EF4-FFF2-40B4-BE49-F238E27FC236}">
                <a16:creationId xmlns:a16="http://schemas.microsoft.com/office/drawing/2014/main" id="{3C65593A-D0AF-44C1-9B19-66588EA84C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661A509-0A66-4F83-B78E-8295A8F74F6B}" type="slidenum">
              <a:rPr lang="de-DE" altLang="sr-Latn-RS" smtClean="0"/>
              <a:pPr>
                <a:spcBef>
                  <a:spcPct val="0"/>
                </a:spcBef>
              </a:pPr>
              <a:t>21</a:t>
            </a:fld>
            <a:endParaRPr lang="de-DE" altLang="sr-Latn-R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>
            <a:extLst>
              <a:ext uri="{FF2B5EF4-FFF2-40B4-BE49-F238E27FC236}">
                <a16:creationId xmlns:a16="http://schemas.microsoft.com/office/drawing/2014/main" id="{2A1C2F98-A3FD-4CB3-96AB-E4364BDF6CE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Notes Placeholder 2">
            <a:extLst>
              <a:ext uri="{FF2B5EF4-FFF2-40B4-BE49-F238E27FC236}">
                <a16:creationId xmlns:a16="http://schemas.microsoft.com/office/drawing/2014/main" id="{20A2E853-DE84-4CAA-BEED-D57ECDFB1D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sr-Latn-RS">
              <a:latin typeface="Arial" panose="020B0604020202020204" pitchFamily="34" charset="0"/>
            </a:endParaRPr>
          </a:p>
        </p:txBody>
      </p:sp>
      <p:sp>
        <p:nvSpPr>
          <p:cNvPr id="16388" name="Slide Number Placeholder 3">
            <a:extLst>
              <a:ext uri="{FF2B5EF4-FFF2-40B4-BE49-F238E27FC236}">
                <a16:creationId xmlns:a16="http://schemas.microsoft.com/office/drawing/2014/main" id="{0B7F6A69-A66D-4AC9-A137-F1D9CD2F1C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B316D8D-F16F-43D4-80E3-382CF1AF17F6}" type="slidenum">
              <a:rPr lang="de-DE" altLang="sr-Latn-RS" smtClean="0"/>
              <a:pPr>
                <a:spcBef>
                  <a:spcPct val="0"/>
                </a:spcBef>
              </a:pPr>
              <a:t>4</a:t>
            </a:fld>
            <a:endParaRPr lang="de-DE" altLang="sr-Latn-R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>
            <a:extLst>
              <a:ext uri="{FF2B5EF4-FFF2-40B4-BE49-F238E27FC236}">
                <a16:creationId xmlns:a16="http://schemas.microsoft.com/office/drawing/2014/main" id="{9BA1A62C-46AB-40A6-8A22-87A3A594FCD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Notes Placeholder 2">
            <a:extLst>
              <a:ext uri="{FF2B5EF4-FFF2-40B4-BE49-F238E27FC236}">
                <a16:creationId xmlns:a16="http://schemas.microsoft.com/office/drawing/2014/main" id="{36612A19-A5DC-4E75-B3F3-C53276BAD7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sr-Latn-RS">
              <a:latin typeface="Arial" panose="020B0604020202020204" pitchFamily="34" charset="0"/>
            </a:endParaRPr>
          </a:p>
        </p:txBody>
      </p:sp>
      <p:sp>
        <p:nvSpPr>
          <p:cNvPr id="18436" name="Slide Number Placeholder 3">
            <a:extLst>
              <a:ext uri="{FF2B5EF4-FFF2-40B4-BE49-F238E27FC236}">
                <a16:creationId xmlns:a16="http://schemas.microsoft.com/office/drawing/2014/main" id="{24D092A8-4855-4BB9-A066-9483FF2251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49D1689-FFEC-4A33-9E6E-AD4AB84C33EE}" type="slidenum">
              <a:rPr lang="de-DE" altLang="sr-Latn-RS" smtClean="0"/>
              <a:pPr>
                <a:spcBef>
                  <a:spcPct val="0"/>
                </a:spcBef>
              </a:pPr>
              <a:t>5</a:t>
            </a:fld>
            <a:endParaRPr lang="de-DE" altLang="sr-Latn-R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>
            <a:extLst>
              <a:ext uri="{FF2B5EF4-FFF2-40B4-BE49-F238E27FC236}">
                <a16:creationId xmlns:a16="http://schemas.microsoft.com/office/drawing/2014/main" id="{D302A9DE-A5C0-433A-ABBE-894E63783CF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Notes Placeholder 2">
            <a:extLst>
              <a:ext uri="{FF2B5EF4-FFF2-40B4-BE49-F238E27FC236}">
                <a16:creationId xmlns:a16="http://schemas.microsoft.com/office/drawing/2014/main" id="{A812D62E-FC3B-43C9-B505-4862F2374A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sr-Latn-RS">
              <a:latin typeface="Arial" panose="020B0604020202020204" pitchFamily="34" charset="0"/>
            </a:endParaRPr>
          </a:p>
        </p:txBody>
      </p:sp>
      <p:sp>
        <p:nvSpPr>
          <p:cNvPr id="20484" name="Slide Number Placeholder 3">
            <a:extLst>
              <a:ext uri="{FF2B5EF4-FFF2-40B4-BE49-F238E27FC236}">
                <a16:creationId xmlns:a16="http://schemas.microsoft.com/office/drawing/2014/main" id="{C7AFEFEA-8D42-4BDB-ABB9-CD199A3391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3FB46AA-74CF-4340-A369-CCC84917C601}" type="slidenum">
              <a:rPr lang="de-DE" altLang="sr-Latn-RS" smtClean="0"/>
              <a:pPr>
                <a:spcBef>
                  <a:spcPct val="0"/>
                </a:spcBef>
              </a:pPr>
              <a:t>6</a:t>
            </a:fld>
            <a:endParaRPr lang="de-DE" altLang="sr-Latn-R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>
            <a:extLst>
              <a:ext uri="{FF2B5EF4-FFF2-40B4-BE49-F238E27FC236}">
                <a16:creationId xmlns:a16="http://schemas.microsoft.com/office/drawing/2014/main" id="{576BD12E-321E-4DA0-B915-1954556833E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>
            <a:extLst>
              <a:ext uri="{FF2B5EF4-FFF2-40B4-BE49-F238E27FC236}">
                <a16:creationId xmlns:a16="http://schemas.microsoft.com/office/drawing/2014/main" id="{E55B792D-A1F6-428F-A807-31C10975F3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sr-Latn-RS">
              <a:latin typeface="Arial" panose="020B0604020202020204" pitchFamily="34" charset="0"/>
            </a:endParaRPr>
          </a:p>
        </p:txBody>
      </p:sp>
      <p:sp>
        <p:nvSpPr>
          <p:cNvPr id="22532" name="Slide Number Placeholder 3">
            <a:extLst>
              <a:ext uri="{FF2B5EF4-FFF2-40B4-BE49-F238E27FC236}">
                <a16:creationId xmlns:a16="http://schemas.microsoft.com/office/drawing/2014/main" id="{A4BB4D48-8B47-4E77-AEF9-FB20AE33E3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2F9999C-7D78-4184-BC1B-4752CB750F8C}" type="slidenum">
              <a:rPr lang="de-DE" altLang="sr-Latn-RS" smtClean="0"/>
              <a:pPr>
                <a:spcBef>
                  <a:spcPct val="0"/>
                </a:spcBef>
              </a:pPr>
              <a:t>7</a:t>
            </a:fld>
            <a:endParaRPr lang="de-DE" altLang="sr-Latn-R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>
            <a:extLst>
              <a:ext uri="{FF2B5EF4-FFF2-40B4-BE49-F238E27FC236}">
                <a16:creationId xmlns:a16="http://schemas.microsoft.com/office/drawing/2014/main" id="{5D34C006-4D20-4C24-AC81-5F2E2150B0A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>
            <a:extLst>
              <a:ext uri="{FF2B5EF4-FFF2-40B4-BE49-F238E27FC236}">
                <a16:creationId xmlns:a16="http://schemas.microsoft.com/office/drawing/2014/main" id="{3582DD22-94E6-4080-A5D8-E05D0B47BF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sr-Latn-RS">
              <a:latin typeface="Arial" panose="020B0604020202020204" pitchFamily="34" charset="0"/>
            </a:endParaRPr>
          </a:p>
        </p:txBody>
      </p:sp>
      <p:sp>
        <p:nvSpPr>
          <p:cNvPr id="24580" name="Slide Number Placeholder 3">
            <a:extLst>
              <a:ext uri="{FF2B5EF4-FFF2-40B4-BE49-F238E27FC236}">
                <a16:creationId xmlns:a16="http://schemas.microsoft.com/office/drawing/2014/main" id="{8032CE5E-2D6D-4517-8C21-E627B5456F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399802A-8DCC-43E6-9CAF-B7C9978AA460}" type="slidenum">
              <a:rPr lang="de-DE" altLang="sr-Latn-RS" smtClean="0"/>
              <a:pPr>
                <a:spcBef>
                  <a:spcPct val="0"/>
                </a:spcBef>
              </a:pPr>
              <a:t>8</a:t>
            </a:fld>
            <a:endParaRPr lang="de-DE" altLang="sr-Latn-R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>
            <a:extLst>
              <a:ext uri="{FF2B5EF4-FFF2-40B4-BE49-F238E27FC236}">
                <a16:creationId xmlns:a16="http://schemas.microsoft.com/office/drawing/2014/main" id="{EF75C802-4C2D-49B5-A4D9-CE797FDB839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>
            <a:extLst>
              <a:ext uri="{FF2B5EF4-FFF2-40B4-BE49-F238E27FC236}">
                <a16:creationId xmlns:a16="http://schemas.microsoft.com/office/drawing/2014/main" id="{3B1E566A-A7C9-47A0-B974-007797082C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sr-Latn-RS">
              <a:latin typeface="Arial" panose="020B0604020202020204" pitchFamily="34" charset="0"/>
            </a:endParaRPr>
          </a:p>
        </p:txBody>
      </p:sp>
      <p:sp>
        <p:nvSpPr>
          <p:cNvPr id="26628" name="Slide Number Placeholder 3">
            <a:extLst>
              <a:ext uri="{FF2B5EF4-FFF2-40B4-BE49-F238E27FC236}">
                <a16:creationId xmlns:a16="http://schemas.microsoft.com/office/drawing/2014/main" id="{18FDF362-2589-4039-8B56-70E3C6C316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885F53E-FD9F-467E-B0D1-5EB438D5D685}" type="slidenum">
              <a:rPr lang="de-DE" altLang="sr-Latn-RS" smtClean="0"/>
              <a:pPr>
                <a:spcBef>
                  <a:spcPct val="0"/>
                </a:spcBef>
              </a:pPr>
              <a:t>9</a:t>
            </a:fld>
            <a:endParaRPr lang="de-DE" altLang="sr-Latn-R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>
            <a:extLst>
              <a:ext uri="{FF2B5EF4-FFF2-40B4-BE49-F238E27FC236}">
                <a16:creationId xmlns:a16="http://schemas.microsoft.com/office/drawing/2014/main" id="{588E0B2D-70F6-4ECC-A7D7-6A940AF201A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>
            <a:extLst>
              <a:ext uri="{FF2B5EF4-FFF2-40B4-BE49-F238E27FC236}">
                <a16:creationId xmlns:a16="http://schemas.microsoft.com/office/drawing/2014/main" id="{2184EA12-10A5-4A0A-A059-BF353AB9E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sr-Latn-RS">
              <a:latin typeface="Arial" panose="020B0604020202020204" pitchFamily="34" charset="0"/>
            </a:endParaRPr>
          </a:p>
        </p:txBody>
      </p:sp>
      <p:sp>
        <p:nvSpPr>
          <p:cNvPr id="28676" name="Slide Number Placeholder 3">
            <a:extLst>
              <a:ext uri="{FF2B5EF4-FFF2-40B4-BE49-F238E27FC236}">
                <a16:creationId xmlns:a16="http://schemas.microsoft.com/office/drawing/2014/main" id="{12640132-BA85-498B-A72D-25EDF61599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77235DC-78F9-40B3-BAF8-CD23A5F13240}" type="slidenum">
              <a:rPr lang="de-DE" altLang="sr-Latn-RS" smtClean="0"/>
              <a:pPr>
                <a:spcBef>
                  <a:spcPct val="0"/>
                </a:spcBef>
              </a:pPr>
              <a:t>10</a:t>
            </a:fld>
            <a:endParaRPr lang="de-DE" altLang="sr-Latn-R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tart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8B537C33-801B-4B1A-8EDF-32A6E578141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9144000" cy="2005013"/>
          </a:xfrm>
          <a:prstGeom prst="rect">
            <a:avLst/>
          </a:prstGeom>
          <a:solidFill>
            <a:srgbClr val="9EC54A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sr-Latn-RS" altLang="sr-Latn-RS" sz="2400">
              <a:ea typeface="ＭＳ Ｐゴシック" panose="020B0600070205080204" pitchFamily="34" charset="-128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04692FC-985C-49C5-8E04-2A49333694B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659563"/>
            <a:ext cx="9144000" cy="198437"/>
          </a:xfrm>
          <a:prstGeom prst="rect">
            <a:avLst/>
          </a:prstGeom>
          <a:solidFill>
            <a:srgbClr val="9EC54A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sr-Latn-RS" altLang="sr-Latn-RS" sz="2400">
              <a:ea typeface="ＭＳ Ｐゴシック" panose="020B0600070205080204" pitchFamily="34" charset="-128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4D260965-B0B3-4A11-A399-0E4FB11470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500" y="5734050"/>
            <a:ext cx="85090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sr-Latn-RS" altLang="sr-Latn-RS" sz="1800"/>
          </a:p>
        </p:txBody>
      </p:sp>
      <p:pic>
        <p:nvPicPr>
          <p:cNvPr id="7" name="Picture 8" descr="MCAST">
            <a:extLst>
              <a:ext uri="{FF2B5EF4-FFF2-40B4-BE49-F238E27FC236}">
                <a16:creationId xmlns:a16="http://schemas.microsoft.com/office/drawing/2014/main" id="{BD3ADFB0-2E5D-4661-9A5D-2427CD532A0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9413" y="1301750"/>
            <a:ext cx="2163762" cy="4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Line 9">
            <a:extLst>
              <a:ext uri="{FF2B5EF4-FFF2-40B4-BE49-F238E27FC236}">
                <a16:creationId xmlns:a16="http://schemas.microsoft.com/office/drawing/2014/main" id="{3D7BF566-1857-4347-BAB6-43C1C0C242E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2008188"/>
            <a:ext cx="9144000" cy="0"/>
          </a:xfrm>
          <a:prstGeom prst="line">
            <a:avLst/>
          </a:prstGeom>
          <a:noFill/>
          <a:ln w="12700">
            <a:solidFill>
              <a:srgbClr val="E6C01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sr-Latn-RS"/>
          </a:p>
        </p:txBody>
      </p:sp>
      <p:sp>
        <p:nvSpPr>
          <p:cNvPr id="9" name="Line 10">
            <a:extLst>
              <a:ext uri="{FF2B5EF4-FFF2-40B4-BE49-F238E27FC236}">
                <a16:creationId xmlns:a16="http://schemas.microsoft.com/office/drawing/2014/main" id="{85E14E0B-96DE-403A-9304-C8148B8E60A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6661150"/>
            <a:ext cx="9144000" cy="0"/>
          </a:xfrm>
          <a:prstGeom prst="line">
            <a:avLst/>
          </a:prstGeom>
          <a:noFill/>
          <a:ln w="12700">
            <a:solidFill>
              <a:srgbClr val="E6C01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sr-Latn-RS"/>
          </a:p>
        </p:txBody>
      </p:sp>
      <p:sp>
        <p:nvSpPr>
          <p:cNvPr id="10" name="Text Box 11">
            <a:extLst>
              <a:ext uri="{FF2B5EF4-FFF2-40B4-BE49-F238E27FC236}">
                <a16:creationId xmlns:a16="http://schemas.microsoft.com/office/drawing/2014/main" id="{CDDD1C81-DB66-4FFE-AF50-06815C36D37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639175" y="6689725"/>
            <a:ext cx="5048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sr-Latn-RS"/>
          </a:p>
        </p:txBody>
      </p:sp>
      <p:sp>
        <p:nvSpPr>
          <p:cNvPr id="11" name="Text Box 12">
            <a:extLst>
              <a:ext uri="{FF2B5EF4-FFF2-40B4-BE49-F238E27FC236}">
                <a16:creationId xmlns:a16="http://schemas.microsoft.com/office/drawing/2014/main" id="{F5D7243A-1972-431D-8935-5A8C73727F6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112125" y="6376988"/>
            <a:ext cx="8445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sr-Latn-RS"/>
          </a:p>
        </p:txBody>
      </p:sp>
      <p:sp>
        <p:nvSpPr>
          <p:cNvPr id="12" name="Text Box 5">
            <a:extLst>
              <a:ext uri="{FF2B5EF4-FFF2-40B4-BE49-F238E27FC236}">
                <a16:creationId xmlns:a16="http://schemas.microsoft.com/office/drawing/2014/main" id="{069099AD-12B9-4E28-AB34-D0300BB2EDD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66700" y="868363"/>
            <a:ext cx="3798888" cy="369887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de-DE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-64" charset="0"/>
                <a:cs typeface="+mn-cs"/>
              </a:rPr>
              <a:t>Electrical &amp; Electronics Engineering</a:t>
            </a:r>
            <a:endParaRPr lang="de-DE" sz="140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 Unicode MS" pitchFamily="-64" charset="0"/>
              <a:cs typeface="+mn-cs"/>
            </a:endParaRPr>
          </a:p>
        </p:txBody>
      </p:sp>
      <p:sp>
        <p:nvSpPr>
          <p:cNvPr id="13" name="Line 17">
            <a:extLst>
              <a:ext uri="{FF2B5EF4-FFF2-40B4-BE49-F238E27FC236}">
                <a16:creationId xmlns:a16="http://schemas.microsoft.com/office/drawing/2014/main" id="{63BA35AB-C116-43E9-A071-15E408B58F20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3262313" y="1162050"/>
            <a:ext cx="0" cy="123825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sr-Latn-RS"/>
          </a:p>
        </p:txBody>
      </p:sp>
      <p:pic>
        <p:nvPicPr>
          <p:cNvPr id="14" name="Grafik 13" descr="Kästchen_ohne_Gozo.png">
            <a:extLst>
              <a:ext uri="{FF2B5EF4-FFF2-40B4-BE49-F238E27FC236}">
                <a16:creationId xmlns:a16="http://schemas.microsoft.com/office/drawing/2014/main" id="{51833142-95CC-44B4-B989-80A1A7DCDD0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63" y="1284288"/>
            <a:ext cx="417195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A249BD7F-66C8-4449-954E-572422C07C69}"/>
              </a:ext>
            </a:extLst>
          </p:cNvPr>
          <p:cNvSpPr txBox="1"/>
          <p:nvPr userDrawn="1"/>
        </p:nvSpPr>
        <p:spPr>
          <a:xfrm>
            <a:off x="0" y="6657975"/>
            <a:ext cx="9144000" cy="20637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eaLnBrk="1" hangingPunct="1">
              <a:lnSpc>
                <a:spcPct val="115000"/>
              </a:lnSpc>
              <a:spcAft>
                <a:spcPts val="1000"/>
              </a:spcAft>
              <a:defRPr/>
            </a:pPr>
            <a:r>
              <a:rPr lang="en-US" sz="700" dirty="0">
                <a:ea typeface="Times New Roman"/>
                <a:cs typeface="Times New Roman"/>
              </a:rPr>
              <a:t>A Vocational Degree programme developed by MCAST and Fraunhofer IAO.</a:t>
            </a:r>
            <a:endParaRPr lang="de-DE" sz="700" dirty="0">
              <a:ea typeface="Times New Roman"/>
              <a:cs typeface="Times New Roman"/>
            </a:endParaRPr>
          </a:p>
        </p:txBody>
      </p:sp>
      <p:pic>
        <p:nvPicPr>
          <p:cNvPr id="16" name="Grafik 16" descr="C:\Dokumente und Einstellungen\sahin\Desktop\iao_85mm_p334.png">
            <a:extLst>
              <a:ext uri="{FF2B5EF4-FFF2-40B4-BE49-F238E27FC236}">
                <a16:creationId xmlns:a16="http://schemas.microsoft.com/office/drawing/2014/main" id="{26B60007-F593-4340-930B-2BA9CBA2C7A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2675" y="1327150"/>
            <a:ext cx="1611313" cy="43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813050"/>
            <a:ext cx="7772400" cy="1400175"/>
          </a:xfrm>
        </p:spPr>
        <p:txBody>
          <a:bodyPr anchor="t"/>
          <a:lstStyle>
            <a:lvl1pPr algn="ctr">
              <a:defRPr sz="3200" smtClean="0">
                <a:latin typeface="Arial" charset="0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994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210050"/>
            <a:ext cx="6400800" cy="881063"/>
          </a:xfrm>
        </p:spPr>
        <p:txBody>
          <a:bodyPr/>
          <a:lstStyle>
            <a:lvl1pPr marL="0" indent="0" algn="ctr">
              <a:buFontTx/>
              <a:buNone/>
              <a:defRPr smtClean="0">
                <a:latin typeface="Arial" charset="0"/>
              </a:defRPr>
            </a:lvl1pPr>
          </a:lstStyle>
          <a:p>
            <a:r>
              <a:rPr lang="de-DE" dirty="0"/>
              <a:t>Master-Untertitelformat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14487619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tart_page_with_slide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>
            <a:extLst>
              <a:ext uri="{FF2B5EF4-FFF2-40B4-BE49-F238E27FC236}">
                <a16:creationId xmlns:a16="http://schemas.microsoft.com/office/drawing/2014/main" id="{6693A12B-1C32-4FCD-9A46-539C75BCD3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500" y="5734050"/>
            <a:ext cx="85090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sr-Latn-RS" altLang="sr-Latn-RS" sz="1800"/>
          </a:p>
        </p:txBody>
      </p:sp>
      <p:sp>
        <p:nvSpPr>
          <p:cNvPr id="3994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813050"/>
            <a:ext cx="7772400" cy="1400175"/>
          </a:xfrm>
        </p:spPr>
        <p:txBody>
          <a:bodyPr anchor="t"/>
          <a:lstStyle>
            <a:lvl1pPr algn="ctr">
              <a:defRPr sz="3200" smtClean="0">
                <a:latin typeface="Arial" charset="0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994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210050"/>
            <a:ext cx="6400800" cy="881063"/>
          </a:xfrm>
        </p:spPr>
        <p:txBody>
          <a:bodyPr/>
          <a:lstStyle>
            <a:lvl1pPr marL="0" indent="0" algn="ctr">
              <a:buFontTx/>
              <a:buNone/>
              <a:defRPr smtClean="0">
                <a:latin typeface="Arial" charset="0"/>
              </a:defRPr>
            </a:lvl1pPr>
          </a:lstStyle>
          <a:p>
            <a:r>
              <a:rPr lang="de-DE"/>
              <a:t>Master-Untertitelformat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95160252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>
            <a:extLst>
              <a:ext uri="{FF2B5EF4-FFF2-40B4-BE49-F238E27FC236}">
                <a16:creationId xmlns:a16="http://schemas.microsoft.com/office/drawing/2014/main" id="{FEBEEDDB-D3E3-48B8-843B-4F7011B62D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500" y="5734050"/>
            <a:ext cx="85090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sr-Latn-RS" altLang="sr-Latn-RS" sz="1800"/>
          </a:p>
        </p:txBody>
      </p:sp>
      <p:sp>
        <p:nvSpPr>
          <p:cNvPr id="18" name="Textplatzhalter 17"/>
          <p:cNvSpPr>
            <a:spLocks noGrp="1"/>
          </p:cNvSpPr>
          <p:nvPr>
            <p:ph type="body" sz="quarter" idx="11"/>
          </p:nvPr>
        </p:nvSpPr>
        <p:spPr>
          <a:xfrm>
            <a:off x="328767" y="896646"/>
            <a:ext cx="8469004" cy="5575176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5050704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_and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8C8D872-B576-4D97-8633-A99BD775E2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500" y="5734050"/>
            <a:ext cx="85090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sr-Latn-RS" altLang="sr-Latn-RS" sz="1800"/>
          </a:p>
        </p:txBody>
      </p:sp>
      <p:sp>
        <p:nvSpPr>
          <p:cNvPr id="5" name="Text Box 15">
            <a:extLst>
              <a:ext uri="{FF2B5EF4-FFF2-40B4-BE49-F238E27FC236}">
                <a16:creationId xmlns:a16="http://schemas.microsoft.com/office/drawing/2014/main" id="{7DCFC066-87B2-403A-A98A-8EF14630317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112125" y="6376988"/>
            <a:ext cx="8445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sr-Latn-RS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7500" y="2394304"/>
            <a:ext cx="8502650" cy="1800225"/>
          </a:xfrm>
        </p:spPr>
        <p:txBody>
          <a:bodyPr lIns="91440" tIns="45720" rIns="91440" bIns="45720" anchor="t"/>
          <a:lstStyle>
            <a:lvl1pPr algn="ctr">
              <a:defRPr>
                <a:solidFill>
                  <a:srgbClr val="000066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3850" y="4508500"/>
            <a:ext cx="8509000" cy="1944688"/>
          </a:xfrm>
        </p:spPr>
        <p:txBody>
          <a:bodyPr/>
          <a:lstStyle>
            <a:lvl1pPr marL="0" indent="0" algn="ctr">
              <a:defRPr/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2492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_and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EBB8B3-367B-443C-9EAF-3D74127B64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500" y="5734050"/>
            <a:ext cx="85090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sr-Latn-RS" altLang="sr-Latn-RS" sz="1800"/>
          </a:p>
        </p:txBody>
      </p:sp>
      <p:sp>
        <p:nvSpPr>
          <p:cNvPr id="5" name="Text Box 14">
            <a:extLst>
              <a:ext uri="{FF2B5EF4-FFF2-40B4-BE49-F238E27FC236}">
                <a16:creationId xmlns:a16="http://schemas.microsoft.com/office/drawing/2014/main" id="{F882FC35-EB87-4421-86FD-1FFF4B309B3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639175" y="6689725"/>
            <a:ext cx="5048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sr-Latn-RS"/>
          </a:p>
        </p:txBody>
      </p:sp>
      <p:sp>
        <p:nvSpPr>
          <p:cNvPr id="16" name="Bildplatzhalter 15"/>
          <p:cNvSpPr>
            <a:spLocks noGrp="1"/>
          </p:cNvSpPr>
          <p:nvPr>
            <p:ph type="pic" sz="quarter" idx="10"/>
          </p:nvPr>
        </p:nvSpPr>
        <p:spPr>
          <a:xfrm>
            <a:off x="346230" y="1012054"/>
            <a:ext cx="8442664" cy="3071675"/>
          </a:xfrm>
        </p:spPr>
        <p:txBody>
          <a:bodyPr/>
          <a:lstStyle/>
          <a:p>
            <a:pPr lvl="0"/>
            <a:endParaRPr lang="de-DE" noProof="0"/>
          </a:p>
        </p:txBody>
      </p:sp>
      <p:sp>
        <p:nvSpPr>
          <p:cNvPr id="18" name="Textplatzhalter 17"/>
          <p:cNvSpPr>
            <a:spLocks noGrp="1"/>
          </p:cNvSpPr>
          <p:nvPr>
            <p:ph type="body" sz="quarter" idx="11"/>
          </p:nvPr>
        </p:nvSpPr>
        <p:spPr>
          <a:xfrm>
            <a:off x="328767" y="4287730"/>
            <a:ext cx="8469004" cy="2184091"/>
          </a:xfrm>
        </p:spPr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1627476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an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81E34FF-C650-4E98-A878-96D68500D2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500" y="5734050"/>
            <a:ext cx="85090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sr-Latn-RS" altLang="sr-Latn-RS" sz="1800"/>
          </a:p>
        </p:txBody>
      </p:sp>
      <p:sp>
        <p:nvSpPr>
          <p:cNvPr id="5" name="Text Box 15">
            <a:extLst>
              <a:ext uri="{FF2B5EF4-FFF2-40B4-BE49-F238E27FC236}">
                <a16:creationId xmlns:a16="http://schemas.microsoft.com/office/drawing/2014/main" id="{297EC165-2F57-46E1-8C8F-03A2C865879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112125" y="6376988"/>
            <a:ext cx="8445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sr-Latn-RS"/>
          </a:p>
        </p:txBody>
      </p:sp>
      <p:sp>
        <p:nvSpPr>
          <p:cNvPr id="15" name="Inhaltsplatzhalter 14"/>
          <p:cNvSpPr>
            <a:spLocks noGrp="1"/>
          </p:cNvSpPr>
          <p:nvPr>
            <p:ph sz="quarter" idx="10"/>
          </p:nvPr>
        </p:nvSpPr>
        <p:spPr>
          <a:xfrm>
            <a:off x="372122" y="1917577"/>
            <a:ext cx="8443404" cy="4473697"/>
          </a:xfrm>
        </p:spPr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75081" y="859963"/>
            <a:ext cx="8422689" cy="755773"/>
          </a:xfrm>
        </p:spPr>
        <p:txBody>
          <a:bodyPr anchor="b"/>
          <a:lstStyle>
            <a:lvl1pPr algn="ctr">
              <a:defRPr sz="2200" smtClean="0">
                <a:latin typeface="Arial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859081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E7C19627-9A78-4FAF-8C67-678E09EBE6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87338" y="625475"/>
            <a:ext cx="677545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6000" tIns="36000" rIns="36000" bIns="360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sr-Latn-RS"/>
              <a:t>Mastertitelformat bearbeiten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8D807084-F0B3-457D-8A0F-6DC3DD7C52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87338" y="1557338"/>
            <a:ext cx="8605837" cy="4751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sr-Latn-RS"/>
              <a:t>Mastertextformat bearbeiten</a:t>
            </a:r>
          </a:p>
          <a:p>
            <a:pPr lvl="1"/>
            <a:r>
              <a:rPr lang="de-DE" altLang="sr-Latn-RS"/>
              <a:t>Zweite Ebene</a:t>
            </a:r>
          </a:p>
          <a:p>
            <a:pPr lvl="2"/>
            <a:r>
              <a:rPr lang="de-DE" altLang="sr-Latn-RS"/>
              <a:t>Dritte Ebene</a:t>
            </a:r>
          </a:p>
          <a:p>
            <a:pPr lvl="3"/>
            <a:r>
              <a:rPr lang="de-DE" altLang="sr-Latn-RS"/>
              <a:t>Vierte Ebene</a:t>
            </a:r>
          </a:p>
          <a:p>
            <a:pPr lvl="4"/>
            <a:r>
              <a:rPr lang="de-DE" altLang="sr-Latn-RS"/>
              <a:t>Fünfte 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  <p:sldLayoutId id="2147483843" r:id="rId2"/>
    <p:sldLayoutId id="2147483844" r:id="rId3"/>
    <p:sldLayoutId id="2147483845" r:id="rId4"/>
    <p:sldLayoutId id="2147483846" r:id="rId5"/>
    <p:sldLayoutId id="2147483847" r:id="rId6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>
          <a:solidFill>
            <a:srgbClr val="444444"/>
          </a:solidFill>
          <a:latin typeface="Arial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>
          <a:solidFill>
            <a:srgbClr val="444444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>
          <a:solidFill>
            <a:srgbClr val="444444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>
          <a:solidFill>
            <a:srgbClr val="444444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>
          <a:solidFill>
            <a:srgbClr val="444444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rgbClr val="00264E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rgbClr val="00264E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rgbClr val="00264E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rgbClr val="00264E"/>
          </a:solidFill>
          <a:latin typeface="Arial" charset="0"/>
        </a:defRPr>
      </a:lvl9pPr>
    </p:titleStyle>
    <p:bodyStyle>
      <a:lvl1pPr marL="188913" indent="-188913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000000"/>
          </a:solidFill>
          <a:latin typeface="Arial" charset="0"/>
          <a:ea typeface="+mn-ea"/>
          <a:cs typeface="+mn-cs"/>
        </a:defRPr>
      </a:lvl1pPr>
      <a:lvl2pPr marL="574675" indent="-195263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Arial" charset="0"/>
        </a:defRPr>
      </a:lvl2pPr>
      <a:lvl3pPr marL="896938" indent="-131763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Arial" charset="0"/>
        </a:defRPr>
      </a:lvl3pPr>
      <a:lvl4pPr marL="1236663" indent="-149225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Arial" charset="0"/>
        </a:defRPr>
      </a:lvl4pPr>
      <a:lvl5pPr marL="1527175" indent="-100013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Arial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wmf"/><Relationship Id="rId4" Type="http://schemas.openxmlformats.org/officeDocument/2006/relationships/oleObject" Target="../embeddings/oleObject2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wmf"/><Relationship Id="rId4" Type="http://schemas.openxmlformats.org/officeDocument/2006/relationships/oleObject" Target="../embeddings/oleObject3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emf"/><Relationship Id="rId5" Type="http://schemas.openxmlformats.org/officeDocument/2006/relationships/oleObject" Target="file:///E:\Dropbox\!Novo\FTN\Nastava\Predavanja\Predavanja%202017_18\Slike%20vsd_prevod_2011\PCE%20drawings%20Ilija%20part%20II.vsd\Drawing\~B_F1.8;1.9\Sheet.7" TargetMode="Externa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8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wmf"/><Relationship Id="rId11" Type="http://schemas.openxmlformats.org/officeDocument/2006/relationships/image" Target="../media/image14.png"/><Relationship Id="rId5" Type="http://schemas.openxmlformats.org/officeDocument/2006/relationships/oleObject" Target="../embeddings/oleObject1.bin"/><Relationship Id="rId10" Type="http://schemas.openxmlformats.org/officeDocument/2006/relationships/image" Target="../media/image13.png"/><Relationship Id="rId4" Type="http://schemas.openxmlformats.org/officeDocument/2006/relationships/image" Target="../media/image9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F3B50095-D307-41B5-B04B-AC22A52D923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439652" y="1556792"/>
            <a:ext cx="6264696" cy="2551112"/>
          </a:xfrm>
        </p:spPr>
        <p:txBody>
          <a:bodyPr/>
          <a:lstStyle/>
          <a:p>
            <a:r>
              <a:rPr lang="sr-Latn-RS" altLang="sr-Latn-RS" sz="3600" b="1" dirty="0">
                <a:latin typeface="Arial" panose="020B0604020202020204" pitchFamily="34" charset="0"/>
              </a:rPr>
              <a:t>Elementi sistema automatskog upravljanja </a:t>
            </a:r>
            <a:br>
              <a:rPr lang="sr-Latn-RS" altLang="sr-Latn-RS" sz="3600" b="1" dirty="0">
                <a:latin typeface="Arial" panose="020B0604020202020204" pitchFamily="34" charset="0"/>
              </a:rPr>
            </a:br>
            <a:r>
              <a:rPr lang="sr-Latn-RS" altLang="sr-Latn-RS" sz="3600" b="1" dirty="0">
                <a:latin typeface="Arial" panose="020B0604020202020204" pitchFamily="34" charset="0"/>
              </a:rPr>
              <a:t>nazivi, oznake i osobine</a:t>
            </a:r>
            <a:endParaRPr lang="en-US" altLang="sr-Latn-RS" sz="3600" b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6">
            <a:extLst>
              <a:ext uri="{FF2B5EF4-FFF2-40B4-BE49-F238E27FC236}">
                <a16:creationId xmlns:a16="http://schemas.microsoft.com/office/drawing/2014/main" id="{70C4C4E6-2B3C-466B-B238-32F299517D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" y="1071563"/>
            <a:ext cx="739140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1" name="Text Placeholder 3">
            <a:extLst>
              <a:ext uri="{FF2B5EF4-FFF2-40B4-BE49-F238E27FC236}">
                <a16:creationId xmlns:a16="http://schemas.microsoft.com/office/drawing/2014/main" id="{B4899060-1EEB-469E-8E6E-9AD3241436C9}"/>
              </a:ext>
            </a:extLst>
          </p:cNvPr>
          <p:cNvSpPr>
            <a:spLocks noGrp="1" noChangeArrowheads="1"/>
          </p:cNvSpPr>
          <p:nvPr>
            <p:ph type="body" sz="quarter" idx="11"/>
          </p:nvPr>
        </p:nvSpPr>
        <p:spPr>
          <a:xfrm>
            <a:off x="328613" y="642938"/>
            <a:ext cx="8469312" cy="428625"/>
          </a:xfrm>
        </p:spPr>
        <p:txBody>
          <a:bodyPr/>
          <a:lstStyle/>
          <a:p>
            <a:pPr>
              <a:buFontTx/>
              <a:buNone/>
            </a:pPr>
            <a:r>
              <a:rPr lang="en-US" altLang="sr-Latn-RS">
                <a:latin typeface="Arial" panose="020B0604020202020204" pitchFamily="34" charset="0"/>
              </a:rPr>
              <a:t>Primer : Blok dijagram servo sistema sa povratnom spregom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58CFADD3-F8B8-4F8D-ADCA-B03C8306F85D}"/>
              </a:ext>
            </a:extLst>
          </p:cNvPr>
          <p:cNvSpPr txBox="1">
            <a:spLocks/>
          </p:cNvSpPr>
          <p:nvPr/>
        </p:nvSpPr>
        <p:spPr bwMode="auto">
          <a:xfrm>
            <a:off x="2357438" y="4857750"/>
            <a:ext cx="2214562" cy="1785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88913" indent="-188913">
              <a:spcBef>
                <a:spcPct val="20000"/>
              </a:spcBef>
              <a:defRPr/>
            </a:pPr>
            <a:r>
              <a:rPr lang="en-US" sz="1800" kern="0" dirty="0">
                <a:solidFill>
                  <a:srgbClr val="000000"/>
                </a:solidFill>
                <a:latin typeface="Arial" charset="0"/>
                <a:cs typeface="+mn-cs"/>
              </a:rPr>
              <a:t>E = R-C</a:t>
            </a:r>
            <a:r>
              <a:rPr lang="en-US" sz="1800" kern="0" baseline="-25000" dirty="0">
                <a:solidFill>
                  <a:srgbClr val="000000"/>
                </a:solidFill>
                <a:latin typeface="Arial" charset="0"/>
                <a:cs typeface="+mn-cs"/>
              </a:rPr>
              <a:t>m</a:t>
            </a:r>
          </a:p>
          <a:p>
            <a:pPr marL="188913" indent="-188913">
              <a:spcBef>
                <a:spcPct val="20000"/>
              </a:spcBef>
              <a:defRPr/>
            </a:pPr>
            <a:r>
              <a:rPr lang="en-US" sz="1800" kern="0" dirty="0">
                <a:solidFill>
                  <a:srgbClr val="000000"/>
                </a:solidFill>
                <a:latin typeface="Arial" charset="0"/>
                <a:cs typeface="+mn-cs"/>
              </a:rPr>
              <a:t>C = EG</a:t>
            </a:r>
          </a:p>
          <a:p>
            <a:pPr marL="188913" indent="-188913">
              <a:spcBef>
                <a:spcPct val="20000"/>
              </a:spcBef>
              <a:defRPr/>
            </a:pPr>
            <a:r>
              <a:rPr lang="en-US" sz="1800" kern="0" dirty="0">
                <a:solidFill>
                  <a:srgbClr val="000000"/>
                </a:solidFill>
                <a:latin typeface="Arial" charset="0"/>
                <a:cs typeface="+mn-cs"/>
              </a:rPr>
              <a:t>C</a:t>
            </a:r>
            <a:r>
              <a:rPr lang="en-US" sz="1800" kern="0" baseline="-25000" dirty="0">
                <a:solidFill>
                  <a:srgbClr val="000000"/>
                </a:solidFill>
                <a:latin typeface="Arial" charset="0"/>
                <a:cs typeface="+mn-cs"/>
              </a:rPr>
              <a:t>m</a:t>
            </a:r>
            <a:r>
              <a:rPr lang="en-US" sz="1800" kern="0" dirty="0">
                <a:solidFill>
                  <a:srgbClr val="000000"/>
                </a:solidFill>
                <a:latin typeface="Arial" charset="0"/>
                <a:cs typeface="+mn-cs"/>
              </a:rPr>
              <a:t> = CH</a:t>
            </a:r>
          </a:p>
          <a:p>
            <a:pPr marL="188913" indent="-188913">
              <a:spcBef>
                <a:spcPct val="20000"/>
              </a:spcBef>
              <a:defRPr/>
            </a:pPr>
            <a:r>
              <a:rPr lang="en-US" sz="1800" kern="0" dirty="0">
                <a:solidFill>
                  <a:srgbClr val="000000"/>
                </a:solidFill>
                <a:latin typeface="Arial" charset="0"/>
                <a:cs typeface="+mn-cs"/>
              </a:rPr>
              <a:t>C = (R - CH)G</a:t>
            </a:r>
          </a:p>
          <a:p>
            <a:pPr marL="188913" indent="-188913">
              <a:spcBef>
                <a:spcPct val="20000"/>
              </a:spcBef>
              <a:defRPr/>
            </a:pPr>
            <a:r>
              <a:rPr lang="en-US" sz="1800" kern="0" dirty="0">
                <a:solidFill>
                  <a:srgbClr val="000000"/>
                </a:solidFill>
                <a:latin typeface="Arial" charset="0"/>
                <a:cs typeface="+mn-cs"/>
              </a:rPr>
              <a:t>C(1 + GH) = RG</a:t>
            </a:r>
          </a:p>
        </p:txBody>
      </p:sp>
      <p:graphicFrame>
        <p:nvGraphicFramePr>
          <p:cNvPr id="27653" name="Object 3">
            <a:extLst>
              <a:ext uri="{FF2B5EF4-FFF2-40B4-BE49-F238E27FC236}">
                <a16:creationId xmlns:a16="http://schemas.microsoft.com/office/drawing/2014/main" id="{47B734B3-4778-46BF-80B5-E1C5D950443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86500" y="5286375"/>
          <a:ext cx="11176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17600" imgH="571500" progId="Equation.3">
                  <p:embed/>
                </p:oleObj>
              </mc:Choice>
              <mc:Fallback>
                <p:oleObj name="Equation" r:id="rId4" imgW="1117600" imgH="571500" progId="Equation.3">
                  <p:embed/>
                  <p:pic>
                    <p:nvPicPr>
                      <p:cNvPr id="27653" name="Object 3">
                        <a:extLst>
                          <a:ext uri="{FF2B5EF4-FFF2-40B4-BE49-F238E27FC236}">
                            <a16:creationId xmlns:a16="http://schemas.microsoft.com/office/drawing/2014/main" id="{47B734B3-4778-46BF-80B5-E1C5D950443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6500" y="5286375"/>
                        <a:ext cx="11176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Placeholder 1">
            <a:extLst>
              <a:ext uri="{FF2B5EF4-FFF2-40B4-BE49-F238E27FC236}">
                <a16:creationId xmlns:a16="http://schemas.microsoft.com/office/drawing/2014/main" id="{4C7FD9BB-B23E-4877-96FC-11F951B3E719}"/>
              </a:ext>
            </a:extLst>
          </p:cNvPr>
          <p:cNvSpPr>
            <a:spLocks noGrp="1" noChangeArrowheads="1"/>
          </p:cNvSpPr>
          <p:nvPr>
            <p:ph type="body" sz="quarter" idx="11"/>
          </p:nvPr>
        </p:nvSpPr>
        <p:spPr>
          <a:xfrm>
            <a:off x="328613" y="642938"/>
            <a:ext cx="8469312" cy="500062"/>
          </a:xfrm>
        </p:spPr>
        <p:txBody>
          <a:bodyPr/>
          <a:lstStyle/>
          <a:p>
            <a:r>
              <a:rPr lang="en-US" altLang="sr-Latn-RS">
                <a:latin typeface="Arial" panose="020B0604020202020204" pitchFamily="34" charset="0"/>
              </a:rPr>
              <a:t>Primer: Blok dijagram sistema sa zatvorenom povratnom spregom</a:t>
            </a:r>
            <a:r>
              <a:rPr lang="sr-Latn-RS" altLang="sr-Latn-RS">
                <a:latin typeface="Arial" panose="020B0604020202020204" pitchFamily="34" charset="0"/>
              </a:rPr>
              <a:t> </a:t>
            </a:r>
            <a:r>
              <a:rPr lang="en-US" altLang="sr-Latn-RS">
                <a:latin typeface="Arial" panose="020B0604020202020204" pitchFamily="34" charset="0"/>
              </a:rPr>
              <a:t>(upravljanje procesom)</a:t>
            </a:r>
          </a:p>
        </p:txBody>
      </p:sp>
      <p:pic>
        <p:nvPicPr>
          <p:cNvPr id="29699" name="Picture 4">
            <a:extLst>
              <a:ext uri="{FF2B5EF4-FFF2-40B4-BE49-F238E27FC236}">
                <a16:creationId xmlns:a16="http://schemas.microsoft.com/office/drawing/2014/main" id="{03B593F0-B407-4C11-89CC-4238AB5268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75" y="1500188"/>
            <a:ext cx="8870950" cy="434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5">
            <a:extLst>
              <a:ext uri="{FF2B5EF4-FFF2-40B4-BE49-F238E27FC236}">
                <a16:creationId xmlns:a16="http://schemas.microsoft.com/office/drawing/2014/main" id="{5A1AE341-C4F0-4C79-B088-4762801EB2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0"/>
            <a:ext cx="6035675" cy="295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7" name="Text Placeholder 1">
            <a:extLst>
              <a:ext uri="{FF2B5EF4-FFF2-40B4-BE49-F238E27FC236}">
                <a16:creationId xmlns:a16="http://schemas.microsoft.com/office/drawing/2014/main" id="{4F8C12CA-CCCD-4802-9104-595D0C4B4462}"/>
              </a:ext>
            </a:extLst>
          </p:cNvPr>
          <p:cNvSpPr>
            <a:spLocks noGrp="1" noChangeArrowheads="1"/>
          </p:cNvSpPr>
          <p:nvPr>
            <p:ph type="body" sz="quarter" idx="11"/>
          </p:nvPr>
        </p:nvSpPr>
        <p:spPr>
          <a:xfrm>
            <a:off x="5715000" y="1236663"/>
            <a:ext cx="3314700" cy="3192462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US" altLang="sr-Latn-RS">
                <a:latin typeface="Arial" panose="020B0604020202020204" pitchFamily="34" charset="0"/>
              </a:rPr>
              <a:t>G = G</a:t>
            </a:r>
            <a:r>
              <a:rPr lang="en-US" altLang="sr-Latn-RS" baseline="-25000">
                <a:latin typeface="Arial" panose="020B0604020202020204" pitchFamily="34" charset="0"/>
              </a:rPr>
              <a:t>C</a:t>
            </a:r>
            <a:r>
              <a:rPr lang="en-US" altLang="sr-Latn-RS">
                <a:latin typeface="Arial" panose="020B0604020202020204" pitchFamily="34" charset="0"/>
              </a:rPr>
              <a:t>G</a:t>
            </a:r>
            <a:r>
              <a:rPr lang="en-US" altLang="sr-Latn-RS" baseline="-25000">
                <a:latin typeface="Arial" panose="020B0604020202020204" pitchFamily="34" charset="0"/>
              </a:rPr>
              <a:t>M</a:t>
            </a:r>
            <a:r>
              <a:rPr lang="en-US" altLang="sr-Latn-RS">
                <a:latin typeface="Arial" panose="020B0604020202020204" pitchFamily="34" charset="0"/>
              </a:rPr>
              <a:t>G</a:t>
            </a:r>
            <a:r>
              <a:rPr lang="en-US" altLang="sr-Latn-RS" baseline="-25000">
                <a:latin typeface="Arial" panose="020B0604020202020204" pitchFamily="34" charset="0"/>
              </a:rPr>
              <a:t>P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US" altLang="sr-Latn-RS">
                <a:latin typeface="Arial" panose="020B0604020202020204" pitchFamily="34" charset="0"/>
              </a:rPr>
              <a:t>E = SP – C</a:t>
            </a:r>
            <a:r>
              <a:rPr lang="en-US" altLang="sr-Latn-RS" baseline="-25000">
                <a:latin typeface="Arial" panose="020B0604020202020204" pitchFamily="34" charset="0"/>
              </a:rPr>
              <a:t>m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US" altLang="sr-Latn-RS">
                <a:latin typeface="Arial" panose="020B0604020202020204" pitchFamily="34" charset="0"/>
              </a:rPr>
              <a:t>C = EG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US" altLang="sr-Latn-RS">
                <a:latin typeface="Arial" panose="020B0604020202020204" pitchFamily="34" charset="0"/>
              </a:rPr>
              <a:t>C</a:t>
            </a:r>
            <a:r>
              <a:rPr lang="en-US" altLang="sr-Latn-RS" baseline="-25000">
                <a:latin typeface="Arial" panose="020B0604020202020204" pitchFamily="34" charset="0"/>
              </a:rPr>
              <a:t>m</a:t>
            </a:r>
            <a:r>
              <a:rPr lang="en-US" altLang="sr-Latn-RS">
                <a:latin typeface="Arial" panose="020B0604020202020204" pitchFamily="34" charset="0"/>
              </a:rPr>
              <a:t> = CH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US" altLang="sr-Latn-RS">
                <a:latin typeface="Arial" panose="020B0604020202020204" pitchFamily="34" charset="0"/>
              </a:rPr>
              <a:t>C</a:t>
            </a:r>
            <a:r>
              <a:rPr lang="en-US" altLang="sr-Latn-RS" baseline="-25000">
                <a:latin typeface="Arial" panose="020B0604020202020204" pitchFamily="34" charset="0"/>
              </a:rPr>
              <a:t>m</a:t>
            </a:r>
            <a:r>
              <a:rPr lang="en-US" altLang="sr-Latn-RS">
                <a:latin typeface="Arial" panose="020B0604020202020204" pitchFamily="34" charset="0"/>
              </a:rPr>
              <a:t> = EGH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US" altLang="sr-Latn-RS">
                <a:latin typeface="Arial" panose="020B0604020202020204" pitchFamily="34" charset="0"/>
              </a:rPr>
              <a:t>C</a:t>
            </a:r>
            <a:r>
              <a:rPr lang="en-US" altLang="sr-Latn-RS" baseline="-25000">
                <a:latin typeface="Arial" panose="020B0604020202020204" pitchFamily="34" charset="0"/>
              </a:rPr>
              <a:t>m</a:t>
            </a:r>
            <a:r>
              <a:rPr lang="en-US" altLang="sr-Latn-RS">
                <a:latin typeface="Arial" panose="020B0604020202020204" pitchFamily="34" charset="0"/>
              </a:rPr>
              <a:t> = (SP - C</a:t>
            </a:r>
            <a:r>
              <a:rPr lang="en-US" altLang="sr-Latn-RS" baseline="-25000">
                <a:latin typeface="Arial" panose="020B0604020202020204" pitchFamily="34" charset="0"/>
              </a:rPr>
              <a:t>m</a:t>
            </a:r>
            <a:r>
              <a:rPr lang="en-US" altLang="sr-Latn-RS">
                <a:latin typeface="Arial" panose="020B0604020202020204" pitchFamily="34" charset="0"/>
              </a:rPr>
              <a:t>)GH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US" altLang="sr-Latn-RS">
                <a:latin typeface="Arial" panose="020B0604020202020204" pitchFamily="34" charset="0"/>
              </a:rPr>
              <a:t>C</a:t>
            </a:r>
            <a:r>
              <a:rPr lang="en-US" altLang="sr-Latn-RS" baseline="-25000">
                <a:latin typeface="Arial" panose="020B0604020202020204" pitchFamily="34" charset="0"/>
              </a:rPr>
              <a:t>m</a:t>
            </a:r>
            <a:r>
              <a:rPr lang="en-US" altLang="sr-Latn-RS">
                <a:latin typeface="Arial" panose="020B0604020202020204" pitchFamily="34" charset="0"/>
              </a:rPr>
              <a:t>(1 + GH) = (SP) GH</a:t>
            </a:r>
          </a:p>
        </p:txBody>
      </p:sp>
      <p:graphicFrame>
        <p:nvGraphicFramePr>
          <p:cNvPr id="31748" name="Object 2">
            <a:extLst>
              <a:ext uri="{FF2B5EF4-FFF2-40B4-BE49-F238E27FC236}">
                <a16:creationId xmlns:a16="http://schemas.microsoft.com/office/drawing/2014/main" id="{5E5C61C3-BF6D-4835-B553-DA240B61D64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86188" y="4929188"/>
          <a:ext cx="1619250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95400" imgH="571500" progId="Equation.3">
                  <p:embed/>
                </p:oleObj>
              </mc:Choice>
              <mc:Fallback>
                <p:oleObj name="Equation" r:id="rId4" imgW="1295400" imgH="571500" progId="Equation.3">
                  <p:embed/>
                  <p:pic>
                    <p:nvPicPr>
                      <p:cNvPr id="31748" name="Object 2">
                        <a:extLst>
                          <a:ext uri="{FF2B5EF4-FFF2-40B4-BE49-F238E27FC236}">
                            <a16:creationId xmlns:a16="http://schemas.microsoft.com/office/drawing/2014/main" id="{5E5C61C3-BF6D-4835-B553-DA240B61D64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6188" y="4929188"/>
                        <a:ext cx="1619250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5">
            <a:extLst>
              <a:ext uri="{FF2B5EF4-FFF2-40B4-BE49-F238E27FC236}">
                <a16:creationId xmlns:a16="http://schemas.microsoft.com/office/drawing/2014/main" id="{5C46407B-ACCB-4FCD-B549-017BDD5FEB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37537"/>
            <a:ext cx="8038638" cy="3501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5" name="Text Placeholder 1">
            <a:extLst>
              <a:ext uri="{FF2B5EF4-FFF2-40B4-BE49-F238E27FC236}">
                <a16:creationId xmlns:a16="http://schemas.microsoft.com/office/drawing/2014/main" id="{80D3D4EA-BCED-4706-B9A6-7287A7C4C2D2}"/>
              </a:ext>
            </a:extLst>
          </p:cNvPr>
          <p:cNvSpPr>
            <a:spLocks noGrp="1" noChangeArrowheads="1"/>
          </p:cNvSpPr>
          <p:nvPr>
            <p:ph type="body" sz="quarter" idx="11"/>
          </p:nvPr>
        </p:nvSpPr>
        <p:spPr>
          <a:xfrm>
            <a:off x="338138" y="116632"/>
            <a:ext cx="5097462" cy="6408712"/>
          </a:xfrm>
        </p:spPr>
        <p:txBody>
          <a:bodyPr/>
          <a:lstStyle/>
          <a:p>
            <a:pPr marL="342900" indent="-342900">
              <a:buFontTx/>
              <a:buNone/>
            </a:pPr>
            <a:r>
              <a:rPr lang="en-US" altLang="sr-Latn-RS" dirty="0" err="1">
                <a:latin typeface="Arial" panose="020B0604020202020204" pitchFamily="34" charset="0"/>
              </a:rPr>
              <a:t>PROCES</a:t>
            </a:r>
            <a:endParaRPr lang="en-US" altLang="sr-Latn-RS" dirty="0">
              <a:latin typeface="Arial" panose="020B0604020202020204" pitchFamily="34" charset="0"/>
            </a:endParaRPr>
          </a:p>
          <a:p>
            <a:pPr marL="342900" indent="-342900">
              <a:buFontTx/>
              <a:buNone/>
            </a:pPr>
            <a:endParaRPr lang="sr-Latn-RS" altLang="sr-Latn-RS" dirty="0">
              <a:latin typeface="Arial" panose="020B0604020202020204" pitchFamily="34" charset="0"/>
            </a:endParaRPr>
          </a:p>
          <a:p>
            <a:pPr marL="342900" indent="-342900">
              <a:buFontTx/>
              <a:buNone/>
            </a:pPr>
            <a:endParaRPr lang="sr-Latn-RS" altLang="sr-Latn-RS" dirty="0">
              <a:latin typeface="Arial" panose="020B0604020202020204" pitchFamily="34" charset="0"/>
            </a:endParaRPr>
          </a:p>
          <a:p>
            <a:pPr marL="342900" indent="-342900">
              <a:buFontTx/>
              <a:buNone/>
            </a:pPr>
            <a:endParaRPr lang="sr-Latn-RS" altLang="sr-Latn-RS" dirty="0">
              <a:latin typeface="Arial" panose="020B0604020202020204" pitchFamily="34" charset="0"/>
            </a:endParaRPr>
          </a:p>
          <a:p>
            <a:pPr marL="342900" indent="-342900">
              <a:buFontTx/>
              <a:buNone/>
            </a:pPr>
            <a:endParaRPr lang="sr-Latn-RS" altLang="sr-Latn-RS" dirty="0">
              <a:latin typeface="Arial" panose="020B0604020202020204" pitchFamily="34" charset="0"/>
            </a:endParaRPr>
          </a:p>
          <a:p>
            <a:pPr marL="342900" indent="-342900">
              <a:buFontTx/>
              <a:buNone/>
            </a:pPr>
            <a:endParaRPr lang="en-US" altLang="sr-Latn-RS" dirty="0">
              <a:latin typeface="Arial" panose="020B0604020202020204" pitchFamily="34" charset="0"/>
            </a:endParaRPr>
          </a:p>
          <a:p>
            <a:pPr marL="342900" indent="-342900"/>
            <a:endParaRPr lang="sr-Latn-RS" altLang="sr-Latn-RS" dirty="0">
              <a:latin typeface="Arial" panose="020B0604020202020204" pitchFamily="34" charset="0"/>
            </a:endParaRPr>
          </a:p>
          <a:p>
            <a:pPr marL="342900" indent="-342900"/>
            <a:endParaRPr lang="sr-Latn-RS" altLang="sr-Latn-RS" dirty="0">
              <a:latin typeface="Arial" panose="020B0604020202020204" pitchFamily="34" charset="0"/>
            </a:endParaRPr>
          </a:p>
          <a:p>
            <a:pPr marL="342900" indent="-342900"/>
            <a:endParaRPr lang="sr-Latn-RS" altLang="sr-Latn-RS" dirty="0">
              <a:latin typeface="Arial" panose="020B0604020202020204" pitchFamily="34" charset="0"/>
            </a:endParaRPr>
          </a:p>
          <a:p>
            <a:pPr marL="342900" indent="-342900"/>
            <a:endParaRPr lang="sr-Latn-RS" altLang="sr-Latn-RS" dirty="0">
              <a:latin typeface="Arial" panose="020B0604020202020204" pitchFamily="34" charset="0"/>
            </a:endParaRPr>
          </a:p>
          <a:p>
            <a:pPr marL="342900" indent="-342900"/>
            <a:endParaRPr lang="sr-Latn-RS" altLang="sr-Latn-RS" dirty="0">
              <a:latin typeface="Arial" panose="020B0604020202020204" pitchFamily="34" charset="0"/>
            </a:endParaRPr>
          </a:p>
          <a:p>
            <a:pPr marL="342900" indent="-342900"/>
            <a:endParaRPr lang="en-US" altLang="sr-Latn-RS" dirty="0">
              <a:latin typeface="Arial" panose="020B0604020202020204" pitchFamily="34" charset="0"/>
            </a:endParaRPr>
          </a:p>
          <a:p>
            <a:pPr marL="342900" indent="-342900"/>
            <a:r>
              <a:rPr lang="en-US" altLang="sr-Latn-RS" dirty="0">
                <a:latin typeface="Arial" panose="020B0604020202020204" pitchFamily="34" charset="0"/>
              </a:rPr>
              <a:t>Blok</a:t>
            </a:r>
            <a:r>
              <a:rPr lang="sr-Latn-RS" altLang="sr-Latn-RS" dirty="0">
                <a:latin typeface="Arial" panose="020B0604020202020204" pitchFamily="34" charset="0"/>
              </a:rPr>
              <a:t> dijagram</a:t>
            </a:r>
            <a:r>
              <a:rPr lang="en-US" altLang="sr-Latn-RS" dirty="0">
                <a:latin typeface="Arial" panose="020B0604020202020204" pitchFamily="34" charset="0"/>
              </a:rPr>
              <a:t> </a:t>
            </a:r>
            <a:r>
              <a:rPr lang="en-US" altLang="sr-Latn-RS" dirty="0" err="1">
                <a:latin typeface="Arial" panose="020B0604020202020204" pitchFamily="34" charset="0"/>
              </a:rPr>
              <a:t>procesa</a:t>
            </a:r>
            <a:r>
              <a:rPr lang="en-US" altLang="sr-Latn-RS" dirty="0">
                <a:latin typeface="Arial" panose="020B0604020202020204" pitchFamily="34" charset="0"/>
              </a:rPr>
              <a:t> </a:t>
            </a:r>
            <a:r>
              <a:rPr lang="en-US" altLang="sr-Latn-RS" dirty="0" err="1">
                <a:latin typeface="Arial" panose="020B0604020202020204" pitchFamily="34" charset="0"/>
              </a:rPr>
              <a:t>predstavlja</a:t>
            </a:r>
            <a:r>
              <a:rPr lang="en-US" altLang="sr-Latn-RS" dirty="0">
                <a:latin typeface="Arial" panose="020B0604020202020204" pitchFamily="34" charset="0"/>
              </a:rPr>
              <a:t> </a:t>
            </a:r>
            <a:r>
              <a:rPr lang="en-US" altLang="sr-Latn-RS" dirty="0" err="1">
                <a:latin typeface="Arial" panose="020B0604020202020204" pitchFamily="34" charset="0"/>
              </a:rPr>
              <a:t>sve</a:t>
            </a:r>
            <a:r>
              <a:rPr lang="en-US" altLang="sr-Latn-RS" dirty="0">
                <a:latin typeface="Arial" panose="020B0604020202020204" pitchFamily="34" charset="0"/>
              </a:rPr>
              <a:t> </a:t>
            </a:r>
            <a:r>
              <a:rPr lang="en-US" altLang="sr-Latn-RS" dirty="0" err="1">
                <a:latin typeface="Arial" panose="020B0604020202020204" pitchFamily="34" charset="0"/>
              </a:rPr>
              <a:t>što</a:t>
            </a:r>
            <a:r>
              <a:rPr lang="en-US" altLang="sr-Latn-RS" dirty="0">
                <a:latin typeface="Arial" panose="020B0604020202020204" pitchFamily="34" charset="0"/>
              </a:rPr>
              <a:t> se </a:t>
            </a:r>
            <a:r>
              <a:rPr lang="en-US" altLang="sr-Latn-RS" dirty="0" err="1">
                <a:latin typeface="Arial" panose="020B0604020202020204" pitchFamily="34" charset="0"/>
              </a:rPr>
              <a:t>odigrava</a:t>
            </a:r>
            <a:r>
              <a:rPr lang="en-US" altLang="sr-Latn-RS" dirty="0">
                <a:latin typeface="Arial" panose="020B0604020202020204" pitchFamily="34" charset="0"/>
              </a:rPr>
              <a:t> u </a:t>
            </a:r>
            <a:r>
              <a:rPr lang="en-US" altLang="sr-Latn-RS" dirty="0" err="1">
                <a:latin typeface="Arial" panose="020B0604020202020204" pitchFamily="34" charset="0"/>
              </a:rPr>
              <a:t>i</a:t>
            </a:r>
            <a:r>
              <a:rPr lang="en-US" altLang="sr-Latn-RS" dirty="0">
                <a:latin typeface="Arial" panose="020B0604020202020204" pitchFamily="34" charset="0"/>
              </a:rPr>
              <a:t> od </a:t>
            </a:r>
            <a:r>
              <a:rPr lang="en-US" altLang="sr-Latn-RS" dirty="0" err="1">
                <a:latin typeface="Arial" panose="020B0604020202020204" pitchFamily="34" charset="0"/>
              </a:rPr>
              <a:t>strane</a:t>
            </a:r>
            <a:r>
              <a:rPr lang="en-US" altLang="sr-Latn-RS" dirty="0">
                <a:latin typeface="Arial" panose="020B0604020202020204" pitchFamily="34" charset="0"/>
              </a:rPr>
              <a:t> </a:t>
            </a:r>
            <a:r>
              <a:rPr lang="en-US" altLang="sr-Latn-RS" dirty="0" err="1">
                <a:latin typeface="Arial" panose="020B0604020202020204" pitchFamily="34" charset="0"/>
              </a:rPr>
              <a:t>opreme</a:t>
            </a:r>
            <a:r>
              <a:rPr lang="en-US" altLang="sr-Latn-RS" dirty="0">
                <a:latin typeface="Arial" panose="020B0604020202020204" pitchFamily="34" charset="0"/>
              </a:rPr>
              <a:t> u </a:t>
            </a:r>
            <a:r>
              <a:rPr lang="en-US" altLang="sr-Latn-RS" dirty="0" err="1">
                <a:latin typeface="Arial" panose="020B0604020202020204" pitchFamily="34" charset="0"/>
              </a:rPr>
              <a:t>kojoj</a:t>
            </a:r>
            <a:r>
              <a:rPr lang="en-US" altLang="sr-Latn-RS" dirty="0">
                <a:latin typeface="Arial" panose="020B0604020202020204" pitchFamily="34" charset="0"/>
              </a:rPr>
              <a:t> se </a:t>
            </a:r>
            <a:r>
              <a:rPr lang="en-US" altLang="sr-Latn-RS" dirty="0" err="1">
                <a:latin typeface="Arial" panose="020B0604020202020204" pitchFamily="34" charset="0"/>
              </a:rPr>
              <a:t>kontroliše</a:t>
            </a:r>
            <a:r>
              <a:rPr lang="sr-Latn-RS" altLang="sr-Latn-RS" dirty="0">
                <a:latin typeface="Arial" panose="020B0604020202020204" pitchFamily="34" charset="0"/>
              </a:rPr>
              <a:t> procesna</a:t>
            </a:r>
            <a:r>
              <a:rPr lang="en-US" altLang="sr-Latn-RS" dirty="0">
                <a:latin typeface="Arial" panose="020B0604020202020204" pitchFamily="34" charset="0"/>
              </a:rPr>
              <a:t> </a:t>
            </a:r>
            <a:r>
              <a:rPr lang="en-US" altLang="sr-Latn-RS" dirty="0" err="1">
                <a:latin typeface="Arial" panose="020B0604020202020204" pitchFamily="34" charset="0"/>
              </a:rPr>
              <a:t>promenlji</a:t>
            </a:r>
            <a:r>
              <a:rPr lang="sr-Latn-RS" altLang="sr-Latn-RS" dirty="0" err="1">
                <a:latin typeface="Arial" panose="020B0604020202020204" pitchFamily="34" charset="0"/>
              </a:rPr>
              <a:t>va</a:t>
            </a:r>
            <a:r>
              <a:rPr lang="en-US" altLang="sr-Latn-RS" dirty="0">
                <a:latin typeface="Arial" panose="020B0604020202020204" pitchFamily="34" charset="0"/>
              </a:rPr>
              <a:t>.</a:t>
            </a:r>
          </a:p>
          <a:p>
            <a:pPr marL="342900" indent="-342900"/>
            <a:endParaRPr lang="en-US" altLang="sr-Latn-RS" dirty="0">
              <a:latin typeface="Arial" panose="020B0604020202020204" pitchFamily="34" charset="0"/>
            </a:endParaRPr>
          </a:p>
          <a:p>
            <a:pPr marL="342900" indent="-342900"/>
            <a:r>
              <a:rPr lang="en-US" altLang="sr-Latn-RS" dirty="0" err="1">
                <a:latin typeface="Arial" panose="020B0604020202020204" pitchFamily="34" charset="0"/>
              </a:rPr>
              <a:t>Proces</a:t>
            </a:r>
            <a:r>
              <a:rPr lang="en-US" altLang="sr-Latn-RS" dirty="0">
                <a:latin typeface="Arial" panose="020B0604020202020204" pitchFamily="34" charset="0"/>
              </a:rPr>
              <a:t> </a:t>
            </a:r>
            <a:r>
              <a:rPr lang="en-US" altLang="sr-Latn-RS" dirty="0" err="1">
                <a:latin typeface="Arial" panose="020B0604020202020204" pitchFamily="34" charset="0"/>
              </a:rPr>
              <a:t>uklju</a:t>
            </a:r>
            <a:r>
              <a:rPr lang="sr-Latn-RS" altLang="sr-Latn-RS" dirty="0">
                <a:latin typeface="Arial" panose="020B0604020202020204" pitchFamily="34" charset="0"/>
              </a:rPr>
              <a:t>č</a:t>
            </a:r>
            <a:r>
              <a:rPr lang="en-US" altLang="sr-Latn-RS" dirty="0" err="1">
                <a:latin typeface="Arial" panose="020B0604020202020204" pitchFamily="34" charset="0"/>
              </a:rPr>
              <a:t>uje</a:t>
            </a:r>
            <a:r>
              <a:rPr lang="en-US" altLang="sr-Latn-RS" dirty="0">
                <a:latin typeface="Arial" panose="020B0604020202020204" pitchFamily="34" charset="0"/>
              </a:rPr>
              <a:t> </a:t>
            </a:r>
            <a:r>
              <a:rPr lang="en-US" altLang="sr-Latn-RS" dirty="0" err="1">
                <a:latin typeface="Arial" panose="020B0604020202020204" pitchFamily="34" charset="0"/>
              </a:rPr>
              <a:t>sve</a:t>
            </a:r>
            <a:r>
              <a:rPr lang="en-US" altLang="sr-Latn-RS" dirty="0">
                <a:latin typeface="Arial" panose="020B0604020202020204" pitchFamily="34" charset="0"/>
              </a:rPr>
              <a:t> </a:t>
            </a:r>
            <a:r>
              <a:rPr lang="en-US" altLang="sr-Latn-RS" dirty="0" err="1">
                <a:latin typeface="Arial" panose="020B0604020202020204" pitchFamily="34" charset="0"/>
              </a:rPr>
              <a:t>što</a:t>
            </a:r>
            <a:r>
              <a:rPr lang="en-US" altLang="sr-Latn-RS" dirty="0">
                <a:latin typeface="Arial" panose="020B0604020202020204" pitchFamily="34" charset="0"/>
              </a:rPr>
              <a:t> </a:t>
            </a:r>
            <a:r>
              <a:rPr lang="en-US" altLang="sr-Latn-RS" dirty="0" err="1">
                <a:latin typeface="Arial" panose="020B0604020202020204" pitchFamily="34" charset="0"/>
              </a:rPr>
              <a:t>utiče</a:t>
            </a:r>
            <a:r>
              <a:rPr lang="en-US" altLang="sr-Latn-RS" dirty="0">
                <a:latin typeface="Arial" panose="020B0604020202020204" pitchFamily="34" charset="0"/>
              </a:rPr>
              <a:t> </a:t>
            </a:r>
            <a:r>
              <a:rPr lang="en-US" altLang="sr-Latn-RS" dirty="0" err="1">
                <a:latin typeface="Arial" panose="020B0604020202020204" pitchFamily="34" charset="0"/>
              </a:rPr>
              <a:t>na</a:t>
            </a:r>
            <a:r>
              <a:rPr lang="en-US" altLang="sr-Latn-RS" dirty="0">
                <a:latin typeface="Arial" panose="020B0604020202020204" pitchFamily="34" charset="0"/>
              </a:rPr>
              <a:t> </a:t>
            </a:r>
            <a:r>
              <a:rPr lang="en-US" altLang="sr-Latn-RS" dirty="0" err="1">
                <a:latin typeface="Arial" panose="020B0604020202020204" pitchFamily="34" charset="0"/>
              </a:rPr>
              <a:t>upravljanu</a:t>
            </a:r>
            <a:r>
              <a:rPr lang="sr-Latn-RS" altLang="sr-Latn-RS" dirty="0">
                <a:latin typeface="Arial" panose="020B0604020202020204" pitchFamily="34" charset="0"/>
              </a:rPr>
              <a:t> </a:t>
            </a:r>
            <a:r>
              <a:rPr lang="en-US" altLang="sr-Latn-RS" dirty="0">
                <a:latin typeface="Arial" panose="020B0604020202020204" pitchFamily="34" charset="0"/>
              </a:rPr>
              <a:t>(</a:t>
            </a:r>
            <a:r>
              <a:rPr lang="en-US" altLang="sr-Latn-RS" dirty="0" err="1">
                <a:latin typeface="Arial" panose="020B0604020202020204" pitchFamily="34" charset="0"/>
              </a:rPr>
              <a:t>kontrolisanu</a:t>
            </a:r>
            <a:r>
              <a:rPr lang="en-US" altLang="sr-Latn-RS" dirty="0">
                <a:latin typeface="Arial" panose="020B0604020202020204" pitchFamily="34" charset="0"/>
              </a:rPr>
              <a:t>) </a:t>
            </a:r>
            <a:r>
              <a:rPr lang="en-US" altLang="sr-Latn-RS" dirty="0" err="1">
                <a:latin typeface="Arial" panose="020B0604020202020204" pitchFamily="34" charset="0"/>
              </a:rPr>
              <a:t>promenljivu</a:t>
            </a:r>
            <a:r>
              <a:rPr lang="en-US" altLang="sr-Latn-RS" dirty="0">
                <a:latin typeface="Arial" panose="020B0604020202020204" pitchFamily="34" charset="0"/>
              </a:rPr>
              <a:t> </a:t>
            </a:r>
            <a:r>
              <a:rPr lang="en-US" altLang="sr-Latn-RS" dirty="0" err="1">
                <a:latin typeface="Arial" panose="020B0604020202020204" pitchFamily="34" charset="0"/>
              </a:rPr>
              <a:t>ili</a:t>
            </a:r>
            <a:r>
              <a:rPr lang="en-US" altLang="sr-Latn-RS" dirty="0">
                <a:latin typeface="Arial" panose="020B0604020202020204" pitchFamily="34" charset="0"/>
              </a:rPr>
              <a:t> </a:t>
            </a:r>
            <a:r>
              <a:rPr lang="en-US" altLang="sr-Latn-RS" i="1" dirty="0" err="1">
                <a:latin typeface="Arial" panose="020B0604020202020204" pitchFamily="34" charset="0"/>
              </a:rPr>
              <a:t>procesnu</a:t>
            </a:r>
            <a:r>
              <a:rPr lang="en-US" altLang="sr-Latn-RS" i="1" dirty="0">
                <a:latin typeface="Arial" panose="020B0604020202020204" pitchFamily="34" charset="0"/>
              </a:rPr>
              <a:t> </a:t>
            </a:r>
            <a:r>
              <a:rPr lang="en-US" altLang="sr-Latn-RS" i="1" dirty="0" err="1">
                <a:latin typeface="Arial" panose="020B0604020202020204" pitchFamily="34" charset="0"/>
              </a:rPr>
              <a:t>promenljivu</a:t>
            </a:r>
            <a:r>
              <a:rPr lang="en-US" altLang="sr-Latn-RS" i="1" dirty="0">
                <a:latin typeface="Arial" panose="020B0604020202020204" pitchFamily="34" charset="0"/>
              </a:rPr>
              <a:t> </a:t>
            </a:r>
            <a:r>
              <a:rPr lang="en-US" altLang="sr-Latn-RS" dirty="0" err="1">
                <a:latin typeface="Arial" panose="020B0604020202020204" pitchFamily="34" charset="0"/>
              </a:rPr>
              <a:t>osim</a:t>
            </a:r>
            <a:r>
              <a:rPr lang="en-US" altLang="sr-Latn-RS" dirty="0">
                <a:latin typeface="Arial" panose="020B0604020202020204" pitchFamily="34" charset="0"/>
              </a:rPr>
              <a:t> </a:t>
            </a:r>
            <a:r>
              <a:rPr lang="en-US" altLang="sr-Latn-RS" dirty="0" err="1">
                <a:latin typeface="Arial" panose="020B0604020202020204" pitchFamily="34" charset="0"/>
              </a:rPr>
              <a:t>kontrolera</a:t>
            </a:r>
            <a:r>
              <a:rPr lang="en-US" altLang="sr-Latn-RS" dirty="0">
                <a:latin typeface="Arial" panose="020B0604020202020204" pitchFamily="34" charset="0"/>
              </a:rPr>
              <a:t> </a:t>
            </a:r>
            <a:r>
              <a:rPr lang="en-US" altLang="sr-Latn-RS" dirty="0" err="1">
                <a:latin typeface="Arial" panose="020B0604020202020204" pitchFamily="34" charset="0"/>
              </a:rPr>
              <a:t>i</a:t>
            </a:r>
            <a:r>
              <a:rPr lang="en-US" altLang="sr-Latn-RS" dirty="0">
                <a:latin typeface="Arial" panose="020B0604020202020204" pitchFamily="34" charset="0"/>
              </a:rPr>
              <a:t> </a:t>
            </a:r>
            <a:r>
              <a:rPr lang="sr-Latn-RS" altLang="sr-Latn-RS" dirty="0">
                <a:latin typeface="Arial" panose="020B0604020202020204" pitchFamily="34" charset="0"/>
              </a:rPr>
              <a:t>izvršnog organa</a:t>
            </a:r>
            <a:r>
              <a:rPr lang="en-US" altLang="sr-Latn-RS" dirty="0"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B539F8F-43FA-4485-8306-06A552FD0A83}"/>
              </a:ext>
            </a:extLst>
          </p:cNvPr>
          <p:cNvSpPr/>
          <p:nvPr/>
        </p:nvSpPr>
        <p:spPr>
          <a:xfrm>
            <a:off x="5724128" y="137537"/>
            <a:ext cx="1728192" cy="1635279"/>
          </a:xfrm>
          <a:prstGeom prst="ellipse">
            <a:avLst/>
          </a:prstGeom>
          <a:solidFill>
            <a:srgbClr val="FF0000">
              <a:alpha val="20000"/>
            </a:srgbClr>
          </a:solidFill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5">
            <a:extLst>
              <a:ext uri="{FF2B5EF4-FFF2-40B4-BE49-F238E27FC236}">
                <a16:creationId xmlns:a16="http://schemas.microsoft.com/office/drawing/2014/main" id="{5C2BA2C2-C8DA-4A36-BF67-4B75151A76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9888" y="642938"/>
            <a:ext cx="4921250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3" name="Text Placeholder 1">
            <a:extLst>
              <a:ext uri="{FF2B5EF4-FFF2-40B4-BE49-F238E27FC236}">
                <a16:creationId xmlns:a16="http://schemas.microsoft.com/office/drawing/2014/main" id="{5AB169B2-E4B0-409F-812A-9427EB1D1F7E}"/>
              </a:ext>
            </a:extLst>
          </p:cNvPr>
          <p:cNvSpPr>
            <a:spLocks noGrp="1" noChangeArrowheads="1"/>
          </p:cNvSpPr>
          <p:nvPr>
            <p:ph type="body" sz="quarter" idx="11"/>
          </p:nvPr>
        </p:nvSpPr>
        <p:spPr>
          <a:xfrm>
            <a:off x="328613" y="642938"/>
            <a:ext cx="4243387" cy="3429000"/>
          </a:xfrm>
        </p:spPr>
        <p:txBody>
          <a:bodyPr/>
          <a:lstStyle/>
          <a:p>
            <a:pPr marL="342900" indent="-342900">
              <a:buFontTx/>
              <a:buNone/>
            </a:pPr>
            <a:r>
              <a:rPr lang="en-US" altLang="sr-Latn-RS">
                <a:latin typeface="Arial" panose="020B0604020202020204" pitchFamily="34" charset="0"/>
              </a:rPr>
              <a:t>SENZOR /TRANSMITER</a:t>
            </a:r>
          </a:p>
          <a:p>
            <a:pPr marL="342900" indent="-342900"/>
            <a:r>
              <a:rPr lang="sr-Latn-RS" altLang="sr-Latn-RS">
                <a:latin typeface="Arial" panose="020B0604020202020204" pitchFamily="34" charset="0"/>
              </a:rPr>
              <a:t>T</a:t>
            </a:r>
            <a:r>
              <a:rPr lang="en-US" altLang="sr-Latn-RS">
                <a:latin typeface="Arial" panose="020B0604020202020204" pitchFamily="34" charset="0"/>
              </a:rPr>
              <a:t>r</a:t>
            </a:r>
            <a:r>
              <a:rPr lang="sr-Latn-RS" altLang="sr-Latn-RS">
                <a:latin typeface="Arial" panose="020B0604020202020204" pitchFamily="34" charset="0"/>
              </a:rPr>
              <a:t>ansmiter </a:t>
            </a:r>
            <a:r>
              <a:rPr lang="en-US" altLang="sr-Latn-RS">
                <a:latin typeface="Arial" panose="020B0604020202020204" pitchFamily="34" charset="0"/>
              </a:rPr>
              <a:t> meri vrednost kontrolisane promenljive i konvertuje tu vrednost u </a:t>
            </a:r>
            <a:r>
              <a:rPr lang="sr-Latn-RS" altLang="sr-Latn-RS">
                <a:latin typeface="Arial" panose="020B0604020202020204" pitchFamily="34" charset="0"/>
              </a:rPr>
              <a:t>upotrebljiv</a:t>
            </a:r>
            <a:r>
              <a:rPr lang="en-US" altLang="sr-Latn-RS">
                <a:latin typeface="Arial" panose="020B0604020202020204" pitchFamily="34" charset="0"/>
              </a:rPr>
              <a:t> signal</a:t>
            </a:r>
          </a:p>
          <a:p>
            <a:pPr marL="342900" indent="-342900"/>
            <a:r>
              <a:rPr lang="sr-Latn-RS" altLang="sr-Latn-RS">
                <a:latin typeface="Arial" panose="020B0604020202020204" pitchFamily="34" charset="0"/>
              </a:rPr>
              <a:t>Transmiter</a:t>
            </a:r>
            <a:r>
              <a:rPr lang="en-US" altLang="sr-Latn-RS">
                <a:latin typeface="Arial" panose="020B0604020202020204" pitchFamily="34" charset="0"/>
              </a:rPr>
              <a:t> je generalizovani izraz i pokriva sve tipove signala.</a:t>
            </a:r>
            <a:endParaRPr lang="sr-Latn-RS" altLang="sr-Latn-RS">
              <a:latin typeface="Arial" panose="020B0604020202020204" pitchFamily="34" charset="0"/>
            </a:endParaRPr>
          </a:p>
          <a:p>
            <a:pPr marL="342900" indent="-342900"/>
            <a:r>
              <a:rPr lang="sr-Latn-RS" altLang="sr-Latn-RS">
                <a:latin typeface="Arial" panose="020B0604020202020204" pitchFamily="34" charset="0"/>
              </a:rPr>
              <a:t>U nekim slučajevima se reč merenje menja izrazom “merni signal”</a:t>
            </a:r>
            <a:endParaRPr lang="en-US" altLang="sr-Latn-RS">
              <a:latin typeface="Arial" panose="020B0604020202020204" pitchFamily="34" charset="0"/>
            </a:endParaRPr>
          </a:p>
          <a:p>
            <a:pPr marL="342900" indent="-342900">
              <a:buFontTx/>
              <a:buNone/>
            </a:pPr>
            <a:endParaRPr lang="en-US" altLang="sr-Latn-RS">
              <a:latin typeface="Arial" panose="020B0604020202020204" pitchFamily="34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F6AC00D-E9EC-4426-BF62-0EF4A933C5EE}"/>
              </a:ext>
            </a:extLst>
          </p:cNvPr>
          <p:cNvSpPr/>
          <p:nvPr/>
        </p:nvSpPr>
        <p:spPr>
          <a:xfrm>
            <a:off x="6357938" y="1857375"/>
            <a:ext cx="1000125" cy="1000125"/>
          </a:xfrm>
          <a:prstGeom prst="ellipse">
            <a:avLst/>
          </a:prstGeom>
          <a:solidFill>
            <a:srgbClr val="FF0000">
              <a:alpha val="20000"/>
            </a:srgbClr>
          </a:solidFill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5845" name="TextBox 4">
            <a:extLst>
              <a:ext uri="{FF2B5EF4-FFF2-40B4-BE49-F238E27FC236}">
                <a16:creationId xmlns:a16="http://schemas.microsoft.com/office/drawing/2014/main" id="{404056A3-ACF8-4175-A1DF-BA0E2FA627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5855" y="6035313"/>
            <a:ext cx="5347875" cy="45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US" altLang="sr-Latn-RS" sz="1800" dirty="0" err="1">
                <a:solidFill>
                  <a:schemeClr val="tx1"/>
                </a:solidFill>
              </a:rPr>
              <a:t>Ulazno</a:t>
            </a:r>
            <a:r>
              <a:rPr lang="en-US" altLang="sr-Latn-RS" sz="1800" dirty="0">
                <a:solidFill>
                  <a:schemeClr val="tx1"/>
                </a:solidFill>
              </a:rPr>
              <a:t>/</a:t>
            </a:r>
            <a:r>
              <a:rPr lang="en-US" altLang="sr-Latn-RS" sz="1800" dirty="0" err="1">
                <a:solidFill>
                  <a:schemeClr val="tx1"/>
                </a:solidFill>
              </a:rPr>
              <a:t>izlazni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grafik</a:t>
            </a:r>
            <a:r>
              <a:rPr lang="en-US" altLang="sr-Latn-RS" sz="1800" dirty="0">
                <a:solidFill>
                  <a:schemeClr val="tx1"/>
                </a:solidFill>
              </a:rPr>
              <a:t> temperature – </a:t>
            </a:r>
            <a:r>
              <a:rPr lang="en-US" altLang="sr-Latn-RS" sz="1800" dirty="0" err="1">
                <a:solidFill>
                  <a:schemeClr val="tx1"/>
                </a:solidFill>
              </a:rPr>
              <a:t>senzora</a:t>
            </a:r>
            <a:endParaRPr lang="en-US" altLang="sr-Latn-RS" sz="1800" dirty="0">
              <a:solidFill>
                <a:schemeClr val="tx1"/>
              </a:solidFill>
            </a:endParaRPr>
          </a:p>
        </p:txBody>
      </p:sp>
      <p:pic>
        <p:nvPicPr>
          <p:cNvPr id="35846" name="Picture 7">
            <a:extLst>
              <a:ext uri="{FF2B5EF4-FFF2-40B4-BE49-F238E27FC236}">
                <a16:creationId xmlns:a16="http://schemas.microsoft.com/office/drawing/2014/main" id="{23B76D95-6B28-4403-93E3-9FFA6DF11E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5748" y="3086100"/>
            <a:ext cx="323850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5847" name="Object 8">
            <a:extLst>
              <a:ext uri="{FF2B5EF4-FFF2-40B4-BE49-F238E27FC236}">
                <a16:creationId xmlns:a16="http://schemas.microsoft.com/office/drawing/2014/main" id="{43033CBF-118D-44F4-8AA0-2D25984B293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8641024"/>
              </p:ext>
            </p:extLst>
          </p:nvPr>
        </p:nvGraphicFramePr>
        <p:xfrm>
          <a:off x="6521325" y="3645024"/>
          <a:ext cx="2443163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2442420" imgH="619215" progId="Visio.Drawing.11">
                  <p:link updateAutomatic="1"/>
                </p:oleObj>
              </mc:Choice>
              <mc:Fallback>
                <p:oleObj name="Visio" r:id="rId5" imgW="2442420" imgH="619215" progId="Visio.Drawing.11">
                  <p:link updateAutomatic="1"/>
                  <p:pic>
                    <p:nvPicPr>
                      <p:cNvPr id="35847" name="Object 8">
                        <a:extLst>
                          <a:ext uri="{FF2B5EF4-FFF2-40B4-BE49-F238E27FC236}">
                            <a16:creationId xmlns:a16="http://schemas.microsoft.com/office/drawing/2014/main" id="{43033CBF-118D-44F4-8AA0-2D25984B293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1325" y="3645024"/>
                        <a:ext cx="2443163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FB8059E6-6E23-42B8-B903-22FCB53DC028}"/>
              </a:ext>
            </a:extLst>
          </p:cNvPr>
          <p:cNvSpPr txBox="1"/>
          <p:nvPr/>
        </p:nvSpPr>
        <p:spPr>
          <a:xfrm>
            <a:off x="207968" y="3448645"/>
            <a:ext cx="29238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sr-Latn-RS" sz="1800" dirty="0"/>
              <a:t>Važne aktivnosti:</a:t>
            </a: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r-Latn-RS" sz="1800" dirty="0"/>
              <a:t>Kalibracija – podešavanje tačnosti;</a:t>
            </a: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r-Latn-RS" sz="1800" dirty="0" err="1"/>
              <a:t>Skaliranje</a:t>
            </a:r>
            <a:r>
              <a:rPr lang="sr-Latn-RS" sz="1800" dirty="0"/>
              <a:t> – odabiranje mernog opsega.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1720A5-B758-439D-A2DF-4494A4A6E2B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28613" y="642938"/>
            <a:ext cx="8469312" cy="5929312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sr-Latn-RS" dirty="0"/>
              <a:t>Primer</a:t>
            </a:r>
            <a:r>
              <a:rPr lang="en-US" dirty="0"/>
              <a:t>: </a:t>
            </a:r>
            <a:r>
              <a:rPr lang="sr-Latn-RS" dirty="0"/>
              <a:t>T</a:t>
            </a:r>
            <a:r>
              <a:rPr lang="en-US" dirty="0" err="1"/>
              <a:t>emperatur</a:t>
            </a:r>
            <a:r>
              <a:rPr lang="sr-Latn-RS" dirty="0"/>
              <a:t>a</a:t>
            </a:r>
            <a:r>
              <a:rPr lang="en-US" dirty="0"/>
              <a:t> – </a:t>
            </a:r>
            <a:r>
              <a:rPr lang="sr-Latn-RS" dirty="0"/>
              <a:t>Senzor</a:t>
            </a:r>
            <a:r>
              <a:rPr lang="en-US" dirty="0"/>
              <a:t> </a:t>
            </a:r>
            <a:r>
              <a:rPr lang="sr-Latn-RS" dirty="0"/>
              <a:t>ima</a:t>
            </a:r>
            <a:r>
              <a:rPr lang="en-US" dirty="0"/>
              <a:t>  </a:t>
            </a:r>
            <a:r>
              <a:rPr lang="sr-Latn-RS" dirty="0"/>
              <a:t>ulazni</a:t>
            </a:r>
            <a:r>
              <a:rPr lang="en-US" dirty="0"/>
              <a:t> </a:t>
            </a:r>
            <a:r>
              <a:rPr lang="sr-Latn-RS" dirty="0"/>
              <a:t>opseg</a:t>
            </a:r>
            <a:r>
              <a:rPr lang="en-US" dirty="0"/>
              <a:t> </a:t>
            </a:r>
            <a:r>
              <a:rPr lang="sr-Latn-RS" dirty="0"/>
              <a:t>od</a:t>
            </a:r>
            <a:r>
              <a:rPr lang="en-US" dirty="0"/>
              <a:t> -40 </a:t>
            </a:r>
            <a:r>
              <a:rPr lang="sr-Latn-RS" dirty="0"/>
              <a:t>d</a:t>
            </a:r>
            <a:r>
              <a:rPr lang="en-US" dirty="0"/>
              <a:t>o 60</a:t>
            </a:r>
            <a:r>
              <a:rPr lang="en-US" baseline="30000" dirty="0"/>
              <a:t>o</a:t>
            </a:r>
            <a:r>
              <a:rPr lang="en-US" dirty="0"/>
              <a:t>C </a:t>
            </a:r>
            <a:r>
              <a:rPr lang="sr-Latn-RS" dirty="0"/>
              <a:t>i</a:t>
            </a:r>
            <a:r>
              <a:rPr lang="en-US" dirty="0"/>
              <a:t>  </a:t>
            </a:r>
            <a:r>
              <a:rPr lang="sr-Latn-RS" dirty="0"/>
              <a:t>izlazni</a:t>
            </a:r>
            <a:r>
              <a:rPr lang="en-US" dirty="0"/>
              <a:t> </a:t>
            </a:r>
            <a:r>
              <a:rPr lang="sr-Latn-RS" dirty="0"/>
              <a:t>opseg</a:t>
            </a:r>
            <a:r>
              <a:rPr lang="en-US" dirty="0"/>
              <a:t> </a:t>
            </a:r>
            <a:r>
              <a:rPr lang="sr-Latn-RS" dirty="0"/>
              <a:t>od</a:t>
            </a:r>
            <a:r>
              <a:rPr lang="en-US" dirty="0"/>
              <a:t> 4 </a:t>
            </a:r>
            <a:r>
              <a:rPr lang="sr-Latn-RS" dirty="0"/>
              <a:t>d</a:t>
            </a:r>
            <a:r>
              <a:rPr lang="en-US" dirty="0"/>
              <a:t>o 20mA. </a:t>
            </a:r>
            <a:r>
              <a:rPr lang="sr-Latn-RS" dirty="0"/>
              <a:t>Pretpostaviti</a:t>
            </a:r>
            <a:r>
              <a:rPr lang="en-US" dirty="0"/>
              <a:t> </a:t>
            </a:r>
            <a:r>
              <a:rPr lang="sr-Latn-RS" dirty="0"/>
              <a:t>da je</a:t>
            </a:r>
            <a:r>
              <a:rPr lang="en-US" dirty="0"/>
              <a:t> </a:t>
            </a:r>
            <a:r>
              <a:rPr lang="sr-Latn-RS" dirty="0"/>
              <a:t>senzor</a:t>
            </a:r>
            <a:r>
              <a:rPr lang="en-US" dirty="0"/>
              <a:t>  linear</a:t>
            </a:r>
            <a:r>
              <a:rPr lang="sr-Latn-RS" dirty="0"/>
              <a:t>an</a:t>
            </a:r>
            <a:r>
              <a:rPr lang="en-US" dirty="0"/>
              <a:t> </a:t>
            </a:r>
            <a:r>
              <a:rPr lang="sr-Latn-RS" dirty="0"/>
              <a:t>i izračunati sledeće</a:t>
            </a:r>
            <a:r>
              <a:rPr lang="en-US" dirty="0"/>
              <a:t>:</a:t>
            </a:r>
          </a:p>
          <a:p>
            <a:pPr marL="342900" indent="-342900">
              <a:buFont typeface="+mj-lt"/>
              <a:buAutoNum type="alphaLcParenR"/>
              <a:defRPr/>
            </a:pPr>
            <a:r>
              <a:rPr lang="sr-Latn-RS" dirty="0"/>
              <a:t>Pojačanje </a:t>
            </a:r>
            <a:r>
              <a:rPr lang="sr-Latn-RS" dirty="0" err="1"/>
              <a:t>transmitera</a:t>
            </a:r>
            <a:r>
              <a:rPr lang="sr-Latn-RS" dirty="0"/>
              <a:t> (senzora)</a:t>
            </a:r>
            <a:r>
              <a:rPr lang="en-US" dirty="0"/>
              <a:t>, H=Cm/C.</a:t>
            </a:r>
          </a:p>
          <a:p>
            <a:pPr marL="342900" indent="-342900">
              <a:buFont typeface="+mj-lt"/>
              <a:buAutoNum type="alphaLcParenR"/>
              <a:defRPr/>
            </a:pPr>
            <a:r>
              <a:rPr lang="sr-Latn-RS" dirty="0"/>
              <a:t>Zavisnost izlaza</a:t>
            </a:r>
            <a:r>
              <a:rPr lang="en-US" dirty="0"/>
              <a:t> Cm </a:t>
            </a:r>
            <a:r>
              <a:rPr lang="sr-Latn-RS" dirty="0"/>
              <a:t>od ulaza</a:t>
            </a:r>
            <a:r>
              <a:rPr lang="en-US" dirty="0"/>
              <a:t> C.</a:t>
            </a:r>
          </a:p>
          <a:p>
            <a:pPr marL="342900" indent="-342900">
              <a:buFont typeface="+mj-lt"/>
              <a:buAutoNum type="alphaLcParenR"/>
              <a:defRPr/>
            </a:pPr>
            <a:r>
              <a:rPr lang="sr-Latn-RS" dirty="0"/>
              <a:t>Izlaz transmitera kada je ulaz</a:t>
            </a:r>
            <a:r>
              <a:rPr lang="en-US" dirty="0"/>
              <a:t> C=22</a:t>
            </a:r>
            <a:r>
              <a:rPr lang="en-US" baseline="30000" dirty="0"/>
              <a:t>o</a:t>
            </a:r>
            <a:r>
              <a:rPr lang="en-US" dirty="0"/>
              <a:t>C.</a:t>
            </a:r>
          </a:p>
          <a:p>
            <a:pPr marL="342900" indent="-342900">
              <a:buFont typeface="+mj-lt"/>
              <a:buAutoNum type="alphaLcParenR"/>
              <a:defRPr/>
            </a:pPr>
            <a:r>
              <a:rPr lang="sr-Latn-RS" dirty="0"/>
              <a:t>Ulaz transmitera kada je izlaz</a:t>
            </a:r>
            <a:r>
              <a:rPr lang="en-US" dirty="0"/>
              <a:t> Cm=11mA.</a:t>
            </a:r>
          </a:p>
          <a:p>
            <a:pPr>
              <a:buFontTx/>
              <a:buNone/>
              <a:defRPr/>
            </a:pPr>
            <a:r>
              <a:rPr lang="sr-Latn-RS" dirty="0"/>
              <a:t>Rešenje</a:t>
            </a:r>
            <a:r>
              <a:rPr lang="en-US" dirty="0"/>
              <a:t>: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+mj-lt"/>
              <a:buAutoNum type="alphaLcParenR"/>
              <a:defRPr/>
            </a:pPr>
            <a:r>
              <a:rPr lang="en-US" dirty="0"/>
              <a:t>H=(</a:t>
            </a:r>
            <a:r>
              <a:rPr lang="sr-Latn-RS" dirty="0"/>
              <a:t>izlazni opseg</a:t>
            </a:r>
            <a:r>
              <a:rPr lang="en-US" dirty="0"/>
              <a:t>)/(</a:t>
            </a:r>
            <a:r>
              <a:rPr lang="sr-Latn-RS" dirty="0"/>
              <a:t>ulazni opseg</a:t>
            </a:r>
            <a:r>
              <a:rPr lang="en-US" dirty="0"/>
              <a:t>)=(20mA - 4mA)/(60</a:t>
            </a:r>
            <a:r>
              <a:rPr lang="en-US" baseline="30000" dirty="0"/>
              <a:t>o</a:t>
            </a:r>
            <a:r>
              <a:rPr lang="en-US" dirty="0"/>
              <a:t>C - (-40</a:t>
            </a:r>
            <a:r>
              <a:rPr lang="en-US" baseline="30000" dirty="0"/>
              <a:t>o</a:t>
            </a:r>
            <a:r>
              <a:rPr lang="en-US" dirty="0"/>
              <a:t>C))=0.16 </a:t>
            </a:r>
            <a:r>
              <a:rPr lang="en-US" dirty="0" err="1"/>
              <a:t>mA</a:t>
            </a:r>
            <a:r>
              <a:rPr lang="en-US" dirty="0"/>
              <a:t>/</a:t>
            </a:r>
            <a:r>
              <a:rPr lang="en-US" baseline="30000" dirty="0" err="1"/>
              <a:t>o</a:t>
            </a:r>
            <a:r>
              <a:rPr lang="en-US" dirty="0" err="1"/>
              <a:t>C</a:t>
            </a:r>
            <a:endParaRPr lang="en-US" dirty="0"/>
          </a:p>
          <a:p>
            <a:pPr marL="342900" indent="-342900">
              <a:buFont typeface="+mj-lt"/>
              <a:buAutoNum type="alphaLcParenR"/>
              <a:defRPr/>
            </a:pPr>
            <a:r>
              <a:rPr lang="en-US" dirty="0"/>
              <a:t>C</a:t>
            </a:r>
            <a:r>
              <a:rPr lang="en-US" baseline="-25000" dirty="0"/>
              <a:t>m</a:t>
            </a:r>
            <a:r>
              <a:rPr lang="en-US" dirty="0"/>
              <a:t> = </a:t>
            </a:r>
            <a:r>
              <a:rPr lang="en-US" dirty="0" err="1"/>
              <a:t>mC</a:t>
            </a:r>
            <a:r>
              <a:rPr lang="en-US" dirty="0"/>
              <a:t> + b</a:t>
            </a:r>
          </a:p>
          <a:p>
            <a:pPr marL="728662" lvl="1" indent="-342900">
              <a:buFontTx/>
              <a:buNone/>
              <a:defRPr/>
            </a:pPr>
            <a:r>
              <a:rPr lang="en-US" dirty="0"/>
              <a:t>m = H = 0.16</a:t>
            </a:r>
          </a:p>
          <a:p>
            <a:pPr marL="728662" lvl="1" indent="-342900">
              <a:buFontTx/>
              <a:buNone/>
              <a:defRPr/>
            </a:pPr>
            <a:r>
              <a:rPr lang="en-US" dirty="0"/>
              <a:t>C</a:t>
            </a:r>
            <a:r>
              <a:rPr lang="en-US" baseline="-25000" dirty="0"/>
              <a:t>m</a:t>
            </a:r>
            <a:r>
              <a:rPr lang="en-US" dirty="0"/>
              <a:t> = 0.16C + b</a:t>
            </a:r>
          </a:p>
          <a:p>
            <a:pPr marL="728662" lvl="1" indent="-342900">
              <a:buFontTx/>
              <a:buNone/>
              <a:defRPr/>
            </a:pPr>
            <a:r>
              <a:rPr lang="sr-Latn-RS" dirty="0"/>
              <a:t>Kada je</a:t>
            </a:r>
            <a:r>
              <a:rPr lang="en-US" dirty="0"/>
              <a:t> C=60</a:t>
            </a:r>
            <a:r>
              <a:rPr lang="en-US" baseline="30000" dirty="0"/>
              <a:t>o</a:t>
            </a:r>
            <a:r>
              <a:rPr lang="en-US" dirty="0"/>
              <a:t>C </a:t>
            </a:r>
            <a:r>
              <a:rPr lang="sr-Latn-RS" dirty="0"/>
              <a:t>tada</a:t>
            </a:r>
            <a:r>
              <a:rPr lang="en-US" dirty="0"/>
              <a:t> C</a:t>
            </a:r>
            <a:r>
              <a:rPr lang="en-US" baseline="-25000" dirty="0"/>
              <a:t>m</a:t>
            </a:r>
            <a:r>
              <a:rPr lang="en-US" dirty="0"/>
              <a:t>=20: 20 = 0.16 x 60 +b → b = 20 – 9.6 = 10.4</a:t>
            </a:r>
          </a:p>
          <a:p>
            <a:pPr marL="728662" lvl="1" indent="-342900">
              <a:buFontTx/>
              <a:buNone/>
              <a:defRPr/>
            </a:pPr>
            <a:r>
              <a:rPr lang="en-US" dirty="0"/>
              <a:t>C</a:t>
            </a:r>
            <a:r>
              <a:rPr lang="en-US" baseline="-25000" dirty="0"/>
              <a:t>m</a:t>
            </a:r>
            <a:r>
              <a:rPr lang="en-US" dirty="0"/>
              <a:t> = 0.16C + 10.4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+mj-lt"/>
              <a:buAutoNum type="alphaLcParenR" startAt="3"/>
              <a:defRPr/>
            </a:pPr>
            <a:r>
              <a:rPr lang="en-US" dirty="0"/>
              <a:t>Cm = 0.16 x 22 + 10.4 = 13.92mA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+mj-lt"/>
              <a:buAutoNum type="alphaLcParenR" startAt="3"/>
              <a:defRPr/>
            </a:pPr>
            <a:r>
              <a:rPr lang="en-US" dirty="0"/>
              <a:t>11 = 0.16 x C + 10.4 → C = 3.75</a:t>
            </a:r>
            <a:r>
              <a:rPr lang="en-US" baseline="30000" dirty="0"/>
              <a:t>o</a:t>
            </a:r>
            <a:r>
              <a:rPr lang="en-US" dirty="0"/>
              <a:t>C</a:t>
            </a:r>
          </a:p>
          <a:p>
            <a:pPr>
              <a:buFontTx/>
              <a:buNone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5">
            <a:extLst>
              <a:ext uri="{FF2B5EF4-FFF2-40B4-BE49-F238E27FC236}">
                <a16:creationId xmlns:a16="http://schemas.microsoft.com/office/drawing/2014/main" id="{93A3A511-F59D-4F30-8CD6-9B50DE56EF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9888" y="642938"/>
            <a:ext cx="4921250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39" name="Text Placeholder 1">
            <a:extLst>
              <a:ext uri="{FF2B5EF4-FFF2-40B4-BE49-F238E27FC236}">
                <a16:creationId xmlns:a16="http://schemas.microsoft.com/office/drawing/2014/main" id="{8D45D5A2-A4C1-49AF-A797-AD081EA574E9}"/>
              </a:ext>
            </a:extLst>
          </p:cNvPr>
          <p:cNvSpPr>
            <a:spLocks noGrp="1" noChangeArrowheads="1"/>
          </p:cNvSpPr>
          <p:nvPr>
            <p:ph type="body" sz="quarter" idx="11"/>
          </p:nvPr>
        </p:nvSpPr>
        <p:spPr>
          <a:xfrm>
            <a:off x="328613" y="642938"/>
            <a:ext cx="4243387" cy="2428875"/>
          </a:xfrm>
        </p:spPr>
        <p:txBody>
          <a:bodyPr/>
          <a:lstStyle/>
          <a:p>
            <a:pPr marL="342900" indent="-342900">
              <a:buFontTx/>
              <a:buNone/>
            </a:pPr>
            <a:r>
              <a:rPr lang="en-US" altLang="sr-Latn-RS" dirty="0">
                <a:latin typeface="Arial" panose="020B0604020202020204" pitchFamily="34" charset="0"/>
              </a:rPr>
              <a:t>KONTROLER</a:t>
            </a:r>
          </a:p>
          <a:p>
            <a:pPr marL="342900" indent="-342900"/>
            <a:r>
              <a:rPr lang="en-US" altLang="sr-Latn-RS" dirty="0" err="1">
                <a:latin typeface="Arial" panose="020B0604020202020204" pitchFamily="34" charset="0"/>
              </a:rPr>
              <a:t>Kontroler</a:t>
            </a:r>
            <a:r>
              <a:rPr lang="en-US" altLang="sr-Latn-RS" dirty="0">
                <a:latin typeface="Arial" panose="020B0604020202020204" pitchFamily="34" charset="0"/>
              </a:rPr>
              <a:t> </a:t>
            </a:r>
            <a:r>
              <a:rPr lang="en-US" altLang="sr-Latn-RS" dirty="0" err="1">
                <a:latin typeface="Arial" panose="020B0604020202020204" pitchFamily="34" charset="0"/>
              </a:rPr>
              <a:t>obuhvata</a:t>
            </a:r>
            <a:r>
              <a:rPr lang="en-US" altLang="sr-Latn-RS" dirty="0">
                <a:latin typeface="Arial" panose="020B0604020202020204" pitchFamily="34" charset="0"/>
              </a:rPr>
              <a:t> deo za </a:t>
            </a:r>
            <a:r>
              <a:rPr lang="en-US" altLang="sr-Latn-RS" dirty="0" err="1">
                <a:solidFill>
                  <a:srgbClr val="00B050"/>
                </a:solidFill>
                <a:latin typeface="Arial" panose="020B0604020202020204" pitchFamily="34" charset="0"/>
              </a:rPr>
              <a:t>detekciju</a:t>
            </a:r>
            <a:r>
              <a:rPr lang="en-US" altLang="sr-Latn-RS" dirty="0">
                <a:solidFill>
                  <a:srgbClr val="00B050"/>
                </a:solidFill>
                <a:latin typeface="Arial" panose="020B0604020202020204" pitchFamily="34" charset="0"/>
              </a:rPr>
              <a:t> </a:t>
            </a:r>
            <a:r>
              <a:rPr lang="en-US" altLang="sr-Latn-RS" dirty="0" err="1">
                <a:solidFill>
                  <a:srgbClr val="00B050"/>
                </a:solidFill>
                <a:latin typeface="Arial" panose="020B0604020202020204" pitchFamily="34" charset="0"/>
              </a:rPr>
              <a:t>greške</a:t>
            </a:r>
            <a:r>
              <a:rPr lang="en-US" altLang="sr-Latn-RS" dirty="0">
                <a:latin typeface="Arial" panose="020B0604020202020204" pitchFamily="34" charset="0"/>
              </a:rPr>
              <a:t> </a:t>
            </a:r>
            <a:r>
              <a:rPr lang="en-US" altLang="sr-Latn-RS" dirty="0" err="1">
                <a:latin typeface="Arial" panose="020B0604020202020204" pitchFamily="34" charset="0"/>
              </a:rPr>
              <a:t>i</a:t>
            </a:r>
            <a:r>
              <a:rPr lang="en-US" altLang="sr-Latn-RS" dirty="0">
                <a:latin typeface="Arial" panose="020B0604020202020204" pitchFamily="34" charset="0"/>
              </a:rPr>
              <a:t> deo </a:t>
            </a:r>
            <a:r>
              <a:rPr lang="en-US" altLang="sr-Latn-RS" dirty="0" err="1">
                <a:latin typeface="Arial" panose="020B0604020202020204" pitchFamily="34" charset="0"/>
              </a:rPr>
              <a:t>koji</a:t>
            </a:r>
            <a:r>
              <a:rPr lang="en-US" altLang="sr-Latn-RS" dirty="0">
                <a:latin typeface="Arial" panose="020B0604020202020204" pitchFamily="34" charset="0"/>
              </a:rPr>
              <a:t> </a:t>
            </a:r>
            <a:r>
              <a:rPr lang="en-US" altLang="sr-Latn-RS" dirty="0" err="1">
                <a:latin typeface="Arial" panose="020B0604020202020204" pitchFamily="34" charset="0"/>
              </a:rPr>
              <a:t>sadrži</a:t>
            </a:r>
            <a:r>
              <a:rPr lang="en-US" altLang="sr-Latn-RS" dirty="0">
                <a:latin typeface="Arial" panose="020B0604020202020204" pitchFamily="34" charset="0"/>
              </a:rPr>
              <a:t> </a:t>
            </a:r>
            <a:r>
              <a:rPr lang="en-US" altLang="sr-Latn-RS" dirty="0" err="1">
                <a:solidFill>
                  <a:srgbClr val="00B050"/>
                </a:solidFill>
                <a:latin typeface="Arial" panose="020B0604020202020204" pitchFamily="34" charset="0"/>
              </a:rPr>
              <a:t>režime</a:t>
            </a:r>
            <a:r>
              <a:rPr lang="en-US" altLang="sr-Latn-RS" dirty="0">
                <a:solidFill>
                  <a:srgbClr val="00B050"/>
                </a:solidFill>
                <a:latin typeface="Arial" panose="020B0604020202020204" pitchFamily="34" charset="0"/>
              </a:rPr>
              <a:t> za </a:t>
            </a:r>
            <a:r>
              <a:rPr lang="en-US" altLang="sr-Latn-RS" dirty="0" err="1">
                <a:solidFill>
                  <a:srgbClr val="00B050"/>
                </a:solidFill>
                <a:latin typeface="Arial" panose="020B0604020202020204" pitchFamily="34" charset="0"/>
              </a:rPr>
              <a:t>kontrolu</a:t>
            </a:r>
            <a:endParaRPr lang="en-US" altLang="sr-Latn-RS" dirty="0">
              <a:solidFill>
                <a:srgbClr val="00B050"/>
              </a:solidFill>
              <a:latin typeface="Arial" panose="020B0604020202020204" pitchFamily="34" charset="0"/>
            </a:endParaRPr>
          </a:p>
          <a:p>
            <a:pPr marL="342900" indent="-342900"/>
            <a:r>
              <a:rPr lang="en-US" altLang="sr-Latn-RS" dirty="0">
                <a:latin typeface="Arial" panose="020B0604020202020204" pitchFamily="34" charset="0"/>
              </a:rPr>
              <a:t>Deo za </a:t>
            </a:r>
            <a:r>
              <a:rPr lang="en-US" altLang="sr-Latn-RS" dirty="0" err="1">
                <a:latin typeface="Arial" panose="020B0604020202020204" pitchFamily="34" charset="0"/>
              </a:rPr>
              <a:t>detekciju</a:t>
            </a:r>
            <a:r>
              <a:rPr lang="en-US" altLang="sr-Latn-RS" dirty="0">
                <a:latin typeface="Arial" panose="020B0604020202020204" pitchFamily="34" charset="0"/>
              </a:rPr>
              <a:t> </a:t>
            </a:r>
            <a:r>
              <a:rPr lang="en-US" altLang="sr-Latn-RS" dirty="0" err="1">
                <a:latin typeface="Arial" panose="020B0604020202020204" pitchFamily="34" charset="0"/>
              </a:rPr>
              <a:t>greške</a:t>
            </a:r>
            <a:r>
              <a:rPr lang="en-US" altLang="sr-Latn-RS" dirty="0">
                <a:latin typeface="Arial" panose="020B0604020202020204" pitchFamily="34" charset="0"/>
              </a:rPr>
              <a:t> </a:t>
            </a:r>
            <a:r>
              <a:rPr lang="en-US" altLang="sr-Latn-RS" dirty="0" err="1">
                <a:latin typeface="Arial" panose="020B0604020202020204" pitchFamily="34" charset="0"/>
              </a:rPr>
              <a:t>računa</a:t>
            </a:r>
            <a:r>
              <a:rPr lang="en-US" altLang="sr-Latn-RS" dirty="0">
                <a:latin typeface="Arial" panose="020B0604020202020204" pitchFamily="34" charset="0"/>
              </a:rPr>
              <a:t> </a:t>
            </a:r>
            <a:r>
              <a:rPr lang="en-US" altLang="sr-Latn-RS" dirty="0" err="1">
                <a:latin typeface="Arial" panose="020B0604020202020204" pitchFamily="34" charset="0"/>
              </a:rPr>
              <a:t>razliku</a:t>
            </a:r>
            <a:r>
              <a:rPr lang="en-US" altLang="sr-Latn-RS" dirty="0">
                <a:latin typeface="Arial" panose="020B0604020202020204" pitchFamily="34" charset="0"/>
              </a:rPr>
              <a:t> </a:t>
            </a:r>
            <a:r>
              <a:rPr lang="en-US" altLang="sr-Latn-RS" dirty="0" err="1">
                <a:latin typeface="Arial" panose="020B0604020202020204" pitchFamily="34" charset="0"/>
              </a:rPr>
              <a:t>između</a:t>
            </a:r>
            <a:r>
              <a:rPr lang="en-US" altLang="sr-Latn-RS" dirty="0">
                <a:latin typeface="Arial" panose="020B0604020202020204" pitchFamily="34" charset="0"/>
              </a:rPr>
              <a:t> </a:t>
            </a:r>
            <a:r>
              <a:rPr lang="sr-Latn-RS" altLang="sr-Latn-RS" dirty="0">
                <a:latin typeface="Arial" panose="020B0604020202020204" pitchFamily="34" charset="0"/>
              </a:rPr>
              <a:t>iz</a:t>
            </a:r>
            <a:r>
              <a:rPr lang="en-US" altLang="sr-Latn-RS" dirty="0" err="1">
                <a:latin typeface="Arial" panose="020B0604020202020204" pitchFamily="34" charset="0"/>
              </a:rPr>
              <a:t>merene</a:t>
            </a:r>
            <a:r>
              <a:rPr lang="en-US" altLang="sr-Latn-RS" dirty="0">
                <a:latin typeface="Arial" panose="020B0604020202020204" pitchFamily="34" charset="0"/>
              </a:rPr>
              <a:t> </a:t>
            </a:r>
            <a:r>
              <a:rPr lang="en-US" altLang="sr-Latn-RS" dirty="0" err="1">
                <a:latin typeface="Arial" panose="020B0604020202020204" pitchFamily="34" charset="0"/>
              </a:rPr>
              <a:t>vrednosti</a:t>
            </a:r>
            <a:r>
              <a:rPr lang="en-US" altLang="sr-Latn-RS" dirty="0">
                <a:latin typeface="Arial" panose="020B0604020202020204" pitchFamily="34" charset="0"/>
              </a:rPr>
              <a:t> </a:t>
            </a:r>
            <a:r>
              <a:rPr lang="en-US" altLang="sr-Latn-RS" dirty="0" err="1">
                <a:latin typeface="Arial" panose="020B0604020202020204" pitchFamily="34" charset="0"/>
              </a:rPr>
              <a:t>kontrolisane</a:t>
            </a:r>
            <a:r>
              <a:rPr lang="en-US" altLang="sr-Latn-RS" dirty="0">
                <a:latin typeface="Arial" panose="020B0604020202020204" pitchFamily="34" charset="0"/>
              </a:rPr>
              <a:t> </a:t>
            </a:r>
            <a:r>
              <a:rPr lang="en-US" altLang="sr-Latn-RS" dirty="0" err="1">
                <a:latin typeface="Arial" panose="020B0604020202020204" pitchFamily="34" charset="0"/>
              </a:rPr>
              <a:t>promenljive</a:t>
            </a:r>
            <a:r>
              <a:rPr lang="en-US" altLang="sr-Latn-RS" dirty="0">
                <a:latin typeface="Arial" panose="020B0604020202020204" pitchFamily="34" charset="0"/>
              </a:rPr>
              <a:t> </a:t>
            </a:r>
            <a:r>
              <a:rPr lang="en-US" altLang="sr-Latn-RS" dirty="0" err="1">
                <a:latin typeface="Arial" panose="020B0604020202020204" pitchFamily="34" charset="0"/>
              </a:rPr>
              <a:t>i</a:t>
            </a:r>
            <a:r>
              <a:rPr lang="en-US" altLang="sr-Latn-RS" dirty="0">
                <a:latin typeface="Arial" panose="020B0604020202020204" pitchFamily="34" charset="0"/>
              </a:rPr>
              <a:t> </a:t>
            </a:r>
            <a:r>
              <a:rPr lang="en-US" altLang="sr-Latn-RS" dirty="0" err="1">
                <a:latin typeface="Arial" panose="020B0604020202020204" pitchFamily="34" charset="0"/>
              </a:rPr>
              <a:t>željene</a:t>
            </a:r>
            <a:r>
              <a:rPr lang="en-US" altLang="sr-Latn-RS" dirty="0">
                <a:latin typeface="Arial" panose="020B0604020202020204" pitchFamily="34" charset="0"/>
              </a:rPr>
              <a:t> </a:t>
            </a:r>
            <a:r>
              <a:rPr lang="en-US" altLang="sr-Latn-RS" dirty="0" err="1">
                <a:latin typeface="Arial" panose="020B0604020202020204" pitchFamily="34" charset="0"/>
              </a:rPr>
              <a:t>vrednosti</a:t>
            </a:r>
            <a:r>
              <a:rPr lang="en-US" altLang="sr-Latn-RS" dirty="0">
                <a:latin typeface="Arial" panose="020B0604020202020204" pitchFamily="34" charset="0"/>
              </a:rPr>
              <a:t> (set</a:t>
            </a:r>
            <a:r>
              <a:rPr lang="sr-Latn-RS" altLang="sr-Latn-RS" dirty="0">
                <a:latin typeface="Arial" panose="020B0604020202020204" pitchFamily="34" charset="0"/>
              </a:rPr>
              <a:t>-</a:t>
            </a:r>
            <a:r>
              <a:rPr lang="en-US" altLang="sr-Latn-RS" dirty="0">
                <a:latin typeface="Arial" panose="020B0604020202020204" pitchFamily="34" charset="0"/>
              </a:rPr>
              <a:t>point, </a:t>
            </a:r>
            <a:r>
              <a:rPr lang="en-US" altLang="sr-Latn-RS" dirty="0" err="1">
                <a:latin typeface="Arial" panose="020B0604020202020204" pitchFamily="34" charset="0"/>
              </a:rPr>
              <a:t>radna</a:t>
            </a:r>
            <a:r>
              <a:rPr lang="en-US" altLang="sr-Latn-RS" dirty="0">
                <a:latin typeface="Arial" panose="020B0604020202020204" pitchFamily="34" charset="0"/>
              </a:rPr>
              <a:t> </a:t>
            </a:r>
            <a:r>
              <a:rPr lang="en-US" altLang="sr-Latn-RS" dirty="0" err="1">
                <a:latin typeface="Arial" panose="020B0604020202020204" pitchFamily="34" charset="0"/>
              </a:rPr>
              <a:t>tačka</a:t>
            </a:r>
            <a:r>
              <a:rPr lang="en-US" altLang="sr-Latn-RS" dirty="0"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39E0D54-4A4B-4D8F-A433-B5F2CD212CFD}"/>
              </a:ext>
            </a:extLst>
          </p:cNvPr>
          <p:cNvSpPr/>
          <p:nvPr/>
        </p:nvSpPr>
        <p:spPr>
          <a:xfrm>
            <a:off x="4714875" y="357188"/>
            <a:ext cx="1643063" cy="1500187"/>
          </a:xfrm>
          <a:prstGeom prst="ellipse">
            <a:avLst/>
          </a:prstGeom>
          <a:solidFill>
            <a:srgbClr val="FF0000">
              <a:alpha val="20000"/>
            </a:srgbClr>
          </a:solidFill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9941" name="TextBox 4">
            <a:extLst>
              <a:ext uri="{FF2B5EF4-FFF2-40B4-BE49-F238E27FC236}">
                <a16:creationId xmlns:a16="http://schemas.microsoft.com/office/drawing/2014/main" id="{B9CAF465-6F78-48A5-B606-EDFC039DFA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975" y="3071813"/>
            <a:ext cx="8528050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800100" indent="-3429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sr-Latn-RS" sz="1800" dirty="0" err="1">
                <a:solidFill>
                  <a:schemeClr val="tx1"/>
                </a:solidFill>
              </a:rPr>
              <a:t>Razlika</a:t>
            </a:r>
            <a:r>
              <a:rPr lang="en-US" altLang="sr-Latn-RS" sz="1800" dirty="0">
                <a:solidFill>
                  <a:schemeClr val="tx1"/>
                </a:solidFill>
              </a:rPr>
              <a:t> se </a:t>
            </a:r>
            <a:r>
              <a:rPr lang="en-US" altLang="sr-Latn-RS" sz="1800" dirty="0" err="1">
                <a:solidFill>
                  <a:schemeClr val="tx1"/>
                </a:solidFill>
              </a:rPr>
              <a:t>naziva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greška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i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računa</a:t>
            </a:r>
            <a:r>
              <a:rPr lang="en-US" altLang="sr-Latn-RS" sz="1800" dirty="0">
                <a:solidFill>
                  <a:schemeClr val="tx1"/>
                </a:solidFill>
              </a:rPr>
              <a:t> se po </a:t>
            </a:r>
            <a:r>
              <a:rPr lang="en-US" altLang="sr-Latn-RS" sz="1800" dirty="0" err="1">
                <a:solidFill>
                  <a:schemeClr val="tx1"/>
                </a:solidFill>
              </a:rPr>
              <a:t>sledećoj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jednačini</a:t>
            </a:r>
            <a:r>
              <a:rPr lang="en-US" altLang="sr-Latn-RS" sz="1800" dirty="0">
                <a:solidFill>
                  <a:schemeClr val="tx1"/>
                </a:solidFill>
              </a:rPr>
              <a:t> : 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altLang="sr-Latn-RS" sz="1800" dirty="0" err="1"/>
              <a:t>Greška</a:t>
            </a:r>
            <a:r>
              <a:rPr lang="en-US" altLang="sr-Latn-RS" sz="1800" dirty="0"/>
              <a:t> = </a:t>
            </a:r>
            <a:r>
              <a:rPr lang="en-US" altLang="sr-Latn-RS" sz="1800" dirty="0" err="1"/>
              <a:t>Željena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vrednost</a:t>
            </a:r>
            <a:r>
              <a:rPr lang="en-US" altLang="sr-Latn-RS" sz="1800" dirty="0"/>
              <a:t> – </a:t>
            </a:r>
            <a:r>
              <a:rPr lang="sr-Latn-RS" altLang="sr-Latn-RS" sz="1800" dirty="0"/>
              <a:t>I</a:t>
            </a:r>
            <a:r>
              <a:rPr lang="en-US" altLang="sr-Latn-RS" sz="1800" dirty="0" err="1"/>
              <a:t>zmerena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vrednost</a:t>
            </a:r>
            <a:endParaRPr lang="en-US" altLang="sr-Latn-RS" sz="1800" dirty="0"/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altLang="sr-Latn-RS" sz="1800" dirty="0"/>
              <a:t>E = SP – Cm</a:t>
            </a:r>
          </a:p>
          <a:p>
            <a:pPr eaLnBrk="1" hangingPunct="1">
              <a:spcBef>
                <a:spcPct val="0"/>
              </a:spcBef>
            </a:pPr>
            <a:r>
              <a:rPr lang="en-US" altLang="sr-Latn-RS" sz="1800" i="1" dirty="0" err="1">
                <a:solidFill>
                  <a:schemeClr val="tx1"/>
                </a:solidFill>
              </a:rPr>
              <a:t>Režimi</a:t>
            </a:r>
            <a:r>
              <a:rPr lang="en-US" altLang="sr-Latn-RS" sz="1800" i="1" dirty="0">
                <a:solidFill>
                  <a:schemeClr val="tx1"/>
                </a:solidFill>
              </a:rPr>
              <a:t> </a:t>
            </a:r>
            <a:r>
              <a:rPr lang="en-US" altLang="sr-Latn-RS" sz="1800" i="1" dirty="0" err="1">
                <a:solidFill>
                  <a:schemeClr val="tx1"/>
                </a:solidFill>
              </a:rPr>
              <a:t>kontrole</a:t>
            </a:r>
            <a:r>
              <a:rPr lang="en-US" altLang="sr-Latn-RS" sz="1800" i="1" dirty="0">
                <a:solidFill>
                  <a:schemeClr val="tx1"/>
                </a:solidFill>
              </a:rPr>
              <a:t> </a:t>
            </a:r>
            <a:r>
              <a:rPr lang="en-US" altLang="sr-Latn-RS" sz="1800" i="1" dirty="0" err="1">
                <a:solidFill>
                  <a:schemeClr val="tx1"/>
                </a:solidFill>
              </a:rPr>
              <a:t>konvertuju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grešku</a:t>
            </a:r>
            <a:r>
              <a:rPr lang="en-US" altLang="sr-Latn-RS" sz="1800" dirty="0">
                <a:solidFill>
                  <a:schemeClr val="tx1"/>
                </a:solidFill>
              </a:rPr>
              <a:t>  u </a:t>
            </a:r>
            <a:r>
              <a:rPr lang="en-US" altLang="sr-Latn-RS" sz="1800" dirty="0" err="1">
                <a:solidFill>
                  <a:schemeClr val="tx1"/>
                </a:solidFill>
              </a:rPr>
              <a:t>upravljanje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ili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i="1" dirty="0" err="1">
                <a:solidFill>
                  <a:schemeClr val="tx1"/>
                </a:solidFill>
              </a:rPr>
              <a:t>izlaz</a:t>
            </a:r>
            <a:r>
              <a:rPr lang="en-US" altLang="sr-Latn-RS" sz="1800" i="1" dirty="0">
                <a:solidFill>
                  <a:schemeClr val="tx1"/>
                </a:solidFill>
              </a:rPr>
              <a:t> </a:t>
            </a:r>
            <a:r>
              <a:rPr lang="en-US" altLang="sr-Latn-RS" sz="1800" i="1" dirty="0" err="1">
                <a:solidFill>
                  <a:schemeClr val="tx1"/>
                </a:solidFill>
              </a:rPr>
              <a:t>kontrolera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koje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teži</a:t>
            </a:r>
            <a:r>
              <a:rPr lang="en-US" altLang="sr-Latn-RS" sz="1800" dirty="0">
                <a:solidFill>
                  <a:schemeClr val="tx1"/>
                </a:solidFill>
              </a:rPr>
              <a:t> da </a:t>
            </a:r>
            <a:r>
              <a:rPr lang="en-US" altLang="sr-Latn-RS" sz="1800" dirty="0" err="1">
                <a:solidFill>
                  <a:schemeClr val="tx1"/>
                </a:solidFill>
              </a:rPr>
              <a:t>smanji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grešku</a:t>
            </a:r>
            <a:r>
              <a:rPr lang="en-US" altLang="sr-Latn-RS" sz="1800" dirty="0">
                <a:solidFill>
                  <a:schemeClr val="tx1"/>
                </a:solidFill>
              </a:rPr>
              <a:t>. </a:t>
            </a:r>
          </a:p>
          <a:p>
            <a:pPr eaLnBrk="1" hangingPunct="1">
              <a:spcBef>
                <a:spcPct val="0"/>
              </a:spcBef>
            </a:pPr>
            <a:r>
              <a:rPr lang="en-US" altLang="sr-Latn-RS" sz="1800" dirty="0">
                <a:solidFill>
                  <a:schemeClr val="tx1"/>
                </a:solidFill>
              </a:rPr>
              <a:t>Tri </a:t>
            </a:r>
            <a:r>
              <a:rPr lang="en-US" altLang="sr-Latn-RS" sz="1800" dirty="0" err="1">
                <a:solidFill>
                  <a:schemeClr val="tx1"/>
                </a:solidFill>
              </a:rPr>
              <a:t>najčešća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dejstva</a:t>
            </a:r>
            <a:r>
              <a:rPr lang="en-US" altLang="sr-Latn-RS" sz="1800" dirty="0">
                <a:solidFill>
                  <a:schemeClr val="tx1"/>
                </a:solidFill>
              </a:rPr>
              <a:t>(</a:t>
            </a:r>
            <a:r>
              <a:rPr lang="en-US" altLang="sr-Latn-RS" sz="1800" dirty="0" err="1">
                <a:solidFill>
                  <a:schemeClr val="tx1"/>
                </a:solidFill>
              </a:rPr>
              <a:t>moda</a:t>
            </a:r>
            <a:r>
              <a:rPr lang="en-US" altLang="sr-Latn-RS" sz="1800" dirty="0">
                <a:solidFill>
                  <a:schemeClr val="tx1"/>
                </a:solidFill>
              </a:rPr>
              <a:t>) </a:t>
            </a:r>
            <a:r>
              <a:rPr lang="en-US" altLang="sr-Latn-RS" sz="1800" dirty="0" err="1">
                <a:solidFill>
                  <a:schemeClr val="tx1"/>
                </a:solidFill>
              </a:rPr>
              <a:t>su</a:t>
            </a:r>
            <a:r>
              <a:rPr lang="en-US" altLang="sr-Latn-RS" sz="1800" dirty="0">
                <a:solidFill>
                  <a:schemeClr val="tx1"/>
                </a:solidFill>
              </a:rPr>
              <a:t>:</a:t>
            </a:r>
          </a:p>
          <a:p>
            <a:pPr lvl="1" eaLnBrk="1" hangingPunct="1">
              <a:spcBef>
                <a:spcPct val="0"/>
              </a:spcBef>
              <a:buFontTx/>
              <a:buAutoNum type="arabicPeriod"/>
            </a:pPr>
            <a:r>
              <a:rPr lang="en-US" altLang="sr-Latn-RS" sz="1800" i="1" dirty="0" err="1">
                <a:solidFill>
                  <a:srgbClr val="0070C0"/>
                </a:solidFill>
              </a:rPr>
              <a:t>Proporcionalno</a:t>
            </a:r>
            <a:r>
              <a:rPr lang="en-US" altLang="sr-Latn-RS" sz="1800" i="1" dirty="0">
                <a:solidFill>
                  <a:srgbClr val="0070C0"/>
                </a:solidFill>
              </a:rPr>
              <a:t> </a:t>
            </a:r>
            <a:r>
              <a:rPr lang="en-US" altLang="sr-Latn-RS" sz="1800" i="1" dirty="0" err="1">
                <a:solidFill>
                  <a:srgbClr val="0070C0"/>
                </a:solidFill>
              </a:rPr>
              <a:t>dejstvo</a:t>
            </a:r>
            <a:r>
              <a:rPr lang="en-US" altLang="sr-Latn-RS" sz="1800" i="1" dirty="0">
                <a:solidFill>
                  <a:srgbClr val="0070C0"/>
                </a:solidFill>
              </a:rPr>
              <a:t> (P) </a:t>
            </a:r>
            <a:r>
              <a:rPr lang="en-US" altLang="sr-Latn-RS" sz="1800" dirty="0"/>
              <a:t>– </a:t>
            </a:r>
            <a:r>
              <a:rPr lang="en-US" altLang="sr-Latn-RS" sz="1800" dirty="0" err="1"/>
              <a:t>upravljanje</a:t>
            </a:r>
            <a:r>
              <a:rPr lang="en-US" altLang="sr-Latn-RS" sz="1800" dirty="0"/>
              <a:t> je </a:t>
            </a:r>
            <a:r>
              <a:rPr lang="en-US" altLang="sr-Latn-RS" sz="1800" dirty="0" err="1"/>
              <a:t>proporcionalno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grešci</a:t>
            </a:r>
            <a:endParaRPr lang="en-US" altLang="sr-Latn-RS" sz="1800" dirty="0"/>
          </a:p>
          <a:p>
            <a:pPr lvl="1" eaLnBrk="1" hangingPunct="1">
              <a:spcBef>
                <a:spcPct val="0"/>
              </a:spcBef>
              <a:buFontTx/>
              <a:buAutoNum type="arabicPeriod"/>
            </a:pPr>
            <a:r>
              <a:rPr lang="en-US" altLang="sr-Latn-RS" sz="1800" i="1" dirty="0" err="1">
                <a:solidFill>
                  <a:srgbClr val="0070C0"/>
                </a:solidFill>
              </a:rPr>
              <a:t>Integralno</a:t>
            </a:r>
            <a:r>
              <a:rPr lang="en-US" altLang="sr-Latn-RS" sz="1800" i="1" dirty="0">
                <a:solidFill>
                  <a:srgbClr val="0070C0"/>
                </a:solidFill>
              </a:rPr>
              <a:t> </a:t>
            </a:r>
            <a:r>
              <a:rPr lang="en-US" altLang="sr-Latn-RS" sz="1800" i="1" dirty="0" err="1">
                <a:solidFill>
                  <a:srgbClr val="0070C0"/>
                </a:solidFill>
              </a:rPr>
              <a:t>dejstvo</a:t>
            </a:r>
            <a:r>
              <a:rPr lang="en-US" altLang="sr-Latn-RS" sz="1800" i="1" dirty="0">
                <a:solidFill>
                  <a:srgbClr val="0070C0"/>
                </a:solidFill>
              </a:rPr>
              <a:t> (I) </a:t>
            </a:r>
            <a:r>
              <a:rPr lang="en-US" altLang="sr-Latn-RS" sz="1800" dirty="0"/>
              <a:t>– </a:t>
            </a:r>
            <a:r>
              <a:rPr lang="en-US" altLang="sr-Latn-RS" sz="1800" dirty="0" err="1"/>
              <a:t>upravljanje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pojačava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korektivne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akcije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dokle</a:t>
            </a:r>
            <a:r>
              <a:rPr lang="en-US" altLang="sr-Latn-RS" sz="1800" dirty="0"/>
              <a:t> god </a:t>
            </a:r>
            <a:r>
              <a:rPr lang="en-US" altLang="sr-Latn-RS" sz="1800" dirty="0" err="1"/>
              <a:t>postoji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greška</a:t>
            </a:r>
            <a:endParaRPr lang="en-US" altLang="sr-Latn-RS" sz="1800" dirty="0"/>
          </a:p>
          <a:p>
            <a:pPr lvl="1" eaLnBrk="1" hangingPunct="1">
              <a:spcBef>
                <a:spcPct val="0"/>
              </a:spcBef>
              <a:buFontTx/>
              <a:buAutoNum type="arabicPeriod"/>
            </a:pPr>
            <a:r>
              <a:rPr lang="en-US" altLang="sr-Latn-RS" sz="1800" i="1" dirty="0" err="1">
                <a:solidFill>
                  <a:srgbClr val="0070C0"/>
                </a:solidFill>
              </a:rPr>
              <a:t>Diferencijalno</a:t>
            </a:r>
            <a:r>
              <a:rPr lang="en-US" altLang="sr-Latn-RS" sz="1800" i="1" dirty="0">
                <a:solidFill>
                  <a:srgbClr val="0070C0"/>
                </a:solidFill>
              </a:rPr>
              <a:t> </a:t>
            </a:r>
            <a:r>
              <a:rPr lang="en-US" altLang="sr-Latn-RS" sz="1800" i="1" dirty="0" err="1">
                <a:solidFill>
                  <a:srgbClr val="0070C0"/>
                </a:solidFill>
              </a:rPr>
              <a:t>dejstvo</a:t>
            </a:r>
            <a:r>
              <a:rPr lang="en-US" altLang="sr-Latn-RS" sz="1800" i="1" dirty="0">
                <a:solidFill>
                  <a:srgbClr val="0070C0"/>
                </a:solidFill>
              </a:rPr>
              <a:t> (D)</a:t>
            </a:r>
            <a:r>
              <a:rPr lang="en-US" altLang="sr-Latn-RS" sz="1800" dirty="0">
                <a:solidFill>
                  <a:srgbClr val="0070C0"/>
                </a:solidFill>
              </a:rPr>
              <a:t> </a:t>
            </a:r>
            <a:r>
              <a:rPr lang="en-US" altLang="sr-Latn-RS" sz="1800" dirty="0"/>
              <a:t>– </a:t>
            </a:r>
            <a:r>
              <a:rPr lang="en-US" altLang="sr-Latn-RS" sz="1800" dirty="0" err="1"/>
              <a:t>upravljanje</a:t>
            </a:r>
            <a:r>
              <a:rPr lang="en-US" altLang="sr-Latn-RS" sz="1800" dirty="0"/>
              <a:t> je </a:t>
            </a:r>
            <a:r>
              <a:rPr lang="en-US" altLang="sr-Latn-RS" sz="1800" dirty="0" err="1"/>
              <a:t>proporcionalno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brzini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promene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greške</a:t>
            </a:r>
            <a:endParaRPr lang="en-US" altLang="sr-Latn-RS" sz="18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5">
            <a:extLst>
              <a:ext uri="{FF2B5EF4-FFF2-40B4-BE49-F238E27FC236}">
                <a16:creationId xmlns:a16="http://schemas.microsoft.com/office/drawing/2014/main" id="{683B8478-084D-49E1-9865-A91B0D4549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9888" y="642938"/>
            <a:ext cx="4921250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7" name="Text Placeholder 1">
            <a:extLst>
              <a:ext uri="{FF2B5EF4-FFF2-40B4-BE49-F238E27FC236}">
                <a16:creationId xmlns:a16="http://schemas.microsoft.com/office/drawing/2014/main" id="{3AB955B8-35F4-4640-BC21-B1901227C233}"/>
              </a:ext>
            </a:extLst>
          </p:cNvPr>
          <p:cNvSpPr>
            <a:spLocks noGrp="1" noChangeArrowheads="1"/>
          </p:cNvSpPr>
          <p:nvPr>
            <p:ph type="body" sz="quarter" idx="11"/>
          </p:nvPr>
        </p:nvSpPr>
        <p:spPr>
          <a:xfrm>
            <a:off x="328613" y="642938"/>
            <a:ext cx="4386262" cy="2214562"/>
          </a:xfrm>
        </p:spPr>
        <p:txBody>
          <a:bodyPr/>
          <a:lstStyle/>
          <a:p>
            <a:pPr marL="342900" indent="-342900">
              <a:buFontTx/>
              <a:buNone/>
            </a:pPr>
            <a:r>
              <a:rPr lang="en-US" altLang="sr-Latn-RS" dirty="0">
                <a:latin typeface="Arial" panose="020B0604020202020204" pitchFamily="34" charset="0"/>
              </a:rPr>
              <a:t>MANIPULATIVNI ELEMENT</a:t>
            </a:r>
          </a:p>
          <a:p>
            <a:pPr marL="342900" indent="-342900"/>
            <a:r>
              <a:rPr lang="en-US" altLang="sr-Latn-RS" dirty="0" err="1">
                <a:latin typeface="Arial" panose="020B0604020202020204" pitchFamily="34" charset="0"/>
              </a:rPr>
              <a:t>Manipulativni</a:t>
            </a:r>
            <a:r>
              <a:rPr lang="en-US" altLang="sr-Latn-RS" dirty="0">
                <a:latin typeface="Arial" panose="020B0604020202020204" pitchFamily="34" charset="0"/>
              </a:rPr>
              <a:t> element </a:t>
            </a:r>
            <a:r>
              <a:rPr lang="en-US" altLang="sr-Latn-RS" dirty="0" err="1">
                <a:latin typeface="Arial" panose="020B0604020202020204" pitchFamily="34" charset="0"/>
              </a:rPr>
              <a:t>koristi</a:t>
            </a:r>
            <a:r>
              <a:rPr lang="en-US" altLang="sr-Latn-RS" dirty="0">
                <a:latin typeface="Arial" panose="020B0604020202020204" pitchFamily="34" charset="0"/>
              </a:rPr>
              <a:t> </a:t>
            </a:r>
            <a:r>
              <a:rPr lang="en-US" altLang="sr-Latn-RS" dirty="0" err="1">
                <a:latin typeface="Arial" panose="020B0604020202020204" pitchFamily="34" charset="0"/>
              </a:rPr>
              <a:t>izlaz</a:t>
            </a:r>
            <a:r>
              <a:rPr lang="en-US" altLang="sr-Latn-RS" dirty="0">
                <a:latin typeface="Arial" panose="020B0604020202020204" pitchFamily="34" charset="0"/>
              </a:rPr>
              <a:t> </a:t>
            </a:r>
            <a:r>
              <a:rPr lang="en-US" altLang="sr-Latn-RS" dirty="0" err="1">
                <a:latin typeface="Arial" panose="020B0604020202020204" pitchFamily="34" charset="0"/>
              </a:rPr>
              <a:t>kontrolera</a:t>
            </a:r>
            <a:r>
              <a:rPr lang="en-US" altLang="sr-Latn-RS" dirty="0">
                <a:latin typeface="Arial" panose="020B0604020202020204" pitchFamily="34" charset="0"/>
              </a:rPr>
              <a:t> da bi </a:t>
            </a:r>
            <a:r>
              <a:rPr lang="en-US" altLang="sr-Latn-RS" dirty="0" err="1">
                <a:latin typeface="Arial" panose="020B0604020202020204" pitchFamily="34" charset="0"/>
              </a:rPr>
              <a:t>regulisao</a:t>
            </a:r>
            <a:r>
              <a:rPr lang="en-US" altLang="sr-Latn-RS" dirty="0">
                <a:latin typeface="Arial" panose="020B0604020202020204" pitchFamily="34" charset="0"/>
              </a:rPr>
              <a:t> </a:t>
            </a:r>
            <a:r>
              <a:rPr lang="en-US" altLang="sr-Latn-RS" dirty="0" err="1">
                <a:latin typeface="Arial" panose="020B0604020202020204" pitchFamily="34" charset="0"/>
              </a:rPr>
              <a:t>kontrolisanu</a:t>
            </a:r>
            <a:r>
              <a:rPr lang="en-US" altLang="sr-Latn-RS" dirty="0">
                <a:latin typeface="Arial" panose="020B0604020202020204" pitchFamily="34" charset="0"/>
              </a:rPr>
              <a:t> </a:t>
            </a:r>
            <a:r>
              <a:rPr lang="en-US" altLang="sr-Latn-RS" dirty="0" err="1">
                <a:latin typeface="Arial" panose="020B0604020202020204" pitchFamily="34" charset="0"/>
              </a:rPr>
              <a:t>promenljivu</a:t>
            </a:r>
            <a:r>
              <a:rPr lang="en-US" altLang="sr-Latn-RS" dirty="0">
                <a:latin typeface="Arial" panose="020B0604020202020204" pitchFamily="34" charset="0"/>
              </a:rPr>
              <a:t> </a:t>
            </a:r>
            <a:r>
              <a:rPr lang="en-US" altLang="sr-Latn-RS" dirty="0" err="1">
                <a:latin typeface="Arial" panose="020B0604020202020204" pitchFamily="34" charset="0"/>
              </a:rPr>
              <a:t>i</a:t>
            </a:r>
            <a:r>
              <a:rPr lang="en-US" altLang="sr-Latn-RS" dirty="0">
                <a:latin typeface="Arial" panose="020B0604020202020204" pitchFamily="34" charset="0"/>
              </a:rPr>
              <a:t> </a:t>
            </a:r>
            <a:r>
              <a:rPr lang="en-US" altLang="sr-Latn-RS" dirty="0" err="1">
                <a:latin typeface="Arial" panose="020B0604020202020204" pitchFamily="34" charset="0"/>
              </a:rPr>
              <a:t>obično</a:t>
            </a:r>
            <a:r>
              <a:rPr lang="en-US" altLang="sr-Latn-RS" dirty="0">
                <a:latin typeface="Arial" panose="020B0604020202020204" pitchFamily="34" charset="0"/>
              </a:rPr>
              <a:t> se </a:t>
            </a:r>
            <a:r>
              <a:rPr lang="en-US" altLang="sr-Latn-RS" dirty="0" err="1">
                <a:latin typeface="Arial" panose="020B0604020202020204" pitchFamily="34" charset="0"/>
              </a:rPr>
              <a:t>sastoji</a:t>
            </a:r>
            <a:r>
              <a:rPr lang="en-US" altLang="sr-Latn-RS" dirty="0">
                <a:latin typeface="Arial" panose="020B0604020202020204" pitchFamily="34" charset="0"/>
              </a:rPr>
              <a:t> </a:t>
            </a:r>
            <a:r>
              <a:rPr lang="en-US" altLang="sr-Latn-RS" dirty="0" err="1">
                <a:latin typeface="Arial" panose="020B0604020202020204" pitchFamily="34" charset="0"/>
              </a:rPr>
              <a:t>iz</a:t>
            </a:r>
            <a:r>
              <a:rPr lang="en-US" altLang="sr-Latn-RS" dirty="0">
                <a:latin typeface="Arial" panose="020B0604020202020204" pitchFamily="34" charset="0"/>
              </a:rPr>
              <a:t> </a:t>
            </a:r>
            <a:r>
              <a:rPr lang="en-US" altLang="sr-Latn-RS" dirty="0" err="1">
                <a:solidFill>
                  <a:srgbClr val="00B050"/>
                </a:solidFill>
                <a:latin typeface="Arial" panose="020B0604020202020204" pitchFamily="34" charset="0"/>
              </a:rPr>
              <a:t>dva</a:t>
            </a:r>
            <a:r>
              <a:rPr lang="en-US" altLang="sr-Latn-RS" dirty="0">
                <a:solidFill>
                  <a:srgbClr val="00B050"/>
                </a:solidFill>
                <a:latin typeface="Arial" panose="020B0604020202020204" pitchFamily="34" charset="0"/>
              </a:rPr>
              <a:t> </a:t>
            </a:r>
            <a:r>
              <a:rPr lang="en-US" altLang="sr-Latn-RS" dirty="0" err="1">
                <a:solidFill>
                  <a:srgbClr val="00B050"/>
                </a:solidFill>
                <a:latin typeface="Arial" panose="020B0604020202020204" pitchFamily="34" charset="0"/>
              </a:rPr>
              <a:t>dela</a:t>
            </a:r>
            <a:r>
              <a:rPr lang="sr-Latn-RS" altLang="sr-Latn-RS" dirty="0">
                <a:solidFill>
                  <a:srgbClr val="00B050"/>
                </a:solidFill>
                <a:latin typeface="Arial" panose="020B0604020202020204" pitchFamily="34" charset="0"/>
              </a:rPr>
              <a:t>:</a:t>
            </a:r>
            <a:endParaRPr lang="en-US" altLang="sr-Latn-RS" dirty="0">
              <a:solidFill>
                <a:srgbClr val="00B050"/>
              </a:solidFill>
              <a:latin typeface="Arial" panose="020B0604020202020204" pitchFamily="34" charset="0"/>
            </a:endParaRPr>
          </a:p>
          <a:p>
            <a:pPr marL="727075" lvl="1" indent="-342900">
              <a:buFontTx/>
              <a:buAutoNum type="arabicPeriod"/>
            </a:pPr>
            <a:r>
              <a:rPr lang="en-US" altLang="sr-Latn-RS" dirty="0" err="1">
                <a:solidFill>
                  <a:srgbClr val="00B050"/>
                </a:solidFill>
                <a:latin typeface="Arial" panose="020B0604020202020204" pitchFamily="34" charset="0"/>
              </a:rPr>
              <a:t>aktuatora</a:t>
            </a:r>
            <a:endParaRPr lang="en-US" altLang="sr-Latn-RS" dirty="0">
              <a:solidFill>
                <a:srgbClr val="00B050"/>
              </a:solidFill>
              <a:latin typeface="Arial" panose="020B0604020202020204" pitchFamily="34" charset="0"/>
            </a:endParaRPr>
          </a:p>
          <a:p>
            <a:pPr marL="727075" lvl="1" indent="-342900">
              <a:buFontTx/>
              <a:buAutoNum type="arabicPeriod"/>
            </a:pPr>
            <a:r>
              <a:rPr lang="en-US" altLang="sr-Latn-RS" dirty="0" err="1">
                <a:solidFill>
                  <a:srgbClr val="00B050"/>
                </a:solidFill>
                <a:latin typeface="Arial" panose="020B0604020202020204" pitchFamily="34" charset="0"/>
              </a:rPr>
              <a:t>objekta</a:t>
            </a:r>
            <a:r>
              <a:rPr lang="en-US" altLang="sr-Latn-RS" dirty="0">
                <a:solidFill>
                  <a:srgbClr val="00B050"/>
                </a:solidFill>
                <a:latin typeface="Arial" panose="020B0604020202020204" pitchFamily="34" charset="0"/>
              </a:rPr>
              <a:t> </a:t>
            </a:r>
            <a:r>
              <a:rPr lang="en-US" altLang="sr-Latn-RS" dirty="0" err="1">
                <a:solidFill>
                  <a:srgbClr val="00B050"/>
                </a:solidFill>
                <a:latin typeface="Arial" panose="020B0604020202020204" pitchFamily="34" charset="0"/>
              </a:rPr>
              <a:t>upravljanja</a:t>
            </a:r>
            <a:endParaRPr lang="en-US" altLang="sr-Latn-RS" dirty="0">
              <a:solidFill>
                <a:srgbClr val="00B050"/>
              </a:solidFill>
              <a:latin typeface="Arial" panose="020B0604020202020204" pitchFamily="34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74F32A8-F218-4609-94D1-4421F1E7E889}"/>
              </a:ext>
            </a:extLst>
          </p:cNvPr>
          <p:cNvSpPr/>
          <p:nvPr/>
        </p:nvSpPr>
        <p:spPr>
          <a:xfrm>
            <a:off x="6237288" y="701824"/>
            <a:ext cx="1214437" cy="1143000"/>
          </a:xfrm>
          <a:prstGeom prst="ellipse">
            <a:avLst/>
          </a:prstGeom>
          <a:solidFill>
            <a:srgbClr val="FF0000">
              <a:alpha val="20000"/>
            </a:srgbClr>
          </a:solidFill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41989" name="TextBox 4">
            <a:extLst>
              <a:ext uri="{FF2B5EF4-FFF2-40B4-BE49-F238E27FC236}">
                <a16:creationId xmlns:a16="http://schemas.microsoft.com/office/drawing/2014/main" id="{416CFA42-720F-4F93-88A0-F08175CBDB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613" y="3214688"/>
            <a:ext cx="8458200" cy="304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sr-Latn-RS" sz="1800" dirty="0" err="1">
                <a:solidFill>
                  <a:srgbClr val="0070C0"/>
                </a:solidFill>
              </a:rPr>
              <a:t>Aktuator</a:t>
            </a:r>
            <a:r>
              <a:rPr lang="en-US" altLang="sr-Latn-RS" sz="1800" dirty="0">
                <a:solidFill>
                  <a:srgbClr val="0070C0"/>
                </a:solidFill>
              </a:rPr>
              <a:t> </a:t>
            </a:r>
            <a:r>
              <a:rPr lang="en-US" altLang="sr-Latn-RS" sz="1800" dirty="0" err="1">
                <a:solidFill>
                  <a:srgbClr val="0070C0"/>
                </a:solidFill>
              </a:rPr>
              <a:t>transformiše</a:t>
            </a:r>
            <a:r>
              <a:rPr lang="en-US" altLang="sr-Latn-RS" sz="1800" dirty="0">
                <a:solidFill>
                  <a:srgbClr val="0070C0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izlaz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kontrolera</a:t>
            </a:r>
            <a:r>
              <a:rPr lang="en-US" altLang="sr-Latn-RS" sz="1800" dirty="0">
                <a:solidFill>
                  <a:schemeClr val="tx1"/>
                </a:solidFill>
              </a:rPr>
              <a:t> u </a:t>
            </a:r>
            <a:r>
              <a:rPr lang="en-US" altLang="sr-Latn-RS" sz="1800" dirty="0" err="1">
                <a:solidFill>
                  <a:schemeClr val="tx1"/>
                </a:solidFill>
              </a:rPr>
              <a:t>akciju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koja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deluje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na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objekat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upravljanja</a:t>
            </a:r>
            <a:endParaRPr lang="en-US" altLang="sr-Latn-RS" sz="1800" dirty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sr-Latn-RS" sz="1800" dirty="0" err="1">
                <a:solidFill>
                  <a:srgbClr val="0070C0"/>
                </a:solidFill>
              </a:rPr>
              <a:t>Objekat</a:t>
            </a:r>
            <a:r>
              <a:rPr lang="en-US" altLang="sr-Latn-RS" sz="1800" dirty="0">
                <a:solidFill>
                  <a:srgbClr val="0070C0"/>
                </a:solidFill>
              </a:rPr>
              <a:t> </a:t>
            </a:r>
            <a:r>
              <a:rPr lang="en-US" altLang="sr-Latn-RS" sz="1800" dirty="0" err="1">
                <a:solidFill>
                  <a:srgbClr val="0070C0"/>
                </a:solidFill>
              </a:rPr>
              <a:t>upravljanja</a:t>
            </a:r>
            <a:r>
              <a:rPr lang="en-US" altLang="sr-Latn-RS" sz="1800" dirty="0">
                <a:solidFill>
                  <a:srgbClr val="0070C0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direktno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rgbClr val="0070C0"/>
                </a:solidFill>
              </a:rPr>
              <a:t>menja</a:t>
            </a:r>
            <a:r>
              <a:rPr lang="en-US" altLang="sr-Latn-RS" sz="1800" dirty="0">
                <a:solidFill>
                  <a:srgbClr val="0070C0"/>
                </a:solidFill>
              </a:rPr>
              <a:t> </a:t>
            </a:r>
            <a:r>
              <a:rPr lang="en-US" altLang="sr-Latn-RS" sz="1800" dirty="0" err="1">
                <a:solidFill>
                  <a:srgbClr val="0070C0"/>
                </a:solidFill>
              </a:rPr>
              <a:t>vrednost</a:t>
            </a:r>
            <a:r>
              <a:rPr lang="en-US" altLang="sr-Latn-RS" sz="1800" dirty="0">
                <a:solidFill>
                  <a:srgbClr val="0070C0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upravljane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promenljive</a:t>
            </a:r>
            <a:endParaRPr lang="en-US" altLang="sr-Latn-RS" sz="1800" dirty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sr-Latn-RS" sz="1800" dirty="0" err="1">
                <a:solidFill>
                  <a:schemeClr val="tx1"/>
                </a:solidFill>
              </a:rPr>
              <a:t>Primeri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manipulativnih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elemenata</a:t>
            </a:r>
            <a:r>
              <a:rPr lang="en-US" altLang="sr-Latn-RS" sz="1800" dirty="0">
                <a:solidFill>
                  <a:schemeClr val="tx1"/>
                </a:solidFill>
              </a:rPr>
              <a:t>: </a:t>
            </a:r>
            <a:r>
              <a:rPr lang="en-US" altLang="sr-Latn-RS" sz="1800" dirty="0" err="1">
                <a:solidFill>
                  <a:schemeClr val="tx1"/>
                </a:solidFill>
              </a:rPr>
              <a:t>ventili</a:t>
            </a:r>
            <a:r>
              <a:rPr lang="en-US" altLang="sr-Latn-RS" sz="1800" dirty="0">
                <a:solidFill>
                  <a:schemeClr val="tx1"/>
                </a:solidFill>
              </a:rPr>
              <a:t>, </a:t>
            </a:r>
            <a:r>
              <a:rPr lang="en-US" altLang="sr-Latn-RS" sz="1800" dirty="0" err="1">
                <a:solidFill>
                  <a:schemeClr val="tx1"/>
                </a:solidFill>
              </a:rPr>
              <a:t>amortizeri</a:t>
            </a:r>
            <a:r>
              <a:rPr lang="en-US" altLang="sr-Latn-RS" sz="1800" dirty="0">
                <a:solidFill>
                  <a:schemeClr val="tx1"/>
                </a:solidFill>
              </a:rPr>
              <a:t>, </a:t>
            </a:r>
            <a:r>
              <a:rPr lang="en-US" altLang="sr-Latn-RS" sz="1800" dirty="0" err="1">
                <a:solidFill>
                  <a:schemeClr val="tx1"/>
                </a:solidFill>
              </a:rPr>
              <a:t>ventilatori</a:t>
            </a:r>
            <a:r>
              <a:rPr lang="en-US" altLang="sr-Latn-RS" sz="1800" dirty="0">
                <a:solidFill>
                  <a:schemeClr val="tx1"/>
                </a:solidFill>
              </a:rPr>
              <a:t>, </a:t>
            </a:r>
            <a:r>
              <a:rPr lang="en-US" altLang="sr-Latn-RS" sz="1800" dirty="0" err="1">
                <a:solidFill>
                  <a:schemeClr val="tx1"/>
                </a:solidFill>
              </a:rPr>
              <a:t>pumpe</a:t>
            </a:r>
            <a:r>
              <a:rPr lang="en-US" altLang="sr-Latn-RS" sz="1800" dirty="0">
                <a:solidFill>
                  <a:schemeClr val="tx1"/>
                </a:solidFill>
              </a:rPr>
              <a:t>, </a:t>
            </a:r>
            <a:r>
              <a:rPr lang="en-US" altLang="sr-Latn-RS" sz="1800" dirty="0" err="1">
                <a:solidFill>
                  <a:schemeClr val="tx1"/>
                </a:solidFill>
              </a:rPr>
              <a:t>grejači</a:t>
            </a:r>
            <a:r>
              <a:rPr lang="en-US" altLang="sr-Latn-RS" sz="1800" dirty="0">
                <a:solidFill>
                  <a:schemeClr val="tx1"/>
                </a:solidFill>
              </a:rPr>
              <a:t>,..</a:t>
            </a: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endParaRPr lang="en-US" altLang="sr-Latn-R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Placeholder 1">
            <a:extLst>
              <a:ext uri="{FF2B5EF4-FFF2-40B4-BE49-F238E27FC236}">
                <a16:creationId xmlns:a16="http://schemas.microsoft.com/office/drawing/2014/main" id="{91E5E34F-54F8-402E-AF97-CEAA9166D476}"/>
              </a:ext>
            </a:extLst>
          </p:cNvPr>
          <p:cNvSpPr>
            <a:spLocks noGrp="1" noChangeArrowheads="1"/>
          </p:cNvSpPr>
          <p:nvPr>
            <p:ph type="body" sz="quarter" idx="11"/>
          </p:nvPr>
        </p:nvSpPr>
        <p:spPr>
          <a:xfrm>
            <a:off x="328613" y="116632"/>
            <a:ext cx="8469312" cy="500062"/>
          </a:xfrm>
        </p:spPr>
        <p:txBody>
          <a:bodyPr/>
          <a:lstStyle/>
          <a:p>
            <a:pPr>
              <a:buFontTx/>
              <a:buNone/>
            </a:pPr>
            <a:r>
              <a:rPr lang="en-US" altLang="sr-Latn-RS" b="1" dirty="0">
                <a:latin typeface="Arial" panose="020B0604020202020204" pitchFamily="34" charset="0"/>
              </a:rPr>
              <a:t>Primer: </a:t>
            </a:r>
            <a:r>
              <a:rPr lang="en-US" altLang="sr-Latn-RS" b="1" dirty="0" err="1">
                <a:latin typeface="Arial" panose="020B0604020202020204" pitchFamily="34" charset="0"/>
              </a:rPr>
              <a:t>Pneumatski</a:t>
            </a:r>
            <a:r>
              <a:rPr lang="en-US" altLang="sr-Latn-RS" b="1" dirty="0">
                <a:latin typeface="Arial" panose="020B0604020202020204" pitchFamily="34" charset="0"/>
              </a:rPr>
              <a:t> </a:t>
            </a:r>
            <a:r>
              <a:rPr lang="en-US" altLang="sr-Latn-RS" b="1" dirty="0" err="1">
                <a:latin typeface="Arial" panose="020B0604020202020204" pitchFamily="34" charset="0"/>
              </a:rPr>
              <a:t>ventil</a:t>
            </a:r>
            <a:endParaRPr lang="en-US" altLang="sr-Latn-RS" b="1" dirty="0">
              <a:latin typeface="Arial" panose="020B0604020202020204" pitchFamily="34" charset="0"/>
            </a:endParaRP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88ADC49F-E12D-4E46-9E5F-9FDD5BF59C8E}"/>
              </a:ext>
            </a:extLst>
          </p:cNvPr>
          <p:cNvSpPr txBox="1">
            <a:spLocks/>
          </p:cNvSpPr>
          <p:nvPr/>
        </p:nvSpPr>
        <p:spPr bwMode="auto">
          <a:xfrm>
            <a:off x="142875" y="4613635"/>
            <a:ext cx="8858250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88913" indent="-188913">
              <a:spcBef>
                <a:spcPct val="20000"/>
              </a:spcBef>
              <a:defRPr/>
            </a:pPr>
            <a:r>
              <a:rPr lang="sr-Latn-RS" sz="1800" kern="0" dirty="0">
                <a:solidFill>
                  <a:srgbClr val="000000"/>
                </a:solidFill>
                <a:latin typeface="Arial" charset="0"/>
                <a:cs typeface="+mn-cs"/>
              </a:rPr>
              <a:t>Veoma često se koristi kao manipulativni element</a:t>
            </a:r>
            <a:r>
              <a:rPr lang="en-US" sz="1800" kern="0" dirty="0">
                <a:solidFill>
                  <a:srgbClr val="000000"/>
                </a:solidFill>
                <a:latin typeface="Arial" charset="0"/>
                <a:cs typeface="+mn-cs"/>
              </a:rPr>
              <a:t>. </a:t>
            </a:r>
            <a:r>
              <a:rPr lang="sr-Latn-RS" sz="1800" kern="0" dirty="0">
                <a:solidFill>
                  <a:srgbClr val="000000"/>
                </a:solidFill>
                <a:latin typeface="Arial" charset="0"/>
                <a:cs typeface="+mn-cs"/>
              </a:rPr>
              <a:t>Aktuator se sastoji od membrane koja se potiskuje vazduhom i koja deluje nasuprot opruge</a:t>
            </a:r>
            <a:r>
              <a:rPr lang="en-US" sz="1800" kern="0" dirty="0">
                <a:solidFill>
                  <a:srgbClr val="000000"/>
                </a:solidFill>
                <a:latin typeface="Arial" charset="0"/>
                <a:cs typeface="+mn-cs"/>
              </a:rPr>
              <a:t>. </a:t>
            </a:r>
            <a:r>
              <a:rPr lang="sr-Latn-RS" sz="1800" kern="0" dirty="0">
                <a:solidFill>
                  <a:srgbClr val="000000"/>
                </a:solidFill>
                <a:latin typeface="Arial" charset="0"/>
                <a:cs typeface="+mn-cs"/>
              </a:rPr>
              <a:t>Kako se vazdušni pritisak</a:t>
            </a:r>
            <a:r>
              <a:rPr lang="en-US" sz="1800" kern="0" dirty="0">
                <a:solidFill>
                  <a:srgbClr val="000000"/>
                </a:solidFill>
                <a:latin typeface="Arial" charset="0"/>
                <a:cs typeface="+mn-cs"/>
              </a:rPr>
              <a:t> </a:t>
            </a:r>
            <a:r>
              <a:rPr lang="sr-Latn-RS" sz="1800" kern="0" dirty="0">
                <a:solidFill>
                  <a:srgbClr val="000000"/>
                </a:solidFill>
                <a:latin typeface="Arial" charset="0"/>
                <a:cs typeface="+mn-cs"/>
              </a:rPr>
              <a:t>na dijafragmu poveća sa 3 na 15 Psi </a:t>
            </a:r>
            <a:r>
              <a:rPr lang="en-US" sz="1800" kern="0" dirty="0">
                <a:solidFill>
                  <a:srgbClr val="000000"/>
                </a:solidFill>
                <a:latin typeface="Arial" charset="0"/>
                <a:cs typeface="+mn-cs"/>
              </a:rPr>
              <a:t>[psi</a:t>
            </a:r>
            <a:r>
              <a:rPr lang="sr-Latn-RS" sz="1800" kern="0" dirty="0">
                <a:solidFill>
                  <a:srgbClr val="000000"/>
                </a:solidFill>
                <a:latin typeface="Arial" charset="0"/>
                <a:cs typeface="+mn-cs"/>
              </a:rPr>
              <a:t> = funta po kvadratnom inču</a:t>
            </a:r>
            <a:r>
              <a:rPr lang="en-US" sz="1800" kern="0" dirty="0">
                <a:solidFill>
                  <a:srgbClr val="000000"/>
                </a:solidFill>
                <a:latin typeface="Arial" charset="0"/>
                <a:cs typeface="+mn-cs"/>
              </a:rPr>
              <a:t>], </a:t>
            </a:r>
            <a:r>
              <a:rPr lang="sr-Latn-RS" sz="1800" kern="0" dirty="0">
                <a:solidFill>
                  <a:srgbClr val="000000"/>
                </a:solidFill>
                <a:latin typeface="Arial" charset="0"/>
                <a:cs typeface="+mn-cs"/>
              </a:rPr>
              <a:t>igla</a:t>
            </a:r>
            <a:r>
              <a:rPr lang="en-US" sz="1800" kern="0" dirty="0">
                <a:solidFill>
                  <a:srgbClr val="000000"/>
                </a:solidFill>
                <a:latin typeface="Arial" charset="0"/>
                <a:cs typeface="+mn-cs"/>
              </a:rPr>
              <a:t> </a:t>
            </a:r>
            <a:r>
              <a:rPr lang="en-US" sz="1800" kern="0" dirty="0" err="1">
                <a:solidFill>
                  <a:srgbClr val="000000"/>
                </a:solidFill>
                <a:latin typeface="Arial" charset="0"/>
                <a:cs typeface="+mn-cs"/>
              </a:rPr>
              <a:t>ventila</a:t>
            </a:r>
            <a:r>
              <a:rPr lang="en-US" sz="1800" kern="0" dirty="0">
                <a:solidFill>
                  <a:srgbClr val="000000"/>
                </a:solidFill>
                <a:latin typeface="Arial" charset="0"/>
                <a:cs typeface="+mn-cs"/>
              </a:rPr>
              <a:t> </a:t>
            </a:r>
            <a:r>
              <a:rPr lang="sr-Latn-RS" sz="1800" kern="0" dirty="0">
                <a:solidFill>
                  <a:srgbClr val="000000"/>
                </a:solidFill>
                <a:latin typeface="Arial" charset="0"/>
                <a:cs typeface="+mn-cs"/>
              </a:rPr>
              <a:t>će se pomeriti sa otvorenog na zatvoreno.  (</a:t>
            </a:r>
            <a:r>
              <a:rPr lang="sr-Latn-RS" sz="1800" dirty="0"/>
              <a:t>≈ </a:t>
            </a:r>
            <a:r>
              <a:rPr lang="sr-Latn-RS" sz="1800" kern="0" dirty="0">
                <a:solidFill>
                  <a:srgbClr val="000000"/>
                </a:solidFill>
                <a:latin typeface="Arial" charset="0"/>
                <a:cs typeface="+mn-cs"/>
              </a:rPr>
              <a:t>0.2 do 1 bar)</a:t>
            </a:r>
            <a:endParaRPr lang="en-US" sz="1800" kern="0" dirty="0">
              <a:solidFill>
                <a:srgbClr val="000000"/>
              </a:solidFill>
              <a:latin typeface="Arial" charset="0"/>
              <a:cs typeface="+mn-cs"/>
            </a:endParaRPr>
          </a:p>
        </p:txBody>
      </p:sp>
      <p:pic>
        <p:nvPicPr>
          <p:cNvPr id="44036" name="Picture 6">
            <a:extLst>
              <a:ext uri="{FF2B5EF4-FFF2-40B4-BE49-F238E27FC236}">
                <a16:creationId xmlns:a16="http://schemas.microsoft.com/office/drawing/2014/main" id="{508F801C-08C6-42DA-B163-8DE59AC7AB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6339" y="926612"/>
            <a:ext cx="3619500" cy="322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37" name="Picture 8">
            <a:extLst>
              <a:ext uri="{FF2B5EF4-FFF2-40B4-BE49-F238E27FC236}">
                <a16:creationId xmlns:a16="http://schemas.microsoft.com/office/drawing/2014/main" id="{A612F82B-4E02-42E5-B55A-BEC020F4F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3" y="548680"/>
            <a:ext cx="3829050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0BE05EE-BE7F-470F-90D2-D6944544041F}"/>
              </a:ext>
            </a:extLst>
          </p:cNvPr>
          <p:cNvSpPr txBox="1"/>
          <p:nvPr/>
        </p:nvSpPr>
        <p:spPr>
          <a:xfrm>
            <a:off x="1043608" y="5986154"/>
            <a:ext cx="29081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sr-Latn-RS" sz="1800" dirty="0"/>
              <a:t>1 bar = 100 </a:t>
            </a:r>
            <a:r>
              <a:rPr lang="sr-Latn-RS" sz="1800" dirty="0" err="1"/>
              <a:t>kPa</a:t>
            </a:r>
            <a:r>
              <a:rPr lang="sr-Latn-RS" sz="1800" dirty="0"/>
              <a:t> ≈ 14,5 Psi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sr-Latn-RS" sz="1800" dirty="0"/>
              <a:t>0,2 bar ≈ 2,9 Psi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Placeholder 1">
            <a:extLst>
              <a:ext uri="{FF2B5EF4-FFF2-40B4-BE49-F238E27FC236}">
                <a16:creationId xmlns:a16="http://schemas.microsoft.com/office/drawing/2014/main" id="{E766BA0B-92C7-4933-913B-1F804947BE12}"/>
              </a:ext>
            </a:extLst>
          </p:cNvPr>
          <p:cNvSpPr>
            <a:spLocks noGrp="1" noChangeArrowheads="1"/>
          </p:cNvSpPr>
          <p:nvPr>
            <p:ph type="body" sz="quarter" idx="11"/>
          </p:nvPr>
        </p:nvSpPr>
        <p:spPr>
          <a:xfrm>
            <a:off x="350883" y="680605"/>
            <a:ext cx="4243387" cy="2282005"/>
          </a:xfrm>
        </p:spPr>
        <p:txBody>
          <a:bodyPr/>
          <a:lstStyle/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sr-Latn-RS" b="1" i="1" dirty="0" err="1">
                <a:solidFill>
                  <a:srgbClr val="FF0000"/>
                </a:solidFill>
                <a:latin typeface="Arial" panose="020B0604020202020204" pitchFamily="34" charset="0"/>
              </a:rPr>
              <a:t>Kontrolisana</a:t>
            </a:r>
            <a:r>
              <a:rPr lang="en-US" altLang="sr-Latn-RS" b="1" i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sr-Latn-RS" b="1" i="1" dirty="0" err="1">
                <a:solidFill>
                  <a:srgbClr val="FF0000"/>
                </a:solidFill>
                <a:latin typeface="Arial" panose="020B0604020202020204" pitchFamily="34" charset="0"/>
              </a:rPr>
              <a:t>promenljiva</a:t>
            </a:r>
            <a:r>
              <a:rPr lang="en-US" altLang="sr-Latn-RS" b="1" dirty="0">
                <a:solidFill>
                  <a:srgbClr val="FF0000"/>
                </a:solidFill>
                <a:latin typeface="Arial" panose="020B0604020202020204" pitchFamily="34" charset="0"/>
              </a:rPr>
              <a:t> (C) </a:t>
            </a:r>
            <a:r>
              <a:rPr lang="en-US" altLang="sr-Latn-RS" dirty="0">
                <a:latin typeface="Arial" panose="020B0604020202020204" pitchFamily="34" charset="0"/>
              </a:rPr>
              <a:t>– </a:t>
            </a:r>
            <a:r>
              <a:rPr lang="en-US" altLang="sr-Latn-RS" dirty="0" err="1">
                <a:latin typeface="Arial" panose="020B0604020202020204" pitchFamily="34" charset="0"/>
              </a:rPr>
              <a:t>izlazna</a:t>
            </a:r>
            <a:r>
              <a:rPr lang="en-US" altLang="sr-Latn-RS" dirty="0">
                <a:latin typeface="Arial" panose="020B0604020202020204" pitchFamily="34" charset="0"/>
              </a:rPr>
              <a:t> </a:t>
            </a:r>
            <a:r>
              <a:rPr lang="en-US" altLang="sr-Latn-RS" dirty="0" err="1">
                <a:latin typeface="Arial" panose="020B0604020202020204" pitchFamily="34" charset="0"/>
              </a:rPr>
              <a:t>promenljiva</a:t>
            </a:r>
            <a:r>
              <a:rPr lang="en-US" altLang="sr-Latn-RS" dirty="0">
                <a:latin typeface="Arial" panose="020B0604020202020204" pitchFamily="34" charset="0"/>
              </a:rPr>
              <a:t> </a:t>
            </a:r>
            <a:r>
              <a:rPr lang="en-US" altLang="sr-Latn-RS" dirty="0" err="1">
                <a:latin typeface="Arial" panose="020B0604020202020204" pitchFamily="34" charset="0"/>
              </a:rPr>
              <a:t>procesa</a:t>
            </a:r>
            <a:r>
              <a:rPr lang="en-US" altLang="sr-Latn-RS" dirty="0">
                <a:latin typeface="Arial" panose="020B0604020202020204" pitchFamily="34" charset="0"/>
              </a:rPr>
              <a:t> </a:t>
            </a:r>
            <a:r>
              <a:rPr lang="en-US" altLang="sr-Latn-RS" dirty="0" err="1">
                <a:latin typeface="Arial" panose="020B0604020202020204" pitchFamily="34" charset="0"/>
              </a:rPr>
              <a:t>koja</a:t>
            </a:r>
            <a:r>
              <a:rPr lang="en-US" altLang="sr-Latn-RS" dirty="0">
                <a:latin typeface="Arial" panose="020B0604020202020204" pitchFamily="34" charset="0"/>
              </a:rPr>
              <a:t> </a:t>
            </a:r>
            <a:r>
              <a:rPr lang="en-US" altLang="sr-Latn-RS" dirty="0" err="1">
                <a:latin typeface="Arial" panose="020B0604020202020204" pitchFamily="34" charset="0"/>
              </a:rPr>
              <a:t>će</a:t>
            </a:r>
            <a:r>
              <a:rPr lang="en-US" altLang="sr-Latn-RS" dirty="0">
                <a:latin typeface="Arial" panose="020B0604020202020204" pitchFamily="34" charset="0"/>
              </a:rPr>
              <a:t> </a:t>
            </a:r>
            <a:r>
              <a:rPr lang="en-US" altLang="sr-Latn-RS" dirty="0" err="1">
                <a:latin typeface="Arial" panose="020B0604020202020204" pitchFamily="34" charset="0"/>
              </a:rPr>
              <a:t>biti</a:t>
            </a:r>
            <a:r>
              <a:rPr lang="en-US" altLang="sr-Latn-RS" dirty="0">
                <a:latin typeface="Arial" panose="020B0604020202020204" pitchFamily="34" charset="0"/>
              </a:rPr>
              <a:t> </a:t>
            </a:r>
            <a:r>
              <a:rPr lang="en-US" altLang="sr-Latn-RS" dirty="0" err="1">
                <a:latin typeface="Arial" panose="020B0604020202020204" pitchFamily="34" charset="0"/>
              </a:rPr>
              <a:t>kontrolisana</a:t>
            </a:r>
            <a:endParaRPr lang="en-US" altLang="sr-Latn-RS" dirty="0">
              <a:latin typeface="Arial" panose="020B0604020202020204" pitchFamily="34" charset="0"/>
            </a:endParaRP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sr-Latn-RS" b="1" i="1" dirty="0">
                <a:solidFill>
                  <a:srgbClr val="FF0000"/>
                </a:solidFill>
                <a:latin typeface="Arial" panose="020B0604020202020204" pitchFamily="34" charset="0"/>
              </a:rPr>
              <a:t>Setpoint </a:t>
            </a:r>
            <a:r>
              <a:rPr lang="en-US" altLang="sr-Latn-RS" b="1" dirty="0">
                <a:solidFill>
                  <a:srgbClr val="FF0000"/>
                </a:solidFill>
                <a:latin typeface="Arial" panose="020B0604020202020204" pitchFamily="34" charset="0"/>
              </a:rPr>
              <a:t>(SP) </a:t>
            </a:r>
            <a:r>
              <a:rPr lang="en-US" altLang="sr-Latn-RS" dirty="0">
                <a:latin typeface="Arial" panose="020B0604020202020204" pitchFamily="34" charset="0"/>
              </a:rPr>
              <a:t>– </a:t>
            </a:r>
            <a:r>
              <a:rPr lang="en-US" altLang="sr-Latn-RS" dirty="0" err="1">
                <a:latin typeface="Arial" panose="020B0604020202020204" pitchFamily="34" charset="0"/>
              </a:rPr>
              <a:t>željena</a:t>
            </a:r>
            <a:r>
              <a:rPr lang="en-US" altLang="sr-Latn-RS" dirty="0">
                <a:latin typeface="Arial" panose="020B0604020202020204" pitchFamily="34" charset="0"/>
              </a:rPr>
              <a:t> </a:t>
            </a:r>
            <a:r>
              <a:rPr lang="en-US" altLang="sr-Latn-RS" dirty="0" err="1">
                <a:latin typeface="Arial" panose="020B0604020202020204" pitchFamily="34" charset="0"/>
              </a:rPr>
              <a:t>vrednost</a:t>
            </a:r>
            <a:r>
              <a:rPr lang="en-US" altLang="sr-Latn-RS" dirty="0">
                <a:latin typeface="Arial" panose="020B0604020202020204" pitchFamily="34" charset="0"/>
              </a:rPr>
              <a:t> </a:t>
            </a:r>
            <a:r>
              <a:rPr lang="en-US" altLang="sr-Latn-RS" dirty="0" err="1">
                <a:latin typeface="Arial" panose="020B0604020202020204" pitchFamily="34" charset="0"/>
              </a:rPr>
              <a:t>kontrolisane</a:t>
            </a:r>
            <a:r>
              <a:rPr lang="en-US" altLang="sr-Latn-RS" dirty="0">
                <a:latin typeface="Arial" panose="020B0604020202020204" pitchFamily="34" charset="0"/>
              </a:rPr>
              <a:t> </a:t>
            </a:r>
            <a:r>
              <a:rPr lang="en-US" altLang="sr-Latn-RS" dirty="0" err="1">
                <a:latin typeface="Arial" panose="020B0604020202020204" pitchFamily="34" charset="0"/>
              </a:rPr>
              <a:t>promenljive</a:t>
            </a:r>
            <a:endParaRPr lang="sr-Latn-RS" altLang="sr-Latn-RS" dirty="0">
              <a:latin typeface="Arial" panose="020B0604020202020204" pitchFamily="34" charset="0"/>
            </a:endParaRP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sr-Latn-RS" altLang="sr-Latn-RS" b="1" i="1" dirty="0">
                <a:solidFill>
                  <a:srgbClr val="FF0000"/>
                </a:solidFill>
              </a:rPr>
              <a:t>Merena promenljiva</a:t>
            </a:r>
            <a:r>
              <a:rPr lang="en-US" altLang="sr-Latn-RS" b="1" i="1" dirty="0">
                <a:solidFill>
                  <a:srgbClr val="FF0000"/>
                </a:solidFill>
              </a:rPr>
              <a:t> </a:t>
            </a:r>
            <a:r>
              <a:rPr lang="en-US" altLang="sr-Latn-RS" b="1" dirty="0">
                <a:solidFill>
                  <a:srgbClr val="FF0000"/>
                </a:solidFill>
              </a:rPr>
              <a:t>(C</a:t>
            </a:r>
            <a:r>
              <a:rPr lang="en-US" altLang="sr-Latn-RS" b="1" baseline="-25000" dirty="0">
                <a:solidFill>
                  <a:srgbClr val="FF0000"/>
                </a:solidFill>
              </a:rPr>
              <a:t>m</a:t>
            </a:r>
            <a:r>
              <a:rPr lang="en-US" altLang="sr-Latn-RS" b="1" dirty="0">
                <a:solidFill>
                  <a:srgbClr val="FF0000"/>
                </a:solidFill>
              </a:rPr>
              <a:t>) </a:t>
            </a:r>
            <a:r>
              <a:rPr lang="en-US" altLang="sr-Latn-RS" dirty="0"/>
              <a:t>– </a:t>
            </a:r>
            <a:r>
              <a:rPr lang="sr-Latn-RS" altLang="sr-Latn-RS" dirty="0"/>
              <a:t>izmerena vrednost kontrolisane promenljive</a:t>
            </a:r>
            <a:endParaRPr lang="en-US" altLang="sr-Latn-RS" dirty="0"/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endParaRPr lang="sr-Latn-RS" altLang="sr-Latn-RS" dirty="0">
              <a:latin typeface="Arial" panose="020B0604020202020204" pitchFamily="34" charset="0"/>
            </a:endParaRP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endParaRPr lang="en-US" altLang="sr-Latn-RS" dirty="0">
              <a:latin typeface="Arial" panose="020B0604020202020204" pitchFamily="34" charset="0"/>
            </a:endParaRPr>
          </a:p>
        </p:txBody>
      </p:sp>
      <p:pic>
        <p:nvPicPr>
          <p:cNvPr id="46083" name="Picture 2">
            <a:extLst>
              <a:ext uri="{FF2B5EF4-FFF2-40B4-BE49-F238E27FC236}">
                <a16:creationId xmlns:a16="http://schemas.microsoft.com/office/drawing/2014/main" id="{1E569954-82C0-4903-BC8B-5921BA58BD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8941" y="166112"/>
            <a:ext cx="4557713" cy="198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4" name="Text Placeholder 1">
            <a:extLst>
              <a:ext uri="{FF2B5EF4-FFF2-40B4-BE49-F238E27FC236}">
                <a16:creationId xmlns:a16="http://schemas.microsoft.com/office/drawing/2014/main" id="{B412D49E-712D-4384-9822-A6ACC3278912}"/>
              </a:ext>
            </a:extLst>
          </p:cNvPr>
          <p:cNvSpPr txBox="1">
            <a:spLocks/>
          </p:cNvSpPr>
          <p:nvPr/>
        </p:nvSpPr>
        <p:spPr bwMode="auto">
          <a:xfrm>
            <a:off x="350883" y="3356992"/>
            <a:ext cx="8543925" cy="1389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sr-Latn-RS" altLang="sr-Latn-RS" sz="1800" b="1" i="1" dirty="0">
                <a:solidFill>
                  <a:srgbClr val="0070C0"/>
                </a:solidFill>
              </a:rPr>
              <a:t>Greška</a:t>
            </a:r>
            <a:r>
              <a:rPr lang="en-US" altLang="sr-Latn-RS" sz="1800" b="1" dirty="0">
                <a:solidFill>
                  <a:srgbClr val="0070C0"/>
                </a:solidFill>
              </a:rPr>
              <a:t> (E) </a:t>
            </a:r>
            <a:r>
              <a:rPr lang="en-US" altLang="sr-Latn-RS" sz="1800" dirty="0"/>
              <a:t>– </a:t>
            </a:r>
            <a:r>
              <a:rPr lang="sr-Latn-RS" altLang="sr-Latn-RS" sz="1800" dirty="0"/>
              <a:t>razlika između</a:t>
            </a:r>
            <a:r>
              <a:rPr lang="en-US" altLang="sr-Latn-RS" sz="1800" dirty="0"/>
              <a:t> </a:t>
            </a:r>
            <a:r>
              <a:rPr lang="en-US" altLang="sr-Latn-RS" sz="1800" dirty="0">
                <a:solidFill>
                  <a:schemeClr val="tx1"/>
                </a:solidFill>
              </a:rPr>
              <a:t>– </a:t>
            </a:r>
            <a:r>
              <a:rPr lang="sr-Latn-RS" altLang="sr-Latn-RS" sz="1800" dirty="0">
                <a:solidFill>
                  <a:schemeClr val="tx1"/>
                </a:solidFill>
              </a:rPr>
              <a:t>željene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sr-Latn-RS" altLang="sr-Latn-RS" sz="1800" dirty="0">
                <a:solidFill>
                  <a:schemeClr val="tx1"/>
                </a:solidFill>
              </a:rPr>
              <a:t>i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sr-Latn-RS" altLang="sr-Latn-RS" sz="1800" dirty="0"/>
              <a:t>izmerene vrednosti</a:t>
            </a:r>
            <a:r>
              <a:rPr lang="en-US" altLang="sr-Latn-RS" sz="1800" dirty="0"/>
              <a:t> </a:t>
            </a:r>
            <a:r>
              <a:rPr lang="sr-Latn-RS" altLang="sr-Latn-RS" sz="1800" dirty="0"/>
              <a:t>kontrolisane promenljive</a:t>
            </a:r>
            <a:endParaRPr lang="en-US" altLang="sr-Latn-RS" sz="1800" dirty="0"/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sr-Latn-RS" altLang="sr-Latn-RS" sz="1800" b="1" i="1" dirty="0">
                <a:solidFill>
                  <a:srgbClr val="0070C0"/>
                </a:solidFill>
              </a:rPr>
              <a:t>Izlaz kontrolera</a:t>
            </a:r>
            <a:r>
              <a:rPr lang="en-US" altLang="sr-Latn-RS" sz="1800" b="1" i="1" dirty="0">
                <a:solidFill>
                  <a:srgbClr val="0070C0"/>
                </a:solidFill>
              </a:rPr>
              <a:t> </a:t>
            </a:r>
            <a:r>
              <a:rPr lang="en-US" altLang="sr-Latn-RS" sz="1800" b="1" dirty="0">
                <a:solidFill>
                  <a:srgbClr val="0070C0"/>
                </a:solidFill>
              </a:rPr>
              <a:t>(V) </a:t>
            </a:r>
            <a:r>
              <a:rPr lang="en-US" altLang="sr-Latn-RS" sz="1800" dirty="0"/>
              <a:t>– </a:t>
            </a:r>
            <a:r>
              <a:rPr lang="sr-Latn-RS" altLang="sr-Latn-RS" sz="1800" dirty="0"/>
              <a:t>Akcija (upravljanje) koje treba da vrednost kontrolisane promenljive približi </a:t>
            </a:r>
            <a:r>
              <a:rPr lang="sr-Latn-RS" altLang="sr-Latn-RS" sz="1800" dirty="0" err="1"/>
              <a:t>Setpoint</a:t>
            </a:r>
            <a:r>
              <a:rPr lang="sr-Latn-RS" altLang="sr-Latn-RS" sz="1800" dirty="0"/>
              <a:t>-u (željena vrednost)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AE151B-2EC3-4ABC-B226-4932AD238018}"/>
              </a:ext>
            </a:extLst>
          </p:cNvPr>
          <p:cNvSpPr/>
          <p:nvPr/>
        </p:nvSpPr>
        <p:spPr>
          <a:xfrm>
            <a:off x="55227" y="44624"/>
            <a:ext cx="35587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US" altLang="sr-Latn-RS" sz="2400" b="1" dirty="0"/>
              <a:t>IMENA PROMENLJIVIH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ECF2A31-61BB-45A2-BEBB-FAB7E2795CA5}"/>
              </a:ext>
            </a:extLst>
          </p:cNvPr>
          <p:cNvSpPr/>
          <p:nvPr/>
        </p:nvSpPr>
        <p:spPr>
          <a:xfrm>
            <a:off x="328613" y="4942909"/>
            <a:ext cx="79008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sr-Latn-RS" altLang="sr-Latn-RS" sz="1800" b="1" i="1" dirty="0">
                <a:solidFill>
                  <a:srgbClr val="00B050"/>
                </a:solidFill>
              </a:rPr>
              <a:t>Manipulisana promenljiva</a:t>
            </a:r>
            <a:r>
              <a:rPr lang="en-US" altLang="sr-Latn-RS" sz="1800" b="1" i="1" dirty="0">
                <a:solidFill>
                  <a:srgbClr val="00B050"/>
                </a:solidFill>
              </a:rPr>
              <a:t>(M) </a:t>
            </a:r>
            <a:r>
              <a:rPr lang="en-US" altLang="sr-Latn-RS" sz="1800" dirty="0"/>
              <a:t>– </a:t>
            </a:r>
            <a:r>
              <a:rPr lang="sr-Latn-RS" altLang="sr-Latn-RS" sz="1800" dirty="0"/>
              <a:t>promenljiva regulisana od strane </a:t>
            </a:r>
            <a:r>
              <a:rPr lang="sr-Latn-RS" altLang="sr-Latn-RS" sz="1800" dirty="0" err="1"/>
              <a:t>aktuatora</a:t>
            </a:r>
            <a:r>
              <a:rPr lang="sr-Latn-RS" altLang="sr-Latn-RS" sz="1800" dirty="0"/>
              <a:t> kako bi se dosegla željena vrednost kontrolisane promenljive</a:t>
            </a:r>
            <a:endParaRPr lang="en-US" altLang="sr-Latn-RS" sz="18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F7CD95F-AEA3-4E1E-A8E0-12202B639F22}"/>
              </a:ext>
            </a:extLst>
          </p:cNvPr>
          <p:cNvSpPr/>
          <p:nvPr/>
        </p:nvSpPr>
        <p:spPr>
          <a:xfrm>
            <a:off x="328612" y="5942867"/>
            <a:ext cx="79008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sr-Latn-RS" altLang="sr-Latn-RS" sz="1800" b="1" i="1" dirty="0"/>
              <a:t>Poremećaji u sistemu</a:t>
            </a:r>
            <a:r>
              <a:rPr lang="en-US" altLang="sr-Latn-RS" sz="1800" b="1" i="1" dirty="0"/>
              <a:t> (D) </a:t>
            </a:r>
            <a:r>
              <a:rPr lang="en-US" altLang="sr-Latn-RS" sz="1800" dirty="0"/>
              <a:t>– </a:t>
            </a:r>
            <a:r>
              <a:rPr lang="sr-Latn-RS" altLang="sr-Latn-RS" sz="1800" dirty="0"/>
              <a:t>su ulazne promenljive u procesu</a:t>
            </a:r>
            <a:r>
              <a:rPr lang="en-US" altLang="sr-Latn-RS" sz="1800" dirty="0"/>
              <a:t> </a:t>
            </a:r>
            <a:r>
              <a:rPr lang="sr-Latn-RS" altLang="sr-Latn-RS" sz="1800" dirty="0"/>
              <a:t>koje utiču na kontrolisanu promenljivu</a:t>
            </a:r>
            <a:r>
              <a:rPr lang="en-US" altLang="sr-Latn-RS" sz="1800" dirty="0"/>
              <a:t> </a:t>
            </a:r>
            <a:r>
              <a:rPr lang="sr-Latn-RS" altLang="sr-Latn-RS" sz="1800" dirty="0"/>
              <a:t>ali nisu kontrolisane od strane sistema.</a:t>
            </a:r>
            <a:endParaRPr lang="en-US" altLang="sr-Latn-RS"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7">
            <a:extLst>
              <a:ext uri="{FF2B5EF4-FFF2-40B4-BE49-F238E27FC236}">
                <a16:creationId xmlns:a16="http://schemas.microsoft.com/office/drawing/2014/main" id="{EBC47FF8-4168-473C-A2EB-90FC114F37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75" y="4292600"/>
            <a:ext cx="3895725" cy="158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Title 1">
            <a:extLst>
              <a:ext uri="{FF2B5EF4-FFF2-40B4-BE49-F238E27FC236}">
                <a16:creationId xmlns:a16="http://schemas.microsoft.com/office/drawing/2014/main" id="{5C2F745F-658F-437A-A2B9-A91020D2E20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07975" y="657225"/>
            <a:ext cx="8502650" cy="544513"/>
          </a:xfrm>
        </p:spPr>
        <p:txBody>
          <a:bodyPr/>
          <a:lstStyle/>
          <a:p>
            <a:r>
              <a:rPr lang="en-US" altLang="sr-Latn-RS" sz="2400">
                <a:latin typeface="Arial" panose="020B0604020202020204" pitchFamily="34" charset="0"/>
              </a:rPr>
              <a:t>Blok dijagrami i funkcija  prenosa</a:t>
            </a:r>
            <a:endParaRPr lang="en-US" altLang="sr-Latn-RS">
              <a:latin typeface="Arial" panose="020B0604020202020204" pitchFamily="34" charset="0"/>
            </a:endParaRPr>
          </a:p>
        </p:txBody>
      </p:sp>
      <p:sp>
        <p:nvSpPr>
          <p:cNvPr id="11268" name="TextBox 2">
            <a:extLst>
              <a:ext uri="{FF2B5EF4-FFF2-40B4-BE49-F238E27FC236}">
                <a16:creationId xmlns:a16="http://schemas.microsoft.com/office/drawing/2014/main" id="{0A503823-565A-4C8A-B620-81C00D0EAA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" y="1293813"/>
            <a:ext cx="8599488" cy="2493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sr-Latn-RS" sz="1800" dirty="0" err="1">
                <a:solidFill>
                  <a:srgbClr val="0070C0"/>
                </a:solidFill>
              </a:rPr>
              <a:t>Veliki</a:t>
            </a:r>
            <a:r>
              <a:rPr lang="en-US" altLang="sr-Latn-RS" sz="1800" dirty="0">
                <a:solidFill>
                  <a:srgbClr val="0070C0"/>
                </a:solidFill>
              </a:rPr>
              <a:t> </a:t>
            </a:r>
            <a:r>
              <a:rPr lang="en-US" altLang="sr-Latn-RS" sz="1800" dirty="0" err="1">
                <a:solidFill>
                  <a:srgbClr val="0070C0"/>
                </a:solidFill>
              </a:rPr>
              <a:t>broj</a:t>
            </a:r>
            <a:r>
              <a:rPr lang="en-US" altLang="sr-Latn-RS" sz="1800" dirty="0">
                <a:solidFill>
                  <a:srgbClr val="0070C0"/>
                </a:solidFill>
              </a:rPr>
              <a:t> </a:t>
            </a:r>
            <a:r>
              <a:rPr lang="en-US" altLang="sr-Latn-RS" sz="1800" dirty="0" err="1">
                <a:solidFill>
                  <a:srgbClr val="0070C0"/>
                </a:solidFill>
              </a:rPr>
              <a:t>problema</a:t>
            </a:r>
            <a:r>
              <a:rPr lang="en-US" altLang="sr-Latn-RS" sz="1800" dirty="0">
                <a:solidFill>
                  <a:srgbClr val="0070C0"/>
                </a:solidFill>
              </a:rPr>
              <a:t> </a:t>
            </a:r>
            <a:r>
              <a:rPr lang="en-US" altLang="sr-Latn-RS" sz="1800" dirty="0">
                <a:solidFill>
                  <a:schemeClr val="tx1"/>
                </a:solidFill>
              </a:rPr>
              <a:t>u </a:t>
            </a:r>
            <a:r>
              <a:rPr lang="en-US" altLang="sr-Latn-RS" sz="1800" dirty="0" err="1">
                <a:solidFill>
                  <a:schemeClr val="tx1"/>
                </a:solidFill>
              </a:rPr>
              <a:t>upravljanju</a:t>
            </a:r>
            <a:r>
              <a:rPr lang="en-US" altLang="sr-Latn-RS" sz="1800" dirty="0">
                <a:solidFill>
                  <a:schemeClr val="tx1"/>
                </a:solidFill>
              </a:rPr>
              <a:t> – </a:t>
            </a:r>
            <a:r>
              <a:rPr lang="en-US" altLang="sr-Latn-RS" sz="1800" dirty="0" err="1">
                <a:solidFill>
                  <a:schemeClr val="tx1"/>
                </a:solidFill>
              </a:rPr>
              <a:t>uključujući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procese</a:t>
            </a:r>
            <a:r>
              <a:rPr lang="en-US" altLang="sr-Latn-RS" sz="1800" dirty="0">
                <a:solidFill>
                  <a:schemeClr val="tx1"/>
                </a:solidFill>
              </a:rPr>
              <a:t>, </a:t>
            </a:r>
            <a:r>
              <a:rPr lang="en-US" altLang="sr-Latn-RS" sz="1800" dirty="0" err="1">
                <a:solidFill>
                  <a:schemeClr val="tx1"/>
                </a:solidFill>
              </a:rPr>
              <a:t>alat</a:t>
            </a:r>
            <a:r>
              <a:rPr lang="sr-Latn-RS" altLang="sr-Latn-RS" sz="1800" dirty="0">
                <a:solidFill>
                  <a:schemeClr val="tx1"/>
                </a:solidFill>
              </a:rPr>
              <a:t>n</a:t>
            </a:r>
            <a:r>
              <a:rPr lang="en-US" altLang="sr-Latn-RS" sz="1800" dirty="0">
                <a:solidFill>
                  <a:schemeClr val="tx1"/>
                </a:solidFill>
              </a:rPr>
              <a:t>e</a:t>
            </a:r>
            <a:r>
              <a:rPr lang="sr-Latn-RS" altLang="sr-Latn-RS" sz="1800" dirty="0">
                <a:solidFill>
                  <a:schemeClr val="tx1"/>
                </a:solidFill>
              </a:rPr>
              <a:t> mašine</a:t>
            </a:r>
            <a:r>
              <a:rPr lang="en-US" altLang="sr-Latn-RS" sz="1800" dirty="0">
                <a:solidFill>
                  <a:schemeClr val="tx1"/>
                </a:solidFill>
              </a:rPr>
              <a:t>,</a:t>
            </a:r>
            <a:r>
              <a:rPr lang="sr-Latn-R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servomehanizme</a:t>
            </a:r>
            <a:r>
              <a:rPr lang="en-US" altLang="sr-Latn-RS" sz="1800" dirty="0">
                <a:solidFill>
                  <a:schemeClr val="tx1"/>
                </a:solidFill>
              </a:rPr>
              <a:t>, </a:t>
            </a:r>
            <a:r>
              <a:rPr lang="en-US" altLang="sr-Latn-RS" sz="1800" dirty="0" err="1">
                <a:solidFill>
                  <a:schemeClr val="tx1"/>
                </a:solidFill>
              </a:rPr>
              <a:t>saobraćaj</a:t>
            </a:r>
            <a:r>
              <a:rPr lang="en-US" altLang="sr-Latn-RS" sz="1800" dirty="0">
                <a:solidFill>
                  <a:schemeClr val="tx1"/>
                </a:solidFill>
              </a:rPr>
              <a:t>, pa </a:t>
            </a:r>
            <a:r>
              <a:rPr lang="en-US" altLang="sr-Latn-RS" sz="1800" dirty="0" err="1">
                <a:solidFill>
                  <a:schemeClr val="tx1"/>
                </a:solidFill>
              </a:rPr>
              <a:t>čak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i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ekonomiju</a:t>
            </a:r>
            <a:r>
              <a:rPr lang="en-US" altLang="sr-Latn-RS" sz="1800" dirty="0">
                <a:solidFill>
                  <a:schemeClr val="tx1"/>
                </a:solidFill>
              </a:rPr>
              <a:t> – </a:t>
            </a:r>
            <a:r>
              <a:rPr lang="en-US" altLang="sr-Latn-RS" sz="1800" dirty="0" err="1">
                <a:solidFill>
                  <a:schemeClr val="tx1"/>
                </a:solidFill>
              </a:rPr>
              <a:t>mogu</a:t>
            </a:r>
            <a:r>
              <a:rPr lang="en-US" altLang="sr-Latn-RS" sz="1800" dirty="0">
                <a:solidFill>
                  <a:schemeClr val="tx1"/>
                </a:solidFill>
              </a:rPr>
              <a:t> se </a:t>
            </a:r>
            <a:r>
              <a:rPr lang="en-US" altLang="sr-Latn-RS" sz="1800" dirty="0" err="1">
                <a:solidFill>
                  <a:schemeClr val="tx1"/>
                </a:solidFill>
              </a:rPr>
              <a:t>analizirati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pomoću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rgbClr val="0070C0"/>
                </a:solidFill>
              </a:rPr>
              <a:t>istih</a:t>
            </a:r>
            <a:r>
              <a:rPr lang="en-US" altLang="sr-Latn-RS" sz="1800" dirty="0">
                <a:solidFill>
                  <a:srgbClr val="0070C0"/>
                </a:solidFill>
              </a:rPr>
              <a:t> </a:t>
            </a:r>
            <a:r>
              <a:rPr lang="en-US" altLang="sr-Latn-RS" sz="1800" dirty="0" err="1">
                <a:solidFill>
                  <a:srgbClr val="0070C0"/>
                </a:solidFill>
              </a:rPr>
              <a:t>matematičkih</a:t>
            </a:r>
            <a:r>
              <a:rPr lang="en-US" altLang="sr-Latn-RS" sz="1800" dirty="0">
                <a:solidFill>
                  <a:srgbClr val="0070C0"/>
                </a:solidFill>
              </a:rPr>
              <a:t> </a:t>
            </a:r>
            <a:r>
              <a:rPr lang="en-US" altLang="sr-Latn-RS" sz="1800" dirty="0" err="1">
                <a:solidFill>
                  <a:srgbClr val="0070C0"/>
                </a:solidFill>
              </a:rPr>
              <a:t>metoda</a:t>
            </a:r>
            <a:r>
              <a:rPr lang="sr-Latn-RS" altLang="sr-Latn-RS" sz="1800" dirty="0">
                <a:solidFill>
                  <a:srgbClr val="0070C0"/>
                </a:solidFill>
              </a:rPr>
              <a:t> - modela</a:t>
            </a:r>
            <a:r>
              <a:rPr lang="en-US" altLang="sr-Latn-RS" sz="1800" dirty="0">
                <a:solidFill>
                  <a:schemeClr val="tx1"/>
                </a:solidFill>
              </a:rPr>
              <a:t>.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sr-Latn-RS" sz="1800" dirty="0" err="1">
                <a:solidFill>
                  <a:schemeClr val="tx1"/>
                </a:solidFill>
              </a:rPr>
              <a:t>Važno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svojstvo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svake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komponente</a:t>
            </a:r>
            <a:r>
              <a:rPr lang="en-US" altLang="sr-Latn-RS" sz="1800" dirty="0">
                <a:solidFill>
                  <a:schemeClr val="tx1"/>
                </a:solidFill>
              </a:rPr>
              <a:t> je </a:t>
            </a:r>
            <a:r>
              <a:rPr lang="en-US" altLang="sr-Latn-RS" sz="1800" dirty="0" err="1">
                <a:solidFill>
                  <a:schemeClr val="tx1"/>
                </a:solidFill>
              </a:rPr>
              <a:t>njen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sr-Latn-RS" altLang="sr-Latn-RS" sz="1800" dirty="0">
                <a:solidFill>
                  <a:schemeClr val="tx1"/>
                </a:solidFill>
              </a:rPr>
              <a:t>uticaj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na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sistem</a:t>
            </a:r>
            <a:r>
              <a:rPr lang="en-US" altLang="sr-Latn-RS" sz="1800" dirty="0">
                <a:solidFill>
                  <a:schemeClr val="tx1"/>
                </a:solidFill>
              </a:rPr>
              <a:t>.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sr-Latn-RS" sz="1800" dirty="0">
                <a:solidFill>
                  <a:srgbClr val="0070C0"/>
                </a:solidFill>
              </a:rPr>
              <a:t>Blok </a:t>
            </a:r>
            <a:r>
              <a:rPr lang="en-US" altLang="sr-Latn-RS" sz="1800" dirty="0" err="1">
                <a:solidFill>
                  <a:srgbClr val="0070C0"/>
                </a:solidFill>
              </a:rPr>
              <a:t>dijagram</a:t>
            </a:r>
            <a:r>
              <a:rPr lang="en-US" altLang="sr-Latn-RS" sz="1800" dirty="0">
                <a:solidFill>
                  <a:srgbClr val="0070C0"/>
                </a:solidFill>
              </a:rPr>
              <a:t> </a:t>
            </a:r>
            <a:r>
              <a:rPr lang="en-US" altLang="sr-Latn-RS" sz="1800" dirty="0">
                <a:solidFill>
                  <a:schemeClr val="tx1"/>
                </a:solidFill>
              </a:rPr>
              <a:t>je </a:t>
            </a:r>
            <a:r>
              <a:rPr lang="en-US" altLang="sr-Latn-RS" sz="1800" dirty="0" err="1">
                <a:solidFill>
                  <a:schemeClr val="tx1"/>
                </a:solidFill>
              </a:rPr>
              <a:t>metoda</a:t>
            </a:r>
            <a:r>
              <a:rPr lang="en-US" altLang="sr-Latn-RS" sz="1800" dirty="0">
                <a:solidFill>
                  <a:schemeClr val="tx1"/>
                </a:solidFill>
              </a:rPr>
              <a:t>  za </a:t>
            </a:r>
            <a:r>
              <a:rPr lang="en-US" altLang="sr-Latn-RS" sz="1800" dirty="0" err="1">
                <a:solidFill>
                  <a:schemeClr val="tx1"/>
                </a:solidFill>
              </a:rPr>
              <a:t>prezentovanje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sistema</a:t>
            </a:r>
            <a:r>
              <a:rPr lang="en-US" altLang="sr-Latn-RS" sz="1800" dirty="0">
                <a:solidFill>
                  <a:schemeClr val="tx1"/>
                </a:solidFill>
              </a:rPr>
              <a:t>, </a:t>
            </a:r>
            <a:r>
              <a:rPr lang="en-US" altLang="sr-Latn-RS" sz="1800" dirty="0" err="1">
                <a:solidFill>
                  <a:schemeClr val="tx1"/>
                </a:solidFill>
              </a:rPr>
              <a:t>koja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prikazuje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samo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ovo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svojstvo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svake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komponente</a:t>
            </a:r>
            <a:r>
              <a:rPr lang="en-US" altLang="sr-Latn-RS" sz="1800" dirty="0">
                <a:solidFill>
                  <a:schemeClr val="tx1"/>
                </a:solidFill>
              </a:rPr>
              <a:t>.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sr-Latn-RS" sz="1800" dirty="0" err="1">
                <a:solidFill>
                  <a:schemeClr val="tx1"/>
                </a:solidFill>
              </a:rPr>
              <a:t>Linije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signala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uglavnom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predstavljaju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ulazne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i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izlazne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signale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komponente</a:t>
            </a:r>
            <a:endParaRPr lang="en-US" altLang="sr-Latn-RS" sz="1800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1ADC6C9-E913-4B18-97E1-AAA31444B60E}"/>
              </a:ext>
            </a:extLst>
          </p:cNvPr>
          <p:cNvCxnSpPr/>
          <p:nvPr/>
        </p:nvCxnSpPr>
        <p:spPr>
          <a:xfrm rot="10800000">
            <a:off x="5357813" y="4572000"/>
            <a:ext cx="2387600" cy="147638"/>
          </a:xfrm>
          <a:prstGeom prst="straightConnector1">
            <a:avLst/>
          </a:prstGeom>
          <a:ln w="25400">
            <a:solidFill>
              <a:srgbClr val="B45E0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70" name="TextBox 6">
            <a:extLst>
              <a:ext uri="{FF2B5EF4-FFF2-40B4-BE49-F238E27FC236}">
                <a16:creationId xmlns:a16="http://schemas.microsoft.com/office/drawing/2014/main" id="{996D9546-D934-44C5-8DC3-DF0F1609BA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04138" y="4119563"/>
            <a:ext cx="1439862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sr-Latn-RS" sz="1800">
                <a:solidFill>
                  <a:srgbClr val="B45E08"/>
                </a:solidFill>
              </a:rPr>
              <a:t>Najčešće nije prikazano na većini blok dijagrama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Placeholder 1">
            <a:extLst>
              <a:ext uri="{FF2B5EF4-FFF2-40B4-BE49-F238E27FC236}">
                <a16:creationId xmlns:a16="http://schemas.microsoft.com/office/drawing/2014/main" id="{E766BA0B-92C7-4933-913B-1F804947BE12}"/>
              </a:ext>
            </a:extLst>
          </p:cNvPr>
          <p:cNvSpPr>
            <a:spLocks noGrp="1" noChangeArrowheads="1"/>
          </p:cNvSpPr>
          <p:nvPr>
            <p:ph type="body" sz="quarter" idx="11"/>
          </p:nvPr>
        </p:nvSpPr>
        <p:spPr>
          <a:xfrm>
            <a:off x="350883" y="680605"/>
            <a:ext cx="4243387" cy="2282005"/>
          </a:xfrm>
        </p:spPr>
        <p:txBody>
          <a:bodyPr/>
          <a:lstStyle/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sr-Latn-RS" b="1" i="1" dirty="0" err="1">
                <a:solidFill>
                  <a:srgbClr val="FF0000"/>
                </a:solidFill>
                <a:latin typeface="Arial" panose="020B0604020202020204" pitchFamily="34" charset="0"/>
              </a:rPr>
              <a:t>Kontrolisana</a:t>
            </a:r>
            <a:r>
              <a:rPr lang="en-US" altLang="sr-Latn-RS" b="1" i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sr-Latn-RS" b="1" i="1" dirty="0" err="1">
                <a:solidFill>
                  <a:srgbClr val="FF0000"/>
                </a:solidFill>
                <a:latin typeface="Arial" panose="020B0604020202020204" pitchFamily="34" charset="0"/>
              </a:rPr>
              <a:t>promenljiva</a:t>
            </a:r>
            <a:r>
              <a:rPr lang="en-US" altLang="sr-Latn-RS" b="1" dirty="0">
                <a:solidFill>
                  <a:srgbClr val="FF0000"/>
                </a:solidFill>
                <a:latin typeface="Arial" panose="020B0604020202020204" pitchFamily="34" charset="0"/>
              </a:rPr>
              <a:t> (C) </a:t>
            </a:r>
            <a:r>
              <a:rPr lang="en-US" altLang="sr-Latn-RS" dirty="0">
                <a:latin typeface="Arial" panose="020B0604020202020204" pitchFamily="34" charset="0"/>
              </a:rPr>
              <a:t>– </a:t>
            </a:r>
            <a:r>
              <a:rPr lang="en-US" altLang="sr-Latn-RS" dirty="0" err="1">
                <a:latin typeface="Arial" panose="020B0604020202020204" pitchFamily="34" charset="0"/>
              </a:rPr>
              <a:t>izlazna</a:t>
            </a:r>
            <a:r>
              <a:rPr lang="en-US" altLang="sr-Latn-RS" dirty="0">
                <a:latin typeface="Arial" panose="020B0604020202020204" pitchFamily="34" charset="0"/>
              </a:rPr>
              <a:t> </a:t>
            </a:r>
            <a:r>
              <a:rPr lang="en-US" altLang="sr-Latn-RS" dirty="0" err="1">
                <a:latin typeface="Arial" panose="020B0604020202020204" pitchFamily="34" charset="0"/>
              </a:rPr>
              <a:t>promenljiva</a:t>
            </a:r>
            <a:r>
              <a:rPr lang="en-US" altLang="sr-Latn-RS" dirty="0">
                <a:latin typeface="Arial" panose="020B0604020202020204" pitchFamily="34" charset="0"/>
              </a:rPr>
              <a:t> </a:t>
            </a:r>
            <a:r>
              <a:rPr lang="en-US" altLang="sr-Latn-RS" dirty="0" err="1">
                <a:latin typeface="Arial" panose="020B0604020202020204" pitchFamily="34" charset="0"/>
              </a:rPr>
              <a:t>procesa</a:t>
            </a:r>
            <a:r>
              <a:rPr lang="en-US" altLang="sr-Latn-RS" dirty="0">
                <a:latin typeface="Arial" panose="020B0604020202020204" pitchFamily="34" charset="0"/>
              </a:rPr>
              <a:t> </a:t>
            </a:r>
            <a:r>
              <a:rPr lang="en-US" altLang="sr-Latn-RS" dirty="0" err="1">
                <a:latin typeface="Arial" panose="020B0604020202020204" pitchFamily="34" charset="0"/>
              </a:rPr>
              <a:t>koja</a:t>
            </a:r>
            <a:r>
              <a:rPr lang="en-US" altLang="sr-Latn-RS" dirty="0">
                <a:latin typeface="Arial" panose="020B0604020202020204" pitchFamily="34" charset="0"/>
              </a:rPr>
              <a:t> </a:t>
            </a:r>
            <a:r>
              <a:rPr lang="en-US" altLang="sr-Latn-RS" dirty="0" err="1">
                <a:latin typeface="Arial" panose="020B0604020202020204" pitchFamily="34" charset="0"/>
              </a:rPr>
              <a:t>će</a:t>
            </a:r>
            <a:r>
              <a:rPr lang="en-US" altLang="sr-Latn-RS" dirty="0">
                <a:latin typeface="Arial" panose="020B0604020202020204" pitchFamily="34" charset="0"/>
              </a:rPr>
              <a:t> </a:t>
            </a:r>
            <a:r>
              <a:rPr lang="en-US" altLang="sr-Latn-RS" dirty="0" err="1">
                <a:latin typeface="Arial" panose="020B0604020202020204" pitchFamily="34" charset="0"/>
              </a:rPr>
              <a:t>biti</a:t>
            </a:r>
            <a:r>
              <a:rPr lang="en-US" altLang="sr-Latn-RS" dirty="0">
                <a:latin typeface="Arial" panose="020B0604020202020204" pitchFamily="34" charset="0"/>
              </a:rPr>
              <a:t> </a:t>
            </a:r>
            <a:r>
              <a:rPr lang="en-US" altLang="sr-Latn-RS" dirty="0" err="1">
                <a:latin typeface="Arial" panose="020B0604020202020204" pitchFamily="34" charset="0"/>
              </a:rPr>
              <a:t>kontrolisana</a:t>
            </a:r>
            <a:endParaRPr lang="en-US" altLang="sr-Latn-RS" dirty="0">
              <a:latin typeface="Arial" panose="020B0604020202020204" pitchFamily="34" charset="0"/>
            </a:endParaRP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sr-Latn-RS" b="1" i="1" dirty="0">
                <a:solidFill>
                  <a:srgbClr val="FF0000"/>
                </a:solidFill>
                <a:latin typeface="Arial" panose="020B0604020202020204" pitchFamily="34" charset="0"/>
              </a:rPr>
              <a:t>Setpoint </a:t>
            </a:r>
            <a:r>
              <a:rPr lang="en-US" altLang="sr-Latn-RS" b="1" dirty="0">
                <a:solidFill>
                  <a:srgbClr val="FF0000"/>
                </a:solidFill>
                <a:latin typeface="Arial" panose="020B0604020202020204" pitchFamily="34" charset="0"/>
              </a:rPr>
              <a:t>(SP) </a:t>
            </a:r>
            <a:r>
              <a:rPr lang="en-US" altLang="sr-Latn-RS" dirty="0">
                <a:latin typeface="Arial" panose="020B0604020202020204" pitchFamily="34" charset="0"/>
              </a:rPr>
              <a:t>– </a:t>
            </a:r>
            <a:r>
              <a:rPr lang="en-US" altLang="sr-Latn-RS" dirty="0" err="1">
                <a:latin typeface="Arial" panose="020B0604020202020204" pitchFamily="34" charset="0"/>
              </a:rPr>
              <a:t>željena</a:t>
            </a:r>
            <a:r>
              <a:rPr lang="en-US" altLang="sr-Latn-RS" dirty="0">
                <a:latin typeface="Arial" panose="020B0604020202020204" pitchFamily="34" charset="0"/>
              </a:rPr>
              <a:t> </a:t>
            </a:r>
            <a:r>
              <a:rPr lang="en-US" altLang="sr-Latn-RS" dirty="0" err="1">
                <a:latin typeface="Arial" panose="020B0604020202020204" pitchFamily="34" charset="0"/>
              </a:rPr>
              <a:t>vrednost</a:t>
            </a:r>
            <a:r>
              <a:rPr lang="en-US" altLang="sr-Latn-RS" dirty="0">
                <a:latin typeface="Arial" panose="020B0604020202020204" pitchFamily="34" charset="0"/>
              </a:rPr>
              <a:t> </a:t>
            </a:r>
            <a:r>
              <a:rPr lang="en-US" altLang="sr-Latn-RS" dirty="0" err="1">
                <a:latin typeface="Arial" panose="020B0604020202020204" pitchFamily="34" charset="0"/>
              </a:rPr>
              <a:t>kontrolisane</a:t>
            </a:r>
            <a:r>
              <a:rPr lang="en-US" altLang="sr-Latn-RS" dirty="0">
                <a:latin typeface="Arial" panose="020B0604020202020204" pitchFamily="34" charset="0"/>
              </a:rPr>
              <a:t> </a:t>
            </a:r>
            <a:r>
              <a:rPr lang="en-US" altLang="sr-Latn-RS" dirty="0" err="1">
                <a:latin typeface="Arial" panose="020B0604020202020204" pitchFamily="34" charset="0"/>
              </a:rPr>
              <a:t>promenljive</a:t>
            </a:r>
            <a:endParaRPr lang="sr-Latn-RS" altLang="sr-Latn-RS" dirty="0">
              <a:latin typeface="Arial" panose="020B0604020202020204" pitchFamily="34" charset="0"/>
            </a:endParaRP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sr-Latn-RS" altLang="sr-Latn-RS" b="1" i="1" dirty="0">
                <a:solidFill>
                  <a:srgbClr val="FF0000"/>
                </a:solidFill>
              </a:rPr>
              <a:t>Merena promenljiva</a:t>
            </a:r>
            <a:r>
              <a:rPr lang="en-US" altLang="sr-Latn-RS" b="1" i="1" dirty="0">
                <a:solidFill>
                  <a:srgbClr val="FF0000"/>
                </a:solidFill>
              </a:rPr>
              <a:t> </a:t>
            </a:r>
            <a:r>
              <a:rPr lang="en-US" altLang="sr-Latn-RS" b="1" dirty="0">
                <a:solidFill>
                  <a:srgbClr val="FF0000"/>
                </a:solidFill>
              </a:rPr>
              <a:t>(C</a:t>
            </a:r>
            <a:r>
              <a:rPr lang="en-US" altLang="sr-Latn-RS" b="1" baseline="-25000" dirty="0">
                <a:solidFill>
                  <a:srgbClr val="FF0000"/>
                </a:solidFill>
              </a:rPr>
              <a:t>m</a:t>
            </a:r>
            <a:r>
              <a:rPr lang="en-US" altLang="sr-Latn-RS" b="1" dirty="0">
                <a:solidFill>
                  <a:srgbClr val="FF0000"/>
                </a:solidFill>
              </a:rPr>
              <a:t>) </a:t>
            </a:r>
            <a:r>
              <a:rPr lang="en-US" altLang="sr-Latn-RS" dirty="0"/>
              <a:t>– </a:t>
            </a:r>
            <a:r>
              <a:rPr lang="sr-Latn-RS" altLang="sr-Latn-RS" dirty="0"/>
              <a:t>izmerena vrednost kontrolisane promenljive</a:t>
            </a:r>
            <a:endParaRPr lang="en-US" altLang="sr-Latn-RS" dirty="0"/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endParaRPr lang="sr-Latn-RS" altLang="sr-Latn-RS" dirty="0">
              <a:latin typeface="Arial" panose="020B0604020202020204" pitchFamily="34" charset="0"/>
            </a:endParaRP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endParaRPr lang="en-US" altLang="sr-Latn-RS" dirty="0">
              <a:latin typeface="Arial" panose="020B0604020202020204" pitchFamily="34" charset="0"/>
            </a:endParaRPr>
          </a:p>
        </p:txBody>
      </p:sp>
      <p:pic>
        <p:nvPicPr>
          <p:cNvPr id="46083" name="Picture 2">
            <a:extLst>
              <a:ext uri="{FF2B5EF4-FFF2-40B4-BE49-F238E27FC236}">
                <a16:creationId xmlns:a16="http://schemas.microsoft.com/office/drawing/2014/main" id="{1E569954-82C0-4903-BC8B-5921BA58BD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8941" y="166112"/>
            <a:ext cx="4557713" cy="198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4" name="Text Placeholder 1">
            <a:extLst>
              <a:ext uri="{FF2B5EF4-FFF2-40B4-BE49-F238E27FC236}">
                <a16:creationId xmlns:a16="http://schemas.microsoft.com/office/drawing/2014/main" id="{B412D49E-712D-4384-9822-A6ACC3278912}"/>
              </a:ext>
            </a:extLst>
          </p:cNvPr>
          <p:cNvSpPr txBox="1">
            <a:spLocks/>
          </p:cNvSpPr>
          <p:nvPr/>
        </p:nvSpPr>
        <p:spPr bwMode="auto">
          <a:xfrm>
            <a:off x="350883" y="3356992"/>
            <a:ext cx="8543925" cy="1389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sr-Latn-RS" altLang="sr-Latn-RS" sz="1800" b="1" i="1" dirty="0">
                <a:solidFill>
                  <a:srgbClr val="0070C0"/>
                </a:solidFill>
              </a:rPr>
              <a:t>Greška</a:t>
            </a:r>
            <a:r>
              <a:rPr lang="en-US" altLang="sr-Latn-RS" sz="1800" b="1" dirty="0">
                <a:solidFill>
                  <a:srgbClr val="0070C0"/>
                </a:solidFill>
              </a:rPr>
              <a:t> (E) </a:t>
            </a:r>
            <a:r>
              <a:rPr lang="en-US" altLang="sr-Latn-RS" sz="1800" dirty="0"/>
              <a:t>– </a:t>
            </a:r>
            <a:r>
              <a:rPr lang="sr-Latn-RS" altLang="sr-Latn-RS" sz="1800" dirty="0"/>
              <a:t>razlika između</a:t>
            </a:r>
            <a:r>
              <a:rPr lang="en-US" altLang="sr-Latn-RS" sz="1800" dirty="0"/>
              <a:t> </a:t>
            </a:r>
            <a:r>
              <a:rPr lang="en-US" altLang="sr-Latn-RS" sz="1800" dirty="0">
                <a:solidFill>
                  <a:schemeClr val="tx1"/>
                </a:solidFill>
              </a:rPr>
              <a:t>– </a:t>
            </a:r>
            <a:r>
              <a:rPr lang="sr-Latn-RS" altLang="sr-Latn-RS" sz="1800" dirty="0">
                <a:solidFill>
                  <a:schemeClr val="tx1"/>
                </a:solidFill>
              </a:rPr>
              <a:t>željene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sr-Latn-RS" altLang="sr-Latn-RS" sz="1800" dirty="0">
                <a:solidFill>
                  <a:schemeClr val="tx1"/>
                </a:solidFill>
              </a:rPr>
              <a:t>i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sr-Latn-RS" altLang="sr-Latn-RS" sz="1800" dirty="0"/>
              <a:t>izmerene vrednosti</a:t>
            </a:r>
            <a:r>
              <a:rPr lang="en-US" altLang="sr-Latn-RS" sz="1800" dirty="0"/>
              <a:t> </a:t>
            </a:r>
            <a:r>
              <a:rPr lang="sr-Latn-RS" altLang="sr-Latn-RS" sz="1800" dirty="0"/>
              <a:t>kontrolisane promenljive</a:t>
            </a:r>
            <a:endParaRPr lang="en-US" altLang="sr-Latn-RS" sz="1800" dirty="0"/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sr-Latn-RS" altLang="sr-Latn-RS" sz="1800" b="1" i="1" dirty="0">
                <a:solidFill>
                  <a:srgbClr val="0070C0"/>
                </a:solidFill>
              </a:rPr>
              <a:t>Izlaz kontrolera</a:t>
            </a:r>
            <a:r>
              <a:rPr lang="en-US" altLang="sr-Latn-RS" sz="1800" b="1" i="1" dirty="0">
                <a:solidFill>
                  <a:srgbClr val="0070C0"/>
                </a:solidFill>
              </a:rPr>
              <a:t> </a:t>
            </a:r>
            <a:r>
              <a:rPr lang="en-US" altLang="sr-Latn-RS" sz="1800" b="1" dirty="0">
                <a:solidFill>
                  <a:srgbClr val="0070C0"/>
                </a:solidFill>
              </a:rPr>
              <a:t>(V) </a:t>
            </a:r>
            <a:r>
              <a:rPr lang="en-US" altLang="sr-Latn-RS" sz="1800" dirty="0"/>
              <a:t>– </a:t>
            </a:r>
            <a:r>
              <a:rPr lang="sr-Latn-RS" altLang="sr-Latn-RS" sz="1800" dirty="0"/>
              <a:t>Akcija (upravljanje) koje treba da vrednost kontrolisane promenljive približi </a:t>
            </a:r>
            <a:r>
              <a:rPr lang="sr-Latn-RS" altLang="sr-Latn-RS" sz="1800" dirty="0" err="1"/>
              <a:t>Setpoint</a:t>
            </a:r>
            <a:r>
              <a:rPr lang="sr-Latn-RS" altLang="sr-Latn-RS" sz="1800" dirty="0"/>
              <a:t>-u (željena vrednost)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7722A6-6B77-4F46-AE83-75A639D602F9}"/>
              </a:ext>
            </a:extLst>
          </p:cNvPr>
          <p:cNvSpPr txBox="1"/>
          <p:nvPr/>
        </p:nvSpPr>
        <p:spPr>
          <a:xfrm>
            <a:off x="6012160" y="2057201"/>
            <a:ext cx="2217274" cy="57785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sr-Latn-RS" sz="2400" b="1" dirty="0">
                <a:solidFill>
                  <a:srgbClr val="FF0000"/>
                </a:solidFill>
              </a:rPr>
              <a:t>OVO SE MERI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5B0441-27BA-44C4-894B-2140EDD5D3BA}"/>
              </a:ext>
            </a:extLst>
          </p:cNvPr>
          <p:cNvSpPr txBox="1"/>
          <p:nvPr/>
        </p:nvSpPr>
        <p:spPr>
          <a:xfrm>
            <a:off x="5839446" y="2615859"/>
            <a:ext cx="2784737" cy="57785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sr-Latn-RS" sz="2400" b="1" dirty="0">
                <a:solidFill>
                  <a:srgbClr val="0070C0"/>
                </a:solidFill>
              </a:rPr>
              <a:t>OVO SE RAČUNA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AE151B-2EC3-4ABC-B226-4932AD238018}"/>
              </a:ext>
            </a:extLst>
          </p:cNvPr>
          <p:cNvSpPr/>
          <p:nvPr/>
        </p:nvSpPr>
        <p:spPr>
          <a:xfrm>
            <a:off x="55227" y="44624"/>
            <a:ext cx="35587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US" altLang="sr-Latn-RS" sz="2400" b="1" dirty="0"/>
              <a:t>IMENA PROMENLJIVIH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ECF2A31-61BB-45A2-BEBB-FAB7E2795CA5}"/>
              </a:ext>
            </a:extLst>
          </p:cNvPr>
          <p:cNvSpPr/>
          <p:nvPr/>
        </p:nvSpPr>
        <p:spPr>
          <a:xfrm>
            <a:off x="328613" y="4942909"/>
            <a:ext cx="79008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sr-Latn-RS" altLang="sr-Latn-RS" sz="1800" b="1" i="1" dirty="0">
                <a:solidFill>
                  <a:srgbClr val="00B050"/>
                </a:solidFill>
              </a:rPr>
              <a:t>Manipulisana promenljiva</a:t>
            </a:r>
            <a:r>
              <a:rPr lang="en-US" altLang="sr-Latn-RS" sz="1800" b="1" i="1" dirty="0">
                <a:solidFill>
                  <a:srgbClr val="00B050"/>
                </a:solidFill>
              </a:rPr>
              <a:t>(M) </a:t>
            </a:r>
            <a:r>
              <a:rPr lang="en-US" altLang="sr-Latn-RS" sz="1800" dirty="0"/>
              <a:t>– </a:t>
            </a:r>
            <a:r>
              <a:rPr lang="sr-Latn-RS" altLang="sr-Latn-RS" sz="1800" dirty="0"/>
              <a:t>promenljiva regulisana od strane </a:t>
            </a:r>
            <a:r>
              <a:rPr lang="sr-Latn-RS" altLang="sr-Latn-RS" sz="1800" dirty="0" err="1"/>
              <a:t>aktuatora</a:t>
            </a:r>
            <a:r>
              <a:rPr lang="sr-Latn-RS" altLang="sr-Latn-RS" sz="1800" dirty="0"/>
              <a:t> kako bi se dosegla željena vrednost kontrolisane promenljive</a:t>
            </a:r>
            <a:endParaRPr lang="en-US" altLang="sr-Latn-RS" sz="18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F7CD95F-AEA3-4E1E-A8E0-12202B639F22}"/>
              </a:ext>
            </a:extLst>
          </p:cNvPr>
          <p:cNvSpPr/>
          <p:nvPr/>
        </p:nvSpPr>
        <p:spPr>
          <a:xfrm>
            <a:off x="328612" y="5942867"/>
            <a:ext cx="79008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sr-Latn-RS" altLang="sr-Latn-RS" sz="1800" b="1" i="1" dirty="0"/>
              <a:t>Poremećaji u sistemu</a:t>
            </a:r>
            <a:r>
              <a:rPr lang="en-US" altLang="sr-Latn-RS" sz="1800" b="1" i="1" dirty="0"/>
              <a:t> (D) </a:t>
            </a:r>
            <a:r>
              <a:rPr lang="en-US" altLang="sr-Latn-RS" sz="1800" dirty="0"/>
              <a:t>– </a:t>
            </a:r>
            <a:r>
              <a:rPr lang="sr-Latn-RS" altLang="sr-Latn-RS" sz="1800" dirty="0"/>
              <a:t>su ulazne promenljive u procesu</a:t>
            </a:r>
            <a:r>
              <a:rPr lang="en-US" altLang="sr-Latn-RS" sz="1800" dirty="0"/>
              <a:t> </a:t>
            </a:r>
            <a:r>
              <a:rPr lang="sr-Latn-RS" altLang="sr-Latn-RS" sz="1800" dirty="0"/>
              <a:t>koje utiču na kontrolisanu promenljivu</a:t>
            </a:r>
            <a:r>
              <a:rPr lang="en-US" altLang="sr-Latn-RS" sz="1800" dirty="0"/>
              <a:t> </a:t>
            </a:r>
            <a:r>
              <a:rPr lang="sr-Latn-RS" altLang="sr-Latn-RS" sz="1800" dirty="0"/>
              <a:t>ali nisu kontrolisane od strane sistema.</a:t>
            </a:r>
            <a:endParaRPr lang="en-US" altLang="sr-Latn-RS" sz="1800" dirty="0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3D3030F4-0670-469D-B985-19A27C35E30E}"/>
              </a:ext>
            </a:extLst>
          </p:cNvPr>
          <p:cNvSpPr/>
          <p:nvPr/>
        </p:nvSpPr>
        <p:spPr>
          <a:xfrm>
            <a:off x="328613" y="680605"/>
            <a:ext cx="4265657" cy="2439010"/>
          </a:xfrm>
          <a:prstGeom prst="wedgeRectCallout">
            <a:avLst>
              <a:gd name="adj1" fmla="val 83612"/>
              <a:gd name="adj2" fmla="val 19425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37E02621-E41B-4E8D-A02B-5E5147221E70}"/>
              </a:ext>
            </a:extLst>
          </p:cNvPr>
          <p:cNvSpPr/>
          <p:nvPr/>
        </p:nvSpPr>
        <p:spPr>
          <a:xfrm>
            <a:off x="342083" y="3352950"/>
            <a:ext cx="2429718" cy="1372194"/>
          </a:xfrm>
          <a:prstGeom prst="wedgeRectCallout">
            <a:avLst>
              <a:gd name="adj1" fmla="val 176237"/>
              <a:gd name="adj2" fmla="val -78764"/>
            </a:avLst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43B07DC8-04A7-4BFD-9BB6-80DD00F40324}"/>
              </a:ext>
            </a:extLst>
          </p:cNvPr>
          <p:cNvSpPr/>
          <p:nvPr/>
        </p:nvSpPr>
        <p:spPr>
          <a:xfrm>
            <a:off x="358994" y="4888426"/>
            <a:ext cx="3507499" cy="740579"/>
          </a:xfrm>
          <a:prstGeom prst="wedgeRectCallout">
            <a:avLst>
              <a:gd name="adj1" fmla="val 111984"/>
              <a:gd name="adj2" fmla="val -95840"/>
            </a:avLst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39F238C-6B93-449D-9424-7A592E6B8FD2}"/>
              </a:ext>
            </a:extLst>
          </p:cNvPr>
          <p:cNvSpPr txBox="1"/>
          <p:nvPr/>
        </p:nvSpPr>
        <p:spPr>
          <a:xfrm>
            <a:off x="5636501" y="4203406"/>
            <a:ext cx="3507499" cy="83099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sr-Latn-RS" sz="2400" b="1" dirty="0">
                <a:solidFill>
                  <a:srgbClr val="00B050"/>
                </a:solidFill>
              </a:rPr>
              <a:t>FIZIČKA REALIZACIJA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sr-Latn-RS" sz="2400" b="1" dirty="0">
                <a:solidFill>
                  <a:srgbClr val="00B050"/>
                </a:solidFill>
              </a:rPr>
              <a:t>PRORAČUNA</a:t>
            </a:r>
          </a:p>
        </p:txBody>
      </p:sp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id="{BD0D5C7D-7A27-42BC-B75C-BE45BB2180BA}"/>
              </a:ext>
            </a:extLst>
          </p:cNvPr>
          <p:cNvSpPr/>
          <p:nvPr/>
        </p:nvSpPr>
        <p:spPr>
          <a:xfrm>
            <a:off x="328612" y="5895742"/>
            <a:ext cx="3507499" cy="740579"/>
          </a:xfrm>
          <a:prstGeom prst="wedgeRectCallout">
            <a:avLst>
              <a:gd name="adj1" fmla="val 96453"/>
              <a:gd name="adj2" fmla="val -60375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368B668-830F-4FEA-B763-BF0BF06A7C61}"/>
              </a:ext>
            </a:extLst>
          </p:cNvPr>
          <p:cNvSpPr txBox="1"/>
          <p:nvPr/>
        </p:nvSpPr>
        <p:spPr>
          <a:xfrm>
            <a:off x="5508104" y="5554819"/>
            <a:ext cx="2270173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sr-Latn-RS" sz="2400" b="1" dirty="0"/>
              <a:t>NEPOŽELJNO</a:t>
            </a:r>
          </a:p>
        </p:txBody>
      </p:sp>
    </p:spTree>
    <p:extLst>
      <p:ext uri="{BB962C8B-B14F-4D97-AF65-F5344CB8AC3E}">
        <p14:creationId xmlns:p14="http://schemas.microsoft.com/office/powerpoint/2010/main" val="3685245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9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Placeholder 1">
            <a:extLst>
              <a:ext uri="{FF2B5EF4-FFF2-40B4-BE49-F238E27FC236}">
                <a16:creationId xmlns:a16="http://schemas.microsoft.com/office/drawing/2014/main" id="{A02855D4-2F9A-4380-AE2C-9C7C3BC4D221}"/>
              </a:ext>
            </a:extLst>
          </p:cNvPr>
          <p:cNvSpPr>
            <a:spLocks noGrp="1" noChangeArrowheads="1"/>
          </p:cNvSpPr>
          <p:nvPr>
            <p:ph type="body" sz="quarter" idx="11"/>
          </p:nvPr>
        </p:nvSpPr>
        <p:spPr>
          <a:xfrm>
            <a:off x="328613" y="896938"/>
            <a:ext cx="8469312" cy="55753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sr-Latn-RS" dirty="0" err="1">
                <a:latin typeface="Arial" panose="020B0604020202020204" pitchFamily="34" charset="0"/>
              </a:rPr>
              <a:t>Najveća</a:t>
            </a:r>
            <a:r>
              <a:rPr lang="en-US" altLang="sr-Latn-RS" dirty="0">
                <a:latin typeface="Arial" panose="020B0604020202020204" pitchFamily="34" charset="0"/>
              </a:rPr>
              <a:t> </a:t>
            </a:r>
            <a:r>
              <a:rPr lang="en-US" altLang="sr-Latn-RS" dirty="0" err="1">
                <a:solidFill>
                  <a:srgbClr val="00B050"/>
                </a:solidFill>
                <a:latin typeface="Arial" panose="020B0604020202020204" pitchFamily="34" charset="0"/>
              </a:rPr>
              <a:t>prednost</a:t>
            </a:r>
            <a:r>
              <a:rPr lang="en-US" altLang="sr-Latn-RS" dirty="0">
                <a:latin typeface="Arial" panose="020B0604020202020204" pitchFamily="34" charset="0"/>
              </a:rPr>
              <a:t> </a:t>
            </a:r>
            <a:r>
              <a:rPr lang="en-US" altLang="sr-Latn-RS" dirty="0" err="1">
                <a:latin typeface="Arial" panose="020B0604020202020204" pitchFamily="34" charset="0"/>
              </a:rPr>
              <a:t>sistema</a:t>
            </a:r>
            <a:r>
              <a:rPr lang="en-US" altLang="sr-Latn-RS" dirty="0">
                <a:latin typeface="Arial" panose="020B0604020202020204" pitchFamily="34" charset="0"/>
              </a:rPr>
              <a:t> </a:t>
            </a:r>
            <a:r>
              <a:rPr lang="en-US" altLang="sr-Latn-RS" dirty="0" err="1">
                <a:latin typeface="Arial" panose="020B0604020202020204" pitchFamily="34" charset="0"/>
              </a:rPr>
              <a:t>sa</a:t>
            </a:r>
            <a:r>
              <a:rPr lang="en-US" altLang="sr-Latn-RS" dirty="0">
                <a:latin typeface="Arial" panose="020B0604020202020204" pitchFamily="34" charset="0"/>
              </a:rPr>
              <a:t> </a:t>
            </a:r>
            <a:r>
              <a:rPr lang="en-US" altLang="sr-Latn-RS" dirty="0" err="1">
                <a:latin typeface="Arial" panose="020B0604020202020204" pitchFamily="34" charset="0"/>
              </a:rPr>
              <a:t>zatvorenom</a:t>
            </a:r>
            <a:r>
              <a:rPr lang="en-US" altLang="sr-Latn-RS" dirty="0">
                <a:latin typeface="Arial" panose="020B0604020202020204" pitchFamily="34" charset="0"/>
              </a:rPr>
              <a:t> </a:t>
            </a:r>
            <a:r>
              <a:rPr lang="en-US" altLang="sr-Latn-RS" dirty="0" err="1">
                <a:latin typeface="Arial" panose="020B0604020202020204" pitchFamily="34" charset="0"/>
              </a:rPr>
              <a:t>povratnom</a:t>
            </a:r>
            <a:r>
              <a:rPr lang="en-US" altLang="sr-Latn-RS" dirty="0">
                <a:latin typeface="Arial" panose="020B0604020202020204" pitchFamily="34" charset="0"/>
              </a:rPr>
              <a:t> </a:t>
            </a:r>
            <a:r>
              <a:rPr lang="en-US" altLang="sr-Latn-RS" dirty="0" err="1">
                <a:latin typeface="Arial" panose="020B0604020202020204" pitchFamily="34" charset="0"/>
              </a:rPr>
              <a:t>spregom</a:t>
            </a:r>
            <a:r>
              <a:rPr lang="en-US" altLang="sr-Latn-RS" dirty="0">
                <a:latin typeface="Arial" panose="020B0604020202020204" pitchFamily="34" charset="0"/>
              </a:rPr>
              <a:t> je </a:t>
            </a:r>
            <a:r>
              <a:rPr lang="en-US" altLang="sr-Latn-RS" dirty="0" err="1">
                <a:latin typeface="Arial" panose="020B0604020202020204" pitchFamily="34" charset="0"/>
              </a:rPr>
              <a:t>potencijal</a:t>
            </a:r>
            <a:r>
              <a:rPr lang="en-US" altLang="sr-Latn-RS" dirty="0">
                <a:latin typeface="Arial" panose="020B0604020202020204" pitchFamily="34" charset="0"/>
              </a:rPr>
              <a:t> za </a:t>
            </a:r>
            <a:r>
              <a:rPr lang="en-US" altLang="sr-Latn-RS" dirty="0" err="1">
                <a:solidFill>
                  <a:srgbClr val="00B050"/>
                </a:solidFill>
                <a:latin typeface="Arial" panose="020B0604020202020204" pitchFamily="34" charset="0"/>
              </a:rPr>
              <a:t>precizno</a:t>
            </a:r>
            <a:r>
              <a:rPr lang="en-US" altLang="sr-Latn-RS" dirty="0">
                <a:solidFill>
                  <a:srgbClr val="00B050"/>
                </a:solidFill>
                <a:latin typeface="Arial" panose="020B0604020202020204" pitchFamily="34" charset="0"/>
              </a:rPr>
              <a:t> </a:t>
            </a:r>
            <a:r>
              <a:rPr lang="en-US" altLang="sr-Latn-RS" dirty="0" err="1">
                <a:solidFill>
                  <a:srgbClr val="00B050"/>
                </a:solidFill>
                <a:latin typeface="Arial" panose="020B0604020202020204" pitchFamily="34" charset="0"/>
              </a:rPr>
              <a:t>kontrolisanje</a:t>
            </a:r>
            <a:r>
              <a:rPr lang="en-US" altLang="sr-Latn-RS" dirty="0">
                <a:solidFill>
                  <a:srgbClr val="00B050"/>
                </a:solidFill>
                <a:latin typeface="Arial" panose="020B0604020202020204" pitchFamily="34" charset="0"/>
              </a:rPr>
              <a:t> </a:t>
            </a:r>
            <a:r>
              <a:rPr lang="en-US" altLang="sr-Latn-RS" dirty="0" err="1">
                <a:latin typeface="Arial" panose="020B0604020202020204" pitchFamily="34" charset="0"/>
              </a:rPr>
              <a:t>procesa</a:t>
            </a:r>
            <a:r>
              <a:rPr lang="en-US" altLang="sr-Latn-RS" dirty="0">
                <a:latin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sr-Latn-RS" dirty="0">
                <a:solidFill>
                  <a:srgbClr val="FF0000"/>
                </a:solidFill>
                <a:latin typeface="Arial" panose="020B0604020202020204" pitchFamily="34" charset="0"/>
              </a:rPr>
              <a:t>Mane:</a:t>
            </a:r>
          </a:p>
          <a:p>
            <a:pPr lvl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sr-Latn-RS" dirty="0" err="1">
                <a:latin typeface="Arial" panose="020B0604020202020204" pitchFamily="34" charset="0"/>
              </a:rPr>
              <a:t>Ovaj</a:t>
            </a:r>
            <a:r>
              <a:rPr lang="en-US" altLang="sr-Latn-RS" dirty="0">
                <a:latin typeface="Arial" panose="020B0604020202020204" pitchFamily="34" charset="0"/>
              </a:rPr>
              <a:t> tip </a:t>
            </a:r>
            <a:r>
              <a:rPr lang="en-US" altLang="sr-Latn-RS" dirty="0" err="1">
                <a:latin typeface="Arial" panose="020B0604020202020204" pitchFamily="34" charset="0"/>
              </a:rPr>
              <a:t>sistema</a:t>
            </a:r>
            <a:r>
              <a:rPr lang="en-US" altLang="sr-Latn-RS" dirty="0">
                <a:latin typeface="Arial" panose="020B0604020202020204" pitchFamily="34" charset="0"/>
              </a:rPr>
              <a:t> je </a:t>
            </a:r>
            <a:r>
              <a:rPr lang="en-US" altLang="sr-Latn-RS" dirty="0" err="1">
                <a:solidFill>
                  <a:srgbClr val="FF0000"/>
                </a:solidFill>
                <a:latin typeface="Arial" panose="020B0604020202020204" pitchFamily="34" charset="0"/>
              </a:rPr>
              <a:t>skuplji</a:t>
            </a:r>
            <a:r>
              <a:rPr lang="en-US" altLang="sr-Latn-RS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sr-Latn-RS" dirty="0">
                <a:latin typeface="Arial" panose="020B0604020202020204" pitchFamily="34" charset="0"/>
              </a:rPr>
              <a:t>od </a:t>
            </a:r>
            <a:r>
              <a:rPr lang="en-US" altLang="sr-Latn-RS" dirty="0" err="1">
                <a:latin typeface="Arial" panose="020B0604020202020204" pitchFamily="34" charset="0"/>
              </a:rPr>
              <a:t>sistema</a:t>
            </a:r>
            <a:r>
              <a:rPr lang="en-US" altLang="sr-Latn-RS" dirty="0">
                <a:latin typeface="Arial" panose="020B0604020202020204" pitchFamily="34" charset="0"/>
              </a:rPr>
              <a:t> </a:t>
            </a:r>
            <a:r>
              <a:rPr lang="en-US" altLang="sr-Latn-RS" dirty="0" err="1">
                <a:latin typeface="Arial" panose="020B0604020202020204" pitchFamily="34" charset="0"/>
              </a:rPr>
              <a:t>sa</a:t>
            </a:r>
            <a:r>
              <a:rPr lang="en-US" altLang="sr-Latn-RS" dirty="0">
                <a:latin typeface="Arial" panose="020B0604020202020204" pitchFamily="34" charset="0"/>
              </a:rPr>
              <a:t> </a:t>
            </a:r>
            <a:r>
              <a:rPr lang="en-US" altLang="sr-Latn-RS" dirty="0" err="1">
                <a:latin typeface="Arial" panose="020B0604020202020204" pitchFamily="34" charset="0"/>
              </a:rPr>
              <a:t>otvorenom</a:t>
            </a:r>
            <a:r>
              <a:rPr lang="en-US" altLang="sr-Latn-RS" dirty="0">
                <a:latin typeface="Arial" panose="020B0604020202020204" pitchFamily="34" charset="0"/>
              </a:rPr>
              <a:t> </a:t>
            </a:r>
            <a:r>
              <a:rPr lang="en-US" altLang="sr-Latn-RS" dirty="0" err="1">
                <a:latin typeface="Arial" panose="020B0604020202020204" pitchFamily="34" charset="0"/>
              </a:rPr>
              <a:t>povratnom</a:t>
            </a:r>
            <a:r>
              <a:rPr lang="en-US" altLang="sr-Latn-RS" dirty="0">
                <a:latin typeface="Arial" panose="020B0604020202020204" pitchFamily="34" charset="0"/>
              </a:rPr>
              <a:t> </a:t>
            </a:r>
            <a:r>
              <a:rPr lang="en-US" altLang="sr-Latn-RS" dirty="0" err="1">
                <a:latin typeface="Arial" panose="020B0604020202020204" pitchFamily="34" charset="0"/>
              </a:rPr>
              <a:t>spregom</a:t>
            </a:r>
            <a:endParaRPr lang="en-US" altLang="sr-Latn-RS" dirty="0">
              <a:latin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sr-Latn-RS" dirty="0" err="1">
                <a:latin typeface="Arial" panose="020B0604020202020204" pitchFamily="34" charset="0"/>
              </a:rPr>
              <a:t>Povratna</a:t>
            </a:r>
            <a:r>
              <a:rPr lang="en-US" altLang="sr-Latn-RS" dirty="0">
                <a:latin typeface="Arial" panose="020B0604020202020204" pitchFamily="34" charset="0"/>
              </a:rPr>
              <a:t> </a:t>
            </a:r>
            <a:r>
              <a:rPr lang="en-US" altLang="sr-Latn-RS" dirty="0" err="1">
                <a:latin typeface="Arial" panose="020B0604020202020204" pitchFamily="34" charset="0"/>
              </a:rPr>
              <a:t>sprega</a:t>
            </a:r>
            <a:r>
              <a:rPr lang="en-US" altLang="sr-Latn-RS" dirty="0">
                <a:latin typeface="Arial" panose="020B0604020202020204" pitchFamily="34" charset="0"/>
              </a:rPr>
              <a:t> u </a:t>
            </a:r>
            <a:r>
              <a:rPr lang="en-US" altLang="sr-Latn-RS" dirty="0" err="1">
                <a:latin typeface="Arial" panose="020B0604020202020204" pitchFamily="34" charset="0"/>
              </a:rPr>
              <a:t>sistemu</a:t>
            </a:r>
            <a:r>
              <a:rPr lang="en-US" altLang="sr-Latn-RS" dirty="0">
                <a:latin typeface="Arial" panose="020B0604020202020204" pitchFamily="34" charset="0"/>
              </a:rPr>
              <a:t>, </a:t>
            </a:r>
            <a:r>
              <a:rPr lang="en-US" altLang="sr-Latn-RS" dirty="0" err="1">
                <a:latin typeface="Arial" panose="020B0604020202020204" pitchFamily="34" charset="0"/>
              </a:rPr>
              <a:t>otvara</a:t>
            </a:r>
            <a:r>
              <a:rPr lang="en-US" altLang="sr-Latn-RS" dirty="0">
                <a:latin typeface="Arial" panose="020B0604020202020204" pitchFamily="34" charset="0"/>
              </a:rPr>
              <a:t> </a:t>
            </a:r>
            <a:r>
              <a:rPr lang="en-US" altLang="sr-Latn-RS" dirty="0" err="1">
                <a:latin typeface="Arial" panose="020B0604020202020204" pitchFamily="34" charset="0"/>
              </a:rPr>
              <a:t>mogućnost</a:t>
            </a:r>
            <a:r>
              <a:rPr lang="en-US" altLang="sr-Latn-RS" dirty="0">
                <a:latin typeface="Arial" panose="020B0604020202020204" pitchFamily="34" charset="0"/>
              </a:rPr>
              <a:t> da </a:t>
            </a:r>
            <a:r>
              <a:rPr lang="en-US" altLang="sr-Latn-RS" dirty="0" err="1">
                <a:latin typeface="Arial" panose="020B0604020202020204" pitchFamily="34" charset="0"/>
              </a:rPr>
              <a:t>sistem</a:t>
            </a:r>
            <a:r>
              <a:rPr lang="en-US" altLang="sr-Latn-RS" dirty="0">
                <a:latin typeface="Arial" panose="020B0604020202020204" pitchFamily="34" charset="0"/>
              </a:rPr>
              <a:t> </a:t>
            </a:r>
            <a:r>
              <a:rPr lang="en-US" altLang="sr-Latn-RS" dirty="0" err="1">
                <a:latin typeface="Arial" panose="020B0604020202020204" pitchFamily="34" charset="0"/>
              </a:rPr>
              <a:t>postane</a:t>
            </a:r>
            <a:r>
              <a:rPr lang="en-US" altLang="sr-Latn-RS" dirty="0">
                <a:latin typeface="Arial" panose="020B0604020202020204" pitchFamily="34" charset="0"/>
              </a:rPr>
              <a:t> </a:t>
            </a:r>
            <a:r>
              <a:rPr lang="en-US" altLang="sr-Latn-RS" dirty="0" err="1">
                <a:solidFill>
                  <a:srgbClr val="FF0000"/>
                </a:solidFill>
                <a:latin typeface="Arial" panose="020B0604020202020204" pitchFamily="34" charset="0"/>
              </a:rPr>
              <a:t>nestabilan</a:t>
            </a:r>
            <a:r>
              <a:rPr lang="en-US" altLang="sr-Latn-RS" dirty="0">
                <a:latin typeface="Arial" panose="020B0604020202020204" pitchFamily="34" charset="0"/>
              </a:rPr>
              <a:t>. </a:t>
            </a:r>
            <a:r>
              <a:rPr lang="en-US" altLang="sr-Latn-RS" dirty="0" err="1">
                <a:latin typeface="Arial" panose="020B0604020202020204" pitchFamily="34" charset="0"/>
              </a:rPr>
              <a:t>Nestabilan</a:t>
            </a:r>
            <a:r>
              <a:rPr lang="en-US" altLang="sr-Latn-RS" dirty="0">
                <a:latin typeface="Arial" panose="020B0604020202020204" pitchFamily="34" charset="0"/>
              </a:rPr>
              <a:t> </a:t>
            </a:r>
            <a:r>
              <a:rPr lang="en-US" altLang="sr-Latn-RS" dirty="0" err="1">
                <a:latin typeface="Arial" panose="020B0604020202020204" pitchFamily="34" charset="0"/>
              </a:rPr>
              <a:t>sistem</a:t>
            </a:r>
            <a:r>
              <a:rPr lang="sr-Latn-RS" altLang="sr-Latn-RS" dirty="0">
                <a:latin typeface="Arial" panose="020B0604020202020204" pitchFamily="34" charset="0"/>
              </a:rPr>
              <a:t> može da </a:t>
            </a:r>
            <a:r>
              <a:rPr lang="en-US" altLang="sr-Latn-RS" dirty="0">
                <a:latin typeface="Arial" panose="020B0604020202020204" pitchFamily="34" charset="0"/>
              </a:rPr>
              <a:t>pro</a:t>
            </a:r>
            <a:r>
              <a:rPr lang="sr-Latn-RS" altLang="sr-Latn-RS" dirty="0">
                <a:latin typeface="Arial" panose="020B0604020202020204" pitchFamily="34" charset="0"/>
              </a:rPr>
              <a:t>uzrokuje</a:t>
            </a:r>
            <a:r>
              <a:rPr lang="en-US" altLang="sr-Latn-RS" dirty="0">
                <a:latin typeface="Arial" panose="020B0604020202020204" pitchFamily="34" charset="0"/>
              </a:rPr>
              <a:t> </a:t>
            </a:r>
            <a:r>
              <a:rPr lang="en-US" altLang="sr-Latn-RS" dirty="0" err="1">
                <a:latin typeface="Arial" panose="020B0604020202020204" pitchFamily="34" charset="0"/>
              </a:rPr>
              <a:t>oscilacije</a:t>
            </a:r>
            <a:r>
              <a:rPr lang="en-US" altLang="sr-Latn-RS" dirty="0">
                <a:latin typeface="Arial" panose="020B0604020202020204" pitchFamily="34" charset="0"/>
              </a:rPr>
              <a:t> </a:t>
            </a:r>
            <a:r>
              <a:rPr lang="en-US" altLang="sr-Latn-RS" dirty="0" err="1">
                <a:latin typeface="Arial" panose="020B0604020202020204" pitchFamily="34" charset="0"/>
              </a:rPr>
              <a:t>kontrolisane</a:t>
            </a:r>
            <a:r>
              <a:rPr lang="en-US" altLang="sr-Latn-RS" dirty="0">
                <a:latin typeface="Arial" panose="020B0604020202020204" pitchFamily="34" charset="0"/>
              </a:rPr>
              <a:t> </a:t>
            </a:r>
            <a:r>
              <a:rPr lang="en-US" altLang="sr-Latn-RS" dirty="0" err="1">
                <a:latin typeface="Arial" panose="020B0604020202020204" pitchFamily="34" charset="0"/>
              </a:rPr>
              <a:t>promenljive</a:t>
            </a:r>
            <a:r>
              <a:rPr lang="en-US" altLang="sr-Latn-RS" dirty="0">
                <a:latin typeface="Arial" panose="020B0604020202020204" pitchFamily="34" charset="0"/>
              </a:rPr>
              <a:t> </a:t>
            </a:r>
            <a:r>
              <a:rPr lang="en-US" altLang="sr-Latn-RS" dirty="0" err="1">
                <a:latin typeface="Arial" panose="020B0604020202020204" pitchFamily="34" charset="0"/>
              </a:rPr>
              <a:t>koje</a:t>
            </a:r>
            <a:r>
              <a:rPr lang="en-US" altLang="sr-Latn-RS" dirty="0">
                <a:latin typeface="Arial" panose="020B0604020202020204" pitchFamily="34" charset="0"/>
              </a:rPr>
              <a:t> </a:t>
            </a:r>
            <a:r>
              <a:rPr lang="en-US" altLang="sr-Latn-RS" dirty="0" err="1">
                <a:latin typeface="Arial" panose="020B0604020202020204" pitchFamily="34" charset="0"/>
              </a:rPr>
              <a:t>su</a:t>
            </a:r>
            <a:r>
              <a:rPr lang="en-US" altLang="sr-Latn-RS" dirty="0">
                <a:latin typeface="Arial" panose="020B0604020202020204" pitchFamily="34" charset="0"/>
              </a:rPr>
              <a:t> </a:t>
            </a:r>
            <a:r>
              <a:rPr lang="en-US" altLang="sr-Latn-RS" dirty="0" err="1">
                <a:latin typeface="Arial" panose="020B0604020202020204" pitchFamily="34" charset="0"/>
              </a:rPr>
              <a:t>često</a:t>
            </a:r>
            <a:r>
              <a:rPr lang="en-US" altLang="sr-Latn-RS" dirty="0">
                <a:latin typeface="Arial" panose="020B0604020202020204" pitchFamily="34" charset="0"/>
              </a:rPr>
              <a:t> </a:t>
            </a:r>
            <a:r>
              <a:rPr lang="en-US" altLang="sr-Latn-RS" dirty="0" err="1">
                <a:latin typeface="Arial" panose="020B0604020202020204" pitchFamily="34" charset="0"/>
              </a:rPr>
              <a:t>sa</a:t>
            </a:r>
            <a:r>
              <a:rPr lang="en-US" altLang="sr-Latn-RS" dirty="0">
                <a:latin typeface="Arial" panose="020B0604020202020204" pitchFamily="34" charset="0"/>
              </a:rPr>
              <a:t> </a:t>
            </a:r>
            <a:r>
              <a:rPr lang="en-US" altLang="sr-Latn-RS" dirty="0" err="1">
                <a:latin typeface="Arial" panose="020B0604020202020204" pitchFamily="34" charset="0"/>
              </a:rPr>
              <a:t>veoma</a:t>
            </a:r>
            <a:r>
              <a:rPr lang="en-US" altLang="sr-Latn-RS" dirty="0">
                <a:latin typeface="Arial" panose="020B0604020202020204" pitchFamily="34" charset="0"/>
              </a:rPr>
              <a:t> </a:t>
            </a:r>
            <a:r>
              <a:rPr lang="en-US" altLang="sr-Latn-RS" dirty="0" err="1">
                <a:latin typeface="Arial" panose="020B0604020202020204" pitchFamily="34" charset="0"/>
              </a:rPr>
              <a:t>velikim</a:t>
            </a:r>
            <a:r>
              <a:rPr lang="en-US" altLang="sr-Latn-RS" dirty="0">
                <a:latin typeface="Arial" panose="020B0604020202020204" pitchFamily="34" charset="0"/>
              </a:rPr>
              <a:t> </a:t>
            </a:r>
            <a:r>
              <a:rPr lang="sr-Latn-RS" altLang="sr-Latn-RS" dirty="0">
                <a:latin typeface="Arial" panose="020B0604020202020204" pitchFamily="34" charset="0"/>
              </a:rPr>
              <a:t>amplitudama</a:t>
            </a:r>
            <a:r>
              <a:rPr lang="en-US" altLang="sr-Latn-RS" dirty="0">
                <a:latin typeface="Arial" panose="020B0604020202020204" pitchFamily="34" charset="0"/>
              </a:rPr>
              <a:t>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Placeholder 1">
            <a:extLst>
              <a:ext uri="{FF2B5EF4-FFF2-40B4-BE49-F238E27FC236}">
                <a16:creationId xmlns:a16="http://schemas.microsoft.com/office/drawing/2014/main" id="{3C1A3795-025D-466D-9E74-567375D7F1C1}"/>
              </a:ext>
            </a:extLst>
          </p:cNvPr>
          <p:cNvSpPr>
            <a:spLocks noGrp="1" noChangeArrowheads="1"/>
          </p:cNvSpPr>
          <p:nvPr>
            <p:ph type="body" sz="quarter" idx="11"/>
          </p:nvPr>
        </p:nvSpPr>
        <p:spPr>
          <a:xfrm>
            <a:off x="328613" y="2781300"/>
            <a:ext cx="8469312" cy="1151756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sr-Latn-RS" altLang="sr-Latn-RS" sz="7200" dirty="0">
                <a:latin typeface="Arial" panose="020B0604020202020204" pitchFamily="34" charset="0"/>
              </a:rPr>
              <a:t>KRAJ</a:t>
            </a:r>
            <a:endParaRPr lang="en-US" altLang="sr-Latn-RS" sz="72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3DFDB0-C84C-4F42-8A9B-0CCAC0737CA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23838" y="896937"/>
            <a:ext cx="8653462" cy="3889375"/>
          </a:xfrm>
        </p:spPr>
        <p:txBody>
          <a:bodyPr/>
          <a:lstStyle/>
          <a:p>
            <a:pPr>
              <a:defRPr/>
            </a:pPr>
            <a:r>
              <a:rPr lang="sr-Latn-RS" dirty="0"/>
              <a:t>Blok dijagram se sastoji od blokova koji reprezentuju svaku komponentu u sistemu, povezanu sa ostatkom sistema linijama koje predstavljaju putanje signala.</a:t>
            </a:r>
            <a:endParaRPr lang="en-US" dirty="0"/>
          </a:p>
          <a:p>
            <a:pPr>
              <a:defRPr/>
            </a:pPr>
            <a:r>
              <a:rPr lang="sr-Latn-RS" dirty="0"/>
              <a:t>Petlja u blok dijagramu predstavlja fundamentalan koncept u upravljanju – povratnu spregu</a:t>
            </a:r>
            <a:endParaRPr lang="en-US" dirty="0"/>
          </a:p>
          <a:p>
            <a:pPr>
              <a:defRPr/>
            </a:pPr>
            <a:r>
              <a:rPr lang="sr-Latn-RS" dirty="0"/>
              <a:t>Sa stanovišta povratne sprege imamo sledeću podelu sistema automatskog upravljanja: </a:t>
            </a:r>
            <a:endParaRPr lang="en-US" dirty="0"/>
          </a:p>
          <a:p>
            <a:pPr marL="728662" lvl="1" indent="-342900">
              <a:buFont typeface="+mj-lt"/>
              <a:buAutoNum type="arabicPeriod"/>
              <a:defRPr/>
            </a:pPr>
            <a:r>
              <a:rPr lang="en-US" b="1" dirty="0" err="1">
                <a:solidFill>
                  <a:srgbClr val="00B050"/>
                </a:solidFill>
              </a:rPr>
              <a:t>Sistemi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 err="1">
                <a:solidFill>
                  <a:srgbClr val="00B050"/>
                </a:solidFill>
              </a:rPr>
              <a:t>sa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sr-Latn-RS" b="1" dirty="0">
                <a:solidFill>
                  <a:srgbClr val="00B050"/>
                </a:solidFill>
              </a:rPr>
              <a:t>zatvorenom povratnom spregom</a:t>
            </a:r>
          </a:p>
          <a:p>
            <a:pPr marL="728662" lvl="1" indent="-342900">
              <a:buFont typeface="+mj-lt"/>
              <a:buAutoNum type="arabicPeriod"/>
              <a:defRPr/>
            </a:pPr>
            <a:r>
              <a:rPr lang="sr-Latn-RS" b="1" dirty="0">
                <a:solidFill>
                  <a:srgbClr val="FF0000"/>
                </a:solidFill>
              </a:rPr>
              <a:t>Sistemi sa otvorenom povratnom spregom</a:t>
            </a:r>
            <a:endParaRPr lang="en-US" b="1" dirty="0">
              <a:solidFill>
                <a:srgbClr val="FF0000"/>
              </a:solidFill>
            </a:endParaRPr>
          </a:p>
          <a:p>
            <a:pPr>
              <a:buFontTx/>
              <a:buNone/>
              <a:defRPr/>
            </a:pPr>
            <a:endParaRPr lang="sr-Latn-RS" dirty="0"/>
          </a:p>
          <a:p>
            <a:pPr>
              <a:buFontTx/>
              <a:buNone/>
              <a:defRPr/>
            </a:pPr>
            <a:endParaRPr lang="en-US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8F0D7E8A-176D-4B85-885D-AC3C238169D6}"/>
              </a:ext>
            </a:extLst>
          </p:cNvPr>
          <p:cNvSpPr txBox="1">
            <a:spLocks/>
          </p:cNvSpPr>
          <p:nvPr/>
        </p:nvSpPr>
        <p:spPr bwMode="auto">
          <a:xfrm>
            <a:off x="223838" y="4111352"/>
            <a:ext cx="8653462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88913" indent="-188913">
              <a:spcBef>
                <a:spcPct val="20000"/>
              </a:spcBef>
              <a:defRPr/>
            </a:pPr>
            <a:r>
              <a:rPr lang="sr-Latn-RS" sz="1800" kern="0" dirty="0">
                <a:solidFill>
                  <a:srgbClr val="000000"/>
                </a:solidFill>
                <a:latin typeface="Arial" charset="0"/>
                <a:cs typeface="+mn-cs"/>
              </a:rPr>
              <a:t>Primer </a:t>
            </a:r>
            <a:r>
              <a:rPr lang="en-US" sz="1800" kern="0" dirty="0">
                <a:solidFill>
                  <a:srgbClr val="000000"/>
                </a:solidFill>
                <a:latin typeface="Arial" charset="0"/>
                <a:cs typeface="+mn-cs"/>
              </a:rPr>
              <a:t>: </a:t>
            </a:r>
            <a:r>
              <a:rPr lang="sr-Latn-RS" sz="1800" kern="0" dirty="0">
                <a:solidFill>
                  <a:srgbClr val="000000"/>
                </a:solidFill>
                <a:latin typeface="Arial" charset="0"/>
                <a:cs typeface="+mn-cs"/>
              </a:rPr>
              <a:t> Upravljanje automobilom</a:t>
            </a:r>
            <a:endParaRPr lang="en-US" sz="1800" kern="0" dirty="0">
              <a:solidFill>
                <a:srgbClr val="000000"/>
              </a:solidFill>
              <a:latin typeface="Arial" charset="0"/>
              <a:cs typeface="+mn-cs"/>
            </a:endParaRPr>
          </a:p>
        </p:txBody>
      </p:sp>
      <p:pic>
        <p:nvPicPr>
          <p:cNvPr id="13316" name="Picture 5">
            <a:extLst>
              <a:ext uri="{FF2B5EF4-FFF2-40B4-BE49-F238E27FC236}">
                <a16:creationId xmlns:a16="http://schemas.microsoft.com/office/drawing/2014/main" id="{BCD2D07D-C962-45DA-B4B9-DDF937DD2D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25" y="4786313"/>
            <a:ext cx="5286375" cy="168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3BDCE6A0-4736-4301-AF94-E14A4B17D52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23528" y="593725"/>
            <a:ext cx="8502650" cy="477838"/>
          </a:xfrm>
        </p:spPr>
        <p:txBody>
          <a:bodyPr/>
          <a:lstStyle/>
          <a:p>
            <a:r>
              <a:rPr lang="en-US" altLang="sr-Latn-RS">
                <a:latin typeface="Arial" panose="020B0604020202020204" pitchFamily="34" charset="0"/>
              </a:rPr>
              <a:t>Funkcija prenosa</a:t>
            </a:r>
          </a:p>
        </p:txBody>
      </p:sp>
      <p:sp>
        <p:nvSpPr>
          <p:cNvPr id="15363" name="TextBox 3">
            <a:extLst>
              <a:ext uri="{FF2B5EF4-FFF2-40B4-BE49-F238E27FC236}">
                <a16:creationId xmlns:a16="http://schemas.microsoft.com/office/drawing/2014/main" id="{E42CF6FA-7F46-49D1-9F59-7F801C2BE2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500" y="1428750"/>
            <a:ext cx="8502650" cy="477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800100" indent="-3429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sr-Latn-RS" sz="1800" dirty="0" err="1">
                <a:solidFill>
                  <a:schemeClr val="tx1"/>
                </a:solidFill>
              </a:rPr>
              <a:t>Najvažnija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karakteristika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kompont</a:t>
            </a:r>
            <a:r>
              <a:rPr lang="sr-Latn-RS" altLang="sr-Latn-RS" sz="1800" dirty="0">
                <a:solidFill>
                  <a:schemeClr val="tx1"/>
                </a:solidFill>
              </a:rPr>
              <a:t>i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sistema</a:t>
            </a:r>
            <a:r>
              <a:rPr lang="en-US" altLang="sr-Latn-RS" sz="1800" dirty="0">
                <a:solidFill>
                  <a:schemeClr val="tx1"/>
                </a:solidFill>
              </a:rPr>
              <a:t> je </a:t>
            </a:r>
            <a:r>
              <a:rPr lang="en-US" altLang="sr-Latn-RS" sz="1800" dirty="0" err="1">
                <a:solidFill>
                  <a:srgbClr val="0070C0"/>
                </a:solidFill>
              </a:rPr>
              <a:t>odnos</a:t>
            </a:r>
            <a:r>
              <a:rPr lang="en-US" altLang="sr-Latn-RS" sz="1800" dirty="0">
                <a:solidFill>
                  <a:srgbClr val="0070C0"/>
                </a:solidFill>
              </a:rPr>
              <a:t> </a:t>
            </a:r>
            <a:r>
              <a:rPr lang="en-US" altLang="sr-Latn-RS" sz="1800" dirty="0" err="1">
                <a:solidFill>
                  <a:srgbClr val="0070C0"/>
                </a:solidFill>
              </a:rPr>
              <a:t>između</a:t>
            </a:r>
            <a:r>
              <a:rPr lang="en-US" altLang="sr-Latn-RS" sz="1800" dirty="0">
                <a:solidFill>
                  <a:srgbClr val="0070C0"/>
                </a:solidFill>
              </a:rPr>
              <a:t> </a:t>
            </a:r>
            <a:r>
              <a:rPr lang="en-US" altLang="sr-Latn-RS" sz="1800" dirty="0" err="1">
                <a:solidFill>
                  <a:srgbClr val="0070C0"/>
                </a:solidFill>
              </a:rPr>
              <a:t>ulaznog</a:t>
            </a:r>
            <a:r>
              <a:rPr lang="en-US" altLang="sr-Latn-RS" sz="1800" dirty="0">
                <a:solidFill>
                  <a:srgbClr val="0070C0"/>
                </a:solidFill>
              </a:rPr>
              <a:t> </a:t>
            </a:r>
            <a:r>
              <a:rPr lang="en-US" altLang="sr-Latn-RS" sz="1800" dirty="0" err="1">
                <a:solidFill>
                  <a:srgbClr val="0070C0"/>
                </a:solidFill>
              </a:rPr>
              <a:t>i</a:t>
            </a:r>
            <a:r>
              <a:rPr lang="en-US" altLang="sr-Latn-RS" sz="1800" dirty="0">
                <a:solidFill>
                  <a:srgbClr val="0070C0"/>
                </a:solidFill>
              </a:rPr>
              <a:t> </a:t>
            </a:r>
            <a:r>
              <a:rPr lang="en-US" altLang="sr-Latn-RS" sz="1800" dirty="0" err="1">
                <a:solidFill>
                  <a:srgbClr val="0070C0"/>
                </a:solidFill>
              </a:rPr>
              <a:t>izlaznog</a:t>
            </a:r>
            <a:r>
              <a:rPr lang="en-US" altLang="sr-Latn-RS" sz="1800" dirty="0">
                <a:solidFill>
                  <a:srgbClr val="0070C0"/>
                </a:solidFill>
              </a:rPr>
              <a:t> </a:t>
            </a:r>
            <a:r>
              <a:rPr lang="en-US" altLang="sr-Latn-RS" sz="1800" dirty="0" err="1">
                <a:solidFill>
                  <a:srgbClr val="0070C0"/>
                </a:solidFill>
              </a:rPr>
              <a:t>signala</a:t>
            </a:r>
            <a:endParaRPr lang="en-US" altLang="sr-Latn-RS" sz="1800" dirty="0">
              <a:solidFill>
                <a:srgbClr val="0070C0"/>
              </a:solidFill>
            </a:endParaRP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sr-Latn-RS" sz="1800" dirty="0" err="1">
                <a:solidFill>
                  <a:schemeClr val="tx1"/>
                </a:solidFill>
              </a:rPr>
              <a:t>Ovaj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odnos</a:t>
            </a:r>
            <a:r>
              <a:rPr lang="en-US" altLang="sr-Latn-RS" sz="1800" dirty="0">
                <a:solidFill>
                  <a:schemeClr val="tx1"/>
                </a:solidFill>
              </a:rPr>
              <a:t> je </a:t>
            </a:r>
            <a:r>
              <a:rPr lang="en-US" altLang="sr-Latn-RS" sz="1800" dirty="0" err="1">
                <a:solidFill>
                  <a:schemeClr val="tx1"/>
                </a:solidFill>
              </a:rPr>
              <a:t>izražen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preko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b="1" i="1" dirty="0" err="1">
                <a:solidFill>
                  <a:srgbClr val="0070C0"/>
                </a:solidFill>
              </a:rPr>
              <a:t>funkcije</a:t>
            </a:r>
            <a:r>
              <a:rPr lang="en-US" altLang="sr-Latn-RS" sz="1800" b="1" i="1" dirty="0">
                <a:solidFill>
                  <a:srgbClr val="0070C0"/>
                </a:solidFill>
              </a:rPr>
              <a:t> </a:t>
            </a:r>
            <a:r>
              <a:rPr lang="en-US" altLang="sr-Latn-RS" sz="1800" b="1" i="1" dirty="0" err="1">
                <a:solidFill>
                  <a:srgbClr val="0070C0"/>
                </a:solidFill>
              </a:rPr>
              <a:t>prenosa</a:t>
            </a:r>
            <a:r>
              <a:rPr lang="en-US" altLang="sr-Latn-RS" sz="1800" b="1" i="1" dirty="0">
                <a:solidFill>
                  <a:srgbClr val="0070C0"/>
                </a:solidFill>
              </a:rPr>
              <a:t> </a:t>
            </a:r>
            <a:r>
              <a:rPr lang="en-US" altLang="sr-Latn-RS" sz="1800" dirty="0">
                <a:solidFill>
                  <a:schemeClr val="tx1"/>
                </a:solidFill>
              </a:rPr>
              <a:t>date </a:t>
            </a:r>
            <a:r>
              <a:rPr lang="en-US" altLang="sr-Latn-RS" sz="1800" dirty="0" err="1">
                <a:solidFill>
                  <a:schemeClr val="tx1"/>
                </a:solidFill>
              </a:rPr>
              <a:t>komponente</a:t>
            </a:r>
            <a:r>
              <a:rPr lang="en-US" altLang="sr-Latn-RS" sz="1800" dirty="0">
                <a:solidFill>
                  <a:schemeClr val="tx1"/>
                </a:solidFill>
              </a:rPr>
              <a:t>, a </a:t>
            </a:r>
            <a:r>
              <a:rPr lang="en-US" altLang="sr-Latn-RS" sz="1800" dirty="0" err="1">
                <a:solidFill>
                  <a:schemeClr val="tx1"/>
                </a:solidFill>
              </a:rPr>
              <a:t>koja</a:t>
            </a:r>
            <a:r>
              <a:rPr lang="en-US" altLang="sr-Latn-RS" sz="1800" dirty="0">
                <a:solidFill>
                  <a:schemeClr val="tx1"/>
                </a:solidFill>
              </a:rPr>
              <a:t> je </a:t>
            </a:r>
            <a:r>
              <a:rPr lang="en-US" altLang="sr-Latn-RS" sz="1800" dirty="0" err="1">
                <a:solidFill>
                  <a:schemeClr val="tx1"/>
                </a:solidFill>
              </a:rPr>
              <a:t>definisana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kao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odnos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izlaznog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i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ulaznog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signala</a:t>
            </a:r>
            <a:endParaRPr lang="en-US" altLang="sr-Latn-RS" sz="1800" b="1" i="1" dirty="0">
              <a:solidFill>
                <a:schemeClr val="tx1"/>
              </a:solidFill>
            </a:endParaRP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sr-Latn-RS" sz="1800" dirty="0" err="1">
                <a:solidFill>
                  <a:schemeClr val="tx1"/>
                </a:solidFill>
              </a:rPr>
              <a:t>Najčešće</a:t>
            </a:r>
            <a:r>
              <a:rPr lang="en-US" altLang="sr-Latn-RS" sz="1800" dirty="0">
                <a:solidFill>
                  <a:schemeClr val="tx1"/>
                </a:solidFill>
              </a:rPr>
              <a:t> se </a:t>
            </a:r>
            <a:r>
              <a:rPr lang="en-US" altLang="sr-Latn-RS" sz="1800" dirty="0" err="1">
                <a:solidFill>
                  <a:schemeClr val="tx1"/>
                </a:solidFill>
              </a:rPr>
              <a:t>funkcija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prenosa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definiše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kao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odnos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Laplasove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transformacije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izlaznog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signala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i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Laplasove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transformacije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ulaznog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signala</a:t>
            </a:r>
            <a:r>
              <a:rPr lang="en-US" altLang="sr-Latn-RS" sz="1800" dirty="0">
                <a:solidFill>
                  <a:schemeClr val="tx1"/>
                </a:solidFill>
              </a:rPr>
              <a:t>..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sr-Latn-RS" sz="1800" dirty="0" err="1">
                <a:solidFill>
                  <a:schemeClr val="tx1"/>
                </a:solidFill>
              </a:rPr>
              <a:t>Funkcija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prenosa</a:t>
            </a:r>
            <a:r>
              <a:rPr lang="en-US" altLang="sr-Latn-RS" sz="1800" dirty="0">
                <a:solidFill>
                  <a:schemeClr val="tx1"/>
                </a:solidFill>
              </a:rPr>
              <a:t> se </a:t>
            </a:r>
            <a:r>
              <a:rPr lang="en-US" altLang="sr-Latn-RS" sz="1800" dirty="0" err="1">
                <a:solidFill>
                  <a:schemeClr val="tx1"/>
                </a:solidFill>
              </a:rPr>
              <a:t>sastoji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iz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dva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dela</a:t>
            </a:r>
            <a:r>
              <a:rPr lang="en-US" altLang="sr-Latn-RS" sz="1800" dirty="0">
                <a:solidFill>
                  <a:schemeClr val="tx1"/>
                </a:solidFill>
              </a:rPr>
              <a:t> :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  <a:buFontTx/>
              <a:buAutoNum type="arabicPeriod"/>
            </a:pPr>
            <a:r>
              <a:rPr lang="en-US" altLang="sr-Latn-RS" sz="1800" dirty="0" err="1"/>
              <a:t>Odnos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odnos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amplituda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izlaznog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i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ulaznog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signala</a:t>
            </a:r>
            <a:r>
              <a:rPr lang="en-US" altLang="sr-Latn-RS" sz="1800" dirty="0"/>
              <a:t>;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  <a:buFontTx/>
              <a:buAutoNum type="arabicPeriod"/>
            </a:pPr>
            <a:r>
              <a:rPr lang="en-US" altLang="sr-Latn-RS" sz="1800" dirty="0" err="1"/>
              <a:t>Vremenske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razlike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između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ulaza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i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izlaza</a:t>
            </a:r>
            <a:r>
              <a:rPr lang="sr-Latn-RS" altLang="sr-Latn-RS" sz="1800" dirty="0"/>
              <a:t> </a:t>
            </a:r>
            <a:r>
              <a:rPr lang="en-US" altLang="sr-Latn-RS" sz="1800" dirty="0"/>
              <a:t>(</a:t>
            </a:r>
            <a:r>
              <a:rPr lang="en-US" altLang="sr-Latn-RS" sz="1800" dirty="0" err="1"/>
              <a:t>vreme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kašnjenja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izmedju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promene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ulaznog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signala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i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odgovarajuće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promene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izlaza</a:t>
            </a:r>
            <a:r>
              <a:rPr lang="en-US" altLang="sr-Latn-RS" sz="1800" dirty="0"/>
              <a:t>).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sr-Latn-RS" sz="1800" dirty="0" err="1">
                <a:solidFill>
                  <a:schemeClr val="tx1"/>
                </a:solidFill>
              </a:rPr>
              <a:t>Ako</a:t>
            </a:r>
            <a:r>
              <a:rPr lang="en-US" altLang="sr-Latn-RS" sz="1800" dirty="0">
                <a:solidFill>
                  <a:schemeClr val="tx1"/>
                </a:solidFill>
              </a:rPr>
              <a:t> je </a:t>
            </a:r>
            <a:r>
              <a:rPr lang="en-US" altLang="sr-Latn-RS" sz="1800" dirty="0" err="1">
                <a:solidFill>
                  <a:schemeClr val="tx1"/>
                </a:solidFill>
              </a:rPr>
              <a:t>komponenta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linearna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i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ulaz</a:t>
            </a:r>
            <a:r>
              <a:rPr lang="en-US" altLang="sr-Latn-RS" sz="1800" dirty="0">
                <a:solidFill>
                  <a:schemeClr val="tx1"/>
                </a:solidFill>
              </a:rPr>
              <a:t> je </a:t>
            </a:r>
            <a:r>
              <a:rPr lang="en-US" altLang="sr-Latn-RS" sz="1800" dirty="0" err="1">
                <a:solidFill>
                  <a:schemeClr val="tx1"/>
                </a:solidFill>
              </a:rPr>
              <a:t>sinusoidni</a:t>
            </a:r>
            <a:r>
              <a:rPr lang="en-US" altLang="sr-Latn-RS" sz="1800" dirty="0">
                <a:solidFill>
                  <a:schemeClr val="tx1"/>
                </a:solidFill>
              </a:rPr>
              <a:t> signal, </a:t>
            </a:r>
            <a:r>
              <a:rPr lang="en-US" altLang="sr-Latn-RS" sz="1800" dirty="0" err="1">
                <a:solidFill>
                  <a:schemeClr val="tx1"/>
                </a:solidFill>
              </a:rPr>
              <a:t>izlaz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će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takodje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biti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sinusoidni</a:t>
            </a:r>
            <a:r>
              <a:rPr lang="en-US" altLang="sr-Latn-RS" sz="1800" dirty="0">
                <a:solidFill>
                  <a:schemeClr val="tx1"/>
                </a:solidFill>
              </a:rPr>
              <a:t> signal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endParaRPr lang="en-US" altLang="sr-Latn-R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13">
            <a:extLst>
              <a:ext uri="{FF2B5EF4-FFF2-40B4-BE49-F238E27FC236}">
                <a16:creationId xmlns:a16="http://schemas.microsoft.com/office/drawing/2014/main" id="{980A1C94-E26C-44D3-836C-4E079A41EE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6488" y="900113"/>
            <a:ext cx="2886075" cy="292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Picture 12">
            <a:extLst>
              <a:ext uri="{FF2B5EF4-FFF2-40B4-BE49-F238E27FC236}">
                <a16:creationId xmlns:a16="http://schemas.microsoft.com/office/drawing/2014/main" id="{FE34E279-0FD9-4CBD-8F04-115D558335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71563"/>
            <a:ext cx="2886075" cy="292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2" name="Text Placeholder 3">
            <a:extLst>
              <a:ext uri="{FF2B5EF4-FFF2-40B4-BE49-F238E27FC236}">
                <a16:creationId xmlns:a16="http://schemas.microsoft.com/office/drawing/2014/main" id="{7F0B7204-E21D-4D7D-AFF6-BAC6DE18EEC2}"/>
              </a:ext>
            </a:extLst>
          </p:cNvPr>
          <p:cNvSpPr>
            <a:spLocks noGrp="1" noChangeArrowheads="1"/>
          </p:cNvSpPr>
          <p:nvPr>
            <p:ph type="body" sz="quarter" idx="11"/>
          </p:nvPr>
        </p:nvSpPr>
        <p:spPr>
          <a:xfrm>
            <a:off x="328613" y="642938"/>
            <a:ext cx="8469312" cy="428625"/>
          </a:xfrm>
        </p:spPr>
        <p:txBody>
          <a:bodyPr/>
          <a:lstStyle/>
          <a:p>
            <a:pPr>
              <a:buFontTx/>
              <a:buNone/>
            </a:pPr>
            <a:r>
              <a:rPr lang="en-US" altLang="sr-Latn-RS">
                <a:latin typeface="Arial" panose="020B0604020202020204" pitchFamily="34" charset="0"/>
              </a:rPr>
              <a:t>Linearna komponenta </a:t>
            </a:r>
            <a:r>
              <a:rPr lang="sr-Latn-RS" altLang="sr-Latn-RS">
                <a:latin typeface="Arial" panose="020B0604020202020204" pitchFamily="34" charset="0"/>
              </a:rPr>
              <a:t>pobuđena</a:t>
            </a:r>
            <a:r>
              <a:rPr lang="en-US" altLang="sr-Latn-RS">
                <a:latin typeface="Arial" panose="020B0604020202020204" pitchFamily="34" charset="0"/>
              </a:rPr>
              <a:t> sinusoidnim signalom</a:t>
            </a:r>
          </a:p>
        </p:txBody>
      </p:sp>
      <p:graphicFrame>
        <p:nvGraphicFramePr>
          <p:cNvPr id="17413" name="Object 6">
            <a:extLst>
              <a:ext uri="{FF2B5EF4-FFF2-40B4-BE49-F238E27FC236}">
                <a16:creationId xmlns:a16="http://schemas.microsoft.com/office/drawing/2014/main" id="{1A09F95C-FFD5-4FB6-B9A5-AB47378451E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62450" y="4110038"/>
          <a:ext cx="1524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52268" imgH="317225" progId="Equation.3">
                  <p:embed/>
                </p:oleObj>
              </mc:Choice>
              <mc:Fallback>
                <p:oleObj name="Equation" r:id="rId5" imgW="152268" imgH="317225" progId="Equation.3">
                  <p:embed/>
                  <p:pic>
                    <p:nvPicPr>
                      <p:cNvPr id="17413" name="Object 6">
                        <a:extLst>
                          <a:ext uri="{FF2B5EF4-FFF2-40B4-BE49-F238E27FC236}">
                            <a16:creationId xmlns:a16="http://schemas.microsoft.com/office/drawing/2014/main" id="{1A09F95C-FFD5-4FB6-B9A5-AB47378451E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2450" y="4110038"/>
                        <a:ext cx="1524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4" name="TextBox 9">
            <a:extLst>
              <a:ext uri="{FF2B5EF4-FFF2-40B4-BE49-F238E27FC236}">
                <a16:creationId xmlns:a16="http://schemas.microsoft.com/office/drawing/2014/main" id="{47D1E4A4-9758-4DD6-94EE-EA80AE6892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0338" y="4869160"/>
            <a:ext cx="561662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sr-Latn-RS" sz="2000" i="1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Vremenska</a:t>
            </a:r>
            <a:r>
              <a:rPr lang="en-US" altLang="sr-Latn-RS" sz="2000" i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sr-Latn-RS" sz="2000" i="1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razlika</a:t>
            </a:r>
            <a:r>
              <a:rPr lang="en-US" altLang="sr-Latn-RS" sz="2000" i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sr-Latn-RS" sz="2000" i="1" dirty="0">
                <a:solidFill>
                  <a:schemeClr val="tx1"/>
                </a:solidFill>
              </a:rPr>
              <a:t>= (-</a:t>
            </a:r>
            <a:r>
              <a:rPr lang="en-US" altLang="sr-Latn-RS" sz="2000" i="1" dirty="0">
                <a:solidFill>
                  <a:schemeClr val="tx1"/>
                </a:solidFill>
                <a:latin typeface="Symbol" panose="05050102010706020507" pitchFamily="18" charset="2"/>
              </a:rPr>
              <a:t>a</a:t>
            </a:r>
            <a:r>
              <a:rPr lang="en-US" altLang="sr-Latn-RS" sz="2000" i="1" dirty="0">
                <a:solidFill>
                  <a:schemeClr val="tx1"/>
                </a:solidFill>
              </a:rPr>
              <a:t>/</a:t>
            </a:r>
            <a:r>
              <a:rPr lang="en-US" altLang="sr-Latn-RS" sz="2000" i="1" dirty="0">
                <a:solidFill>
                  <a:schemeClr val="tx1"/>
                </a:solidFill>
                <a:latin typeface="Symbol" panose="05050102010706020507" pitchFamily="18" charset="2"/>
              </a:rPr>
              <a:t>w</a:t>
            </a:r>
            <a:r>
              <a:rPr lang="en-US" altLang="sr-Latn-RS" sz="2000" i="1" dirty="0">
                <a:solidFill>
                  <a:schemeClr val="tx1"/>
                </a:solidFill>
              </a:rPr>
              <a:t>)-(-</a:t>
            </a:r>
            <a:r>
              <a:rPr lang="en-US" altLang="sr-Latn-RS" sz="2000" i="1" dirty="0">
                <a:solidFill>
                  <a:schemeClr val="tx1"/>
                </a:solidFill>
                <a:latin typeface="Symbol" panose="05050102010706020507" pitchFamily="18" charset="2"/>
              </a:rPr>
              <a:t>b</a:t>
            </a:r>
            <a:r>
              <a:rPr lang="en-US" altLang="sr-Latn-RS" sz="2000" i="1" dirty="0">
                <a:solidFill>
                  <a:schemeClr val="tx1"/>
                </a:solidFill>
              </a:rPr>
              <a:t>/</a:t>
            </a:r>
            <a:r>
              <a:rPr lang="en-US" altLang="sr-Latn-RS" sz="2000" i="1" dirty="0">
                <a:solidFill>
                  <a:schemeClr val="tx1"/>
                </a:solidFill>
                <a:latin typeface="Symbol" panose="05050102010706020507" pitchFamily="18" charset="2"/>
              </a:rPr>
              <a:t>w</a:t>
            </a:r>
            <a:r>
              <a:rPr lang="en-US" altLang="sr-Latn-RS" sz="2000" i="1" dirty="0">
                <a:solidFill>
                  <a:schemeClr val="tx1"/>
                </a:solidFill>
              </a:rPr>
              <a:t>) = (</a:t>
            </a:r>
            <a:r>
              <a:rPr lang="en-US" altLang="sr-Latn-RS" sz="2000" i="1" dirty="0">
                <a:solidFill>
                  <a:schemeClr val="tx1"/>
                </a:solidFill>
                <a:latin typeface="Symbol" panose="05050102010706020507" pitchFamily="18" charset="2"/>
              </a:rPr>
              <a:t>b</a:t>
            </a:r>
            <a:r>
              <a:rPr lang="en-US" altLang="sr-Latn-RS" sz="2000" i="1" dirty="0">
                <a:solidFill>
                  <a:schemeClr val="tx1"/>
                </a:solidFill>
              </a:rPr>
              <a:t>-</a:t>
            </a:r>
            <a:r>
              <a:rPr lang="en-US" altLang="sr-Latn-RS" sz="2000" i="1" dirty="0">
                <a:solidFill>
                  <a:schemeClr val="tx1"/>
                </a:solidFill>
                <a:latin typeface="Symbol" panose="05050102010706020507" pitchFamily="18" charset="2"/>
              </a:rPr>
              <a:t>a</a:t>
            </a:r>
            <a:r>
              <a:rPr lang="en-US" altLang="sr-Latn-RS" sz="2000" i="1" dirty="0">
                <a:solidFill>
                  <a:schemeClr val="tx1"/>
                </a:solidFill>
              </a:rPr>
              <a:t>)/</a:t>
            </a:r>
            <a:r>
              <a:rPr lang="en-US" altLang="sr-Latn-RS" sz="2000" i="1" dirty="0">
                <a:solidFill>
                  <a:schemeClr val="tx1"/>
                </a:solidFill>
                <a:latin typeface="Symbol" panose="05050102010706020507" pitchFamily="18" charset="2"/>
              </a:rPr>
              <a:t>w</a:t>
            </a:r>
            <a:r>
              <a:rPr lang="en-US" altLang="sr-Latn-RS" sz="2000" i="1" dirty="0">
                <a:solidFill>
                  <a:schemeClr val="tx1"/>
                </a:solidFill>
              </a:rPr>
              <a:t> [s]</a:t>
            </a:r>
          </a:p>
        </p:txBody>
      </p:sp>
      <p:sp>
        <p:nvSpPr>
          <p:cNvPr id="17415" name="TextBox 11">
            <a:extLst>
              <a:ext uri="{FF2B5EF4-FFF2-40B4-BE49-F238E27FC236}">
                <a16:creationId xmlns:a16="http://schemas.microsoft.com/office/drawing/2014/main" id="{41F5A83A-C17A-408D-8EDB-80DFC54784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625" y="5301208"/>
            <a:ext cx="74888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sr-Latn-RS" sz="2000" i="1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Fazna</a:t>
            </a:r>
            <a:r>
              <a:rPr lang="en-US" altLang="sr-Latn-RS" sz="2000" i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sr-Latn-RS" sz="2000" i="1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razlika</a:t>
            </a:r>
            <a:r>
              <a:rPr lang="en-US" altLang="sr-Latn-RS" sz="2000" i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 </a:t>
            </a:r>
            <a:r>
              <a:rPr lang="en-US" altLang="sr-Latn-RS" sz="2000" i="1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fazni</a:t>
            </a:r>
            <a:r>
              <a:rPr lang="en-US" altLang="sr-Latn-RS" sz="2000" i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sr-Latn-RS" sz="2000" i="1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ugao</a:t>
            </a:r>
            <a:r>
              <a:rPr lang="en-US" altLang="sr-Latn-RS" sz="2000" i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sr-Latn-RS" sz="2000" i="1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izlaza</a:t>
            </a:r>
            <a:r>
              <a:rPr lang="en-US" altLang="sr-Latn-RS" sz="2000" i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– </a:t>
            </a:r>
            <a:r>
              <a:rPr lang="en-US" altLang="sr-Latn-RS" sz="2000" i="1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fazni</a:t>
            </a:r>
            <a:r>
              <a:rPr lang="en-US" altLang="sr-Latn-RS" sz="2000" i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sr-Latn-RS" sz="2000" i="1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ugao</a:t>
            </a:r>
            <a:r>
              <a:rPr lang="en-US" altLang="sr-Latn-RS" sz="2000" i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sr-Latn-RS" sz="2000" i="1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ulaza</a:t>
            </a:r>
            <a:r>
              <a:rPr lang="en-US" altLang="sr-Latn-RS" sz="2000" i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[</a:t>
            </a:r>
            <a:r>
              <a:rPr lang="en-US" altLang="sr-Latn-RS" sz="2000" i="1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stepeni</a:t>
            </a:r>
            <a:r>
              <a:rPr lang="en-US" altLang="sr-Latn-RS" sz="2000" i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BB29B5-31AF-4388-AE8D-4069A3A4A6B8}"/>
              </a:ext>
            </a:extLst>
          </p:cNvPr>
          <p:cNvSpPr txBox="1"/>
          <p:nvPr/>
        </p:nvSpPr>
        <p:spPr>
          <a:xfrm>
            <a:off x="4693331" y="6015007"/>
            <a:ext cx="42307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G= </a:t>
            </a:r>
            <a:r>
              <a:rPr lang="sr-Latn-RS" sz="2000" i="1" dirty="0"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(</a:t>
            </a:r>
            <a:r>
              <a:rPr lang="en-US" sz="2000" i="1" dirty="0" err="1"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B</a:t>
            </a:r>
            <a:r>
              <a:rPr lang="en-US" sz="2000" i="1" baseline="-25000" dirty="0" err="1">
                <a:latin typeface="Cambria Math" panose="02040503050406030204" pitchFamily="18" charset="0"/>
                <a:ea typeface="Cambria Math" panose="02040503050406030204" pitchFamily="18" charset="0"/>
                <a:cs typeface="Arial"/>
              </a:rPr>
              <a:t>∟</a:t>
            </a:r>
            <a:r>
              <a:rPr lang="en-US" sz="2000" i="1" dirty="0" err="1">
                <a:latin typeface="Symbol" panose="05050102010706020507" pitchFamily="18" charset="2"/>
                <a:ea typeface="Cambria Math" panose="02040503050406030204" pitchFamily="18" charset="0"/>
                <a:cs typeface="Arial"/>
              </a:rPr>
              <a:t>b</a:t>
            </a:r>
            <a:r>
              <a:rPr lang="sr-Latn-RS" sz="2000" i="1" dirty="0">
                <a:latin typeface="Cambria Math" panose="02040503050406030204" pitchFamily="18" charset="0"/>
                <a:ea typeface="Cambria Math" panose="02040503050406030204" pitchFamily="18" charset="0"/>
                <a:cs typeface="Arial"/>
              </a:rPr>
              <a:t>) </a:t>
            </a:r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  <a:cs typeface="Arial"/>
              </a:rPr>
              <a:t>/</a:t>
            </a:r>
            <a:r>
              <a:rPr lang="sr-Latn-RS" sz="2000" i="1" dirty="0">
                <a:latin typeface="Cambria Math" panose="02040503050406030204" pitchFamily="18" charset="0"/>
                <a:ea typeface="Cambria Math" panose="02040503050406030204" pitchFamily="18" charset="0"/>
                <a:cs typeface="Arial"/>
              </a:rPr>
              <a:t> (</a:t>
            </a:r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  <a:cs typeface="Arial"/>
              </a:rPr>
              <a:t>A </a:t>
            </a:r>
            <a:r>
              <a:rPr lang="en-US" sz="2000" i="1" baseline="-25000" dirty="0">
                <a:latin typeface="Cambria Math" panose="02040503050406030204" pitchFamily="18" charset="0"/>
                <a:ea typeface="Cambria Math" panose="02040503050406030204" pitchFamily="18" charset="0"/>
                <a:cs typeface="Arial"/>
              </a:rPr>
              <a:t>∟</a:t>
            </a:r>
            <a:r>
              <a:rPr lang="en-US" sz="2000" i="1" dirty="0">
                <a:latin typeface="Symbol" panose="05050102010706020507" pitchFamily="18" charset="2"/>
                <a:ea typeface="Cambria Math" panose="02040503050406030204" pitchFamily="18" charset="0"/>
                <a:cs typeface="Arial"/>
              </a:rPr>
              <a:t>a</a:t>
            </a:r>
            <a:r>
              <a:rPr lang="sr-Latn-RS" sz="2000" i="1" dirty="0">
                <a:latin typeface="Cambria Math" panose="02040503050406030204" pitchFamily="18" charset="0"/>
                <a:ea typeface="Cambria Math" panose="02040503050406030204" pitchFamily="18" charset="0"/>
                <a:cs typeface="Arial"/>
              </a:rPr>
              <a:t>)</a:t>
            </a:r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  <a:cs typeface="Arial"/>
              </a:rPr>
              <a:t> = (B/A)</a:t>
            </a:r>
            <a:r>
              <a:rPr lang="en-US" sz="2000" i="1" baseline="-25000" dirty="0">
                <a:latin typeface="Cambria Math" panose="02040503050406030204" pitchFamily="18" charset="0"/>
                <a:ea typeface="Cambria Math" panose="02040503050406030204" pitchFamily="18" charset="0"/>
                <a:cs typeface="Arial"/>
              </a:rPr>
              <a:t> ∟ </a:t>
            </a:r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  <a:cs typeface="Arial"/>
              </a:rPr>
              <a:t>(</a:t>
            </a:r>
            <a:r>
              <a:rPr lang="en-US" sz="2000" i="1" dirty="0">
                <a:latin typeface="Symbol" panose="05050102010706020507" pitchFamily="18" charset="2"/>
                <a:ea typeface="Cambria Math" panose="02040503050406030204" pitchFamily="18" charset="0"/>
                <a:cs typeface="Arial"/>
              </a:rPr>
              <a:t>b-a</a:t>
            </a:r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  <a:cs typeface="Arial"/>
              </a:rPr>
              <a:t>)</a:t>
            </a:r>
            <a:endParaRPr lang="en-US" sz="2000" i="1" dirty="0">
              <a:latin typeface="Cambria Math" panose="02040503050406030204" pitchFamily="18" charset="0"/>
              <a:ea typeface="Cambria Math" panose="02040503050406030204" pitchFamily="18" charset="0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417" name="Object 10">
                <a:extLst>
                  <a:ext uri="{FF2B5EF4-FFF2-40B4-BE49-F238E27FC236}">
                    <a16:creationId xmlns:a16="http://schemas.microsoft.com/office/drawing/2014/main" id="{2F489170-5337-45D4-A81E-4BCCC27EA70A}"/>
                  </a:ext>
                </a:extLst>
              </p:cNvPr>
              <p:cNvSpPr txBox="1"/>
              <p:nvPr/>
            </p:nvSpPr>
            <p:spPr bwMode="auto">
              <a:xfrm>
                <a:off x="755576" y="4005064"/>
                <a:ext cx="7848872" cy="67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r-Latn-RS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𝑃𝑜𝑗𝑎𝑐𝑎𝑛𝑗𝑒</m:t>
                      </m:r>
                      <m:r>
                        <a:rPr lang="sr-Latn-RS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r-Latn-R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r-Latn-R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𝐴𝑚𝑝𝑙𝑖𝑡𝑢𝑑𝑎</m:t>
                          </m:r>
                          <m:r>
                            <a:rPr lang="sr-Latn-R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 </m:t>
                          </m:r>
                          <m:r>
                            <a:rPr lang="sr-Latn-R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𝑖𝑧𝑙𝑎𝑧𝑛𝑜𝑔</m:t>
                          </m:r>
                          <m:r>
                            <a:rPr lang="sr-Latn-R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sr-Latn-R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𝑠𝑖𝑔𝑛𝑎𝑙𝑎</m:t>
                          </m:r>
                          <m:r>
                            <a:rPr lang="sr-Latn-R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sr-Latn-R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r-Latn-R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𝑖𝑧𝑙𝑎𝑧𝑛𝑒</m:t>
                              </m:r>
                              <m:r>
                                <a:rPr lang="sr-Latn-R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sr-Latn-R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𝑗𝑒𝑑𝑖𝑛𝑖𝑐𝑒</m:t>
                              </m:r>
                            </m:e>
                          </m:d>
                        </m:num>
                        <m:den>
                          <m:r>
                            <a:rPr lang="sr-Latn-R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𝐴𝑚𝑝𝑙𝑖𝑡𝑢𝑑𝑎</m:t>
                          </m:r>
                          <m:r>
                            <a:rPr lang="sr-Latn-R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sr-Latn-R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𝑢𝑙𝑎𝑧𝑛𝑜𝑔</m:t>
                          </m:r>
                          <m:r>
                            <a:rPr lang="sr-Latn-R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sr-Latn-R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𝑠𝑖𝑔𝑛𝑎𝑙𝑎</m:t>
                          </m:r>
                          <m:r>
                            <a:rPr lang="sr-Latn-R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sr-Latn-R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r-Latn-R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𝑢𝑙𝑎𝑧𝑛𝑒</m:t>
                              </m:r>
                              <m:r>
                                <a:rPr lang="sr-Latn-R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sr-Latn-R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𝑗𝑒𝑑𝑖𝑛𝑖𝑐𝑒</m:t>
                              </m:r>
                            </m:e>
                          </m:d>
                        </m:den>
                      </m:f>
                      <m:r>
                        <a:rPr lang="sr-Latn-R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r-Latn-R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r-Latn-R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num>
                        <m:den>
                          <m:r>
                            <a:rPr lang="sr-Latn-R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</m:oMath>
                  </m:oMathPara>
                </a14:m>
                <a:endParaRPr lang="sr-Latn-RS" sz="2000" i="1" dirty="0"/>
              </a:p>
            </p:txBody>
          </p:sp>
        </mc:Choice>
        <mc:Fallback xmlns="">
          <p:sp>
            <p:nvSpPr>
              <p:cNvPr id="17417" name="Object 10">
                <a:extLst>
                  <a:ext uri="{FF2B5EF4-FFF2-40B4-BE49-F238E27FC236}">
                    <a16:creationId xmlns:a16="http://schemas.microsoft.com/office/drawing/2014/main" id="{2F489170-5337-45D4-A81E-4BCCC27EA7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5576" y="4005064"/>
                <a:ext cx="7848872" cy="673100"/>
              </a:xfrm>
              <a:prstGeom prst="rect">
                <a:avLst/>
              </a:prstGeom>
              <a:blipFill>
                <a:blip r:embed="rId8"/>
                <a:stretch>
                  <a:fillRect b="-363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sr-Latn-R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418" name="Picture 11">
            <a:extLst>
              <a:ext uri="{FF2B5EF4-FFF2-40B4-BE49-F238E27FC236}">
                <a16:creationId xmlns:a16="http://schemas.microsoft.com/office/drawing/2014/main" id="{8549E7C5-9F7C-4F3B-88C3-63D9CE8D4B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7438" y="1428750"/>
            <a:ext cx="3895725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bject 2">
                <a:extLst>
                  <a:ext uri="{FF2B5EF4-FFF2-40B4-BE49-F238E27FC236}">
                    <a16:creationId xmlns:a16="http://schemas.microsoft.com/office/drawing/2014/main" id="{A527E5CE-4FBD-47B3-8FA6-B3FA8D2EED0B}"/>
                  </a:ext>
                </a:extLst>
              </p:cNvPr>
              <p:cNvSpPr txBox="1"/>
              <p:nvPr/>
            </p:nvSpPr>
            <p:spPr bwMode="auto">
              <a:xfrm>
                <a:off x="2885505" y="2543944"/>
                <a:ext cx="3342679" cy="381000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r-Latn-R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sr-Latn-R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r-Latn-R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sr-Latn-R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sr-Latn-R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|"/>
                          <m:endChr m:val="|"/>
                          <m:ctrlPr>
                            <a:rPr lang="sr-Latn-R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r-Latn-R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sr-Latn-R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sr-Latn-R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sr-Latn-R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sr-Latn-R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sSup>
                        <m:sSupPr>
                          <m:ctrlPr>
                            <a:rPr lang="sr-Latn-R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r-Latn-R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sr-Latn-R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𝑗𝐴𝑟𝑔</m:t>
                          </m:r>
                          <m:r>
                            <a:rPr lang="sr-Latn-R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sr-Latn-R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sr-Latn-R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sr-Latn-R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sr-Latn-R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sr-Latn-R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))</m:t>
                          </m:r>
                        </m:sup>
                      </m:sSup>
                    </m:oMath>
                  </m:oMathPara>
                </a14:m>
                <a:endParaRPr lang="sr-Latn-RS" sz="2000" i="1" dirty="0"/>
              </a:p>
            </p:txBody>
          </p:sp>
        </mc:Choice>
        <mc:Fallback xmlns="">
          <p:sp>
            <p:nvSpPr>
              <p:cNvPr id="11" name="Object 2">
                <a:extLst>
                  <a:ext uri="{FF2B5EF4-FFF2-40B4-BE49-F238E27FC236}">
                    <a16:creationId xmlns:a16="http://schemas.microsoft.com/office/drawing/2014/main" id="{A527E5CE-4FBD-47B3-8FA6-B3FA8D2EED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85505" y="2543944"/>
                <a:ext cx="3342679" cy="381000"/>
              </a:xfrm>
              <a:prstGeom prst="rect">
                <a:avLst/>
              </a:prstGeom>
              <a:blipFill>
                <a:blip r:embed="rId10"/>
                <a:stretch>
                  <a:fillRect b="-26984"/>
                </a:stretch>
              </a:blipFill>
              <a:extLst/>
            </p:spPr>
            <p:txBody>
              <a:bodyPr/>
              <a:lstStyle/>
              <a:p>
                <a:r>
                  <a:rPr lang="sr-Latn-R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bject 2">
                <a:extLst>
                  <a:ext uri="{FF2B5EF4-FFF2-40B4-BE49-F238E27FC236}">
                    <a16:creationId xmlns:a16="http://schemas.microsoft.com/office/drawing/2014/main" id="{7A772F54-4A1D-40F5-80D8-25945DD3C4A7}"/>
                  </a:ext>
                </a:extLst>
              </p:cNvPr>
              <p:cNvSpPr txBox="1"/>
              <p:nvPr/>
            </p:nvSpPr>
            <p:spPr bwMode="auto">
              <a:xfrm>
                <a:off x="3563888" y="3066604"/>
                <a:ext cx="2118543" cy="794444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r-Latn-R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sr-Latn-R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begChr m:val="|"/>
                          <m:endChr m:val="|"/>
                          <m:ctrlPr>
                            <a:rPr lang="sr-Latn-R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r-Latn-R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sr-Latn-R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sr-Latn-R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sr-Latn-R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sr-Latn-R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sr-Latn-R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r-Latn-R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sr-Latn-RS" sz="2000" b="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r>
                  <a:rPr lang="sr-Latn-RS" sz="2000" dirty="0">
                    <a:solidFill>
                      <a:srgbClr val="000000"/>
                    </a:solidFill>
                    <a:latin typeface="Symbol" panose="05050102010706020507" pitchFamily="18" charset="2"/>
                  </a:rPr>
                  <a:t>a</a:t>
                </a:r>
                <a14:m>
                  <m:oMath xmlns:m="http://schemas.openxmlformats.org/officeDocument/2006/math">
                    <m:r>
                      <a:rPr lang="sr-Latn-R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sr-Latn-R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𝐴𝑟𝑔𝐺</m:t>
                    </m:r>
                    <m:d>
                      <m:dPr>
                        <m:ctrlPr>
                          <a:rPr lang="sr-Latn-R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r-Latn-R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sr-Latn-R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sr-Latn-R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sr-Latn-RS" sz="2000" b="0" i="0" dirty="0" smtClean="0">
                        <a:solidFill>
                          <a:srgbClr val="000000"/>
                        </a:solidFill>
                        <a:latin typeface="Symbol" panose="05050102010706020507" pitchFamily="18" charset="2"/>
                      </a:rPr>
                      <m:t>b</m:t>
                    </m:r>
                  </m:oMath>
                </a14:m>
                <a:endParaRPr lang="sr-Latn-RS" sz="2000" dirty="0">
                  <a:latin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14" name="Object 2">
                <a:extLst>
                  <a:ext uri="{FF2B5EF4-FFF2-40B4-BE49-F238E27FC236}">
                    <a16:creationId xmlns:a16="http://schemas.microsoft.com/office/drawing/2014/main" id="{7A772F54-4A1D-40F5-80D8-25945DD3C4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63888" y="3066604"/>
                <a:ext cx="2118543" cy="794444"/>
              </a:xfrm>
              <a:prstGeom prst="rect">
                <a:avLst/>
              </a:prstGeom>
              <a:blipFill>
                <a:blip r:embed="rId11"/>
                <a:stretch>
                  <a:fillRect l="-3170" r="-865" b="-2308"/>
                </a:stretch>
              </a:blipFill>
              <a:extLst/>
            </p:spPr>
            <p:txBody>
              <a:bodyPr/>
              <a:lstStyle/>
              <a:p>
                <a:r>
                  <a:rPr lang="sr-Latn-R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94D8E92-71A1-4E48-8157-52691579DD0F}"/>
                  </a:ext>
                </a:extLst>
              </p:cNvPr>
              <p:cNvSpPr txBox="1"/>
              <p:nvPr/>
            </p:nvSpPr>
            <p:spPr>
              <a:xfrm>
                <a:off x="804020" y="5661248"/>
                <a:ext cx="2880320" cy="10298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r-Latn-RS" sz="20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sr-Latn-R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r-Latn-R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r-Latn-RS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sr-Latn-R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p>
                            <m:sSupPr>
                              <m:ctrlPr>
                                <a:rPr lang="sr-Latn-R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r-Latn-R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sr-Latn-R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sr-Latn-R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sup>
                          </m:sSup>
                        </m:num>
                        <m:den>
                          <m:r>
                            <a:rPr lang="sr-Latn-R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sr-Latn-R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p>
                            <m:sSupPr>
                              <m:ctrlPr>
                                <a:rPr lang="sr-Latn-R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r-Latn-R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sr-Latn-R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sr-Latn-RS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sup>
                          </m:sSup>
                        </m:den>
                      </m:f>
                      <m:r>
                        <a:rPr lang="sr-Latn-R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r-Latn-R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r-Latn-RS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num>
                        <m:den>
                          <m:r>
                            <a:rPr lang="sr-Latn-R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  <m:sSup>
                        <m:sSupPr>
                          <m:ctrlPr>
                            <a:rPr lang="sr-Latn-R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r-Latn-R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sr-Latn-R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sr-Latn-R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sr-Latn-R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r>
                            <a:rPr lang="sr-Latn-R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sr-Latn-R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sr-Latn-R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sr-Latn-RS" sz="2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94D8E92-71A1-4E48-8157-52691579DD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020" y="5661248"/>
                <a:ext cx="2880320" cy="102989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r-Latn-R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1263765D-1174-48BE-9B6B-74C473230B1A}"/>
              </a:ext>
            </a:extLst>
          </p:cNvPr>
          <p:cNvSpPr txBox="1"/>
          <p:nvPr/>
        </p:nvSpPr>
        <p:spPr>
          <a:xfrm>
            <a:off x="4017422" y="5949280"/>
            <a:ext cx="338554" cy="456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sr-Latn-RS" sz="1800" dirty="0"/>
              <a:t>ili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4" grpId="0"/>
      <p:bldP spid="17415" grpId="0"/>
      <p:bldP spid="13" grpId="0"/>
      <p:bldP spid="17417" grpId="0"/>
      <p:bldP spid="11" grpId="0"/>
      <p:bldP spid="14" grpId="0"/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Placeholder 1">
            <a:extLst>
              <a:ext uri="{FF2B5EF4-FFF2-40B4-BE49-F238E27FC236}">
                <a16:creationId xmlns:a16="http://schemas.microsoft.com/office/drawing/2014/main" id="{7B3DF6F8-BDA0-4DAF-B8E8-74EA74981DAA}"/>
              </a:ext>
            </a:extLst>
          </p:cNvPr>
          <p:cNvSpPr>
            <a:spLocks noGrp="1" noChangeArrowheads="1"/>
          </p:cNvSpPr>
          <p:nvPr>
            <p:ph type="body" sz="quarter" idx="11"/>
          </p:nvPr>
        </p:nvSpPr>
        <p:spPr>
          <a:xfrm>
            <a:off x="328613" y="896938"/>
            <a:ext cx="8469312" cy="1531937"/>
          </a:xfrm>
        </p:spPr>
        <p:txBody>
          <a:bodyPr/>
          <a:lstStyle/>
          <a:p>
            <a:pPr>
              <a:buFontTx/>
              <a:buNone/>
            </a:pPr>
            <a:r>
              <a:rPr lang="en-US" altLang="sr-Latn-RS" dirty="0">
                <a:latin typeface="Arial" panose="020B0604020202020204" pitchFamily="34" charset="0"/>
              </a:rPr>
              <a:t>Primer:</a:t>
            </a:r>
          </a:p>
          <a:p>
            <a:pPr>
              <a:buFontTx/>
              <a:buNone/>
            </a:pPr>
            <a:r>
              <a:rPr lang="en-US" altLang="sr-Latn-RS" dirty="0" err="1">
                <a:latin typeface="Arial" panose="020B0604020202020204" pitchFamily="34" charset="0"/>
              </a:rPr>
              <a:t>Ulaz</a:t>
            </a:r>
            <a:r>
              <a:rPr lang="en-US" altLang="sr-Latn-RS" dirty="0">
                <a:latin typeface="Arial" panose="020B0604020202020204" pitchFamily="34" charset="0"/>
              </a:rPr>
              <a:t> u </a:t>
            </a:r>
            <a:r>
              <a:rPr lang="en-US" altLang="sr-Latn-RS" dirty="0" err="1">
                <a:latin typeface="Arial" panose="020B0604020202020204" pitchFamily="34" charset="0"/>
              </a:rPr>
              <a:t>komponentu</a:t>
            </a:r>
            <a:r>
              <a:rPr lang="en-US" altLang="sr-Latn-RS" dirty="0">
                <a:latin typeface="Arial" panose="020B0604020202020204" pitchFamily="34" charset="0"/>
              </a:rPr>
              <a:t> </a:t>
            </a:r>
            <a:r>
              <a:rPr lang="en-US" altLang="sr-Latn-RS" dirty="0" err="1">
                <a:latin typeface="Arial" panose="020B0604020202020204" pitchFamily="34" charset="0"/>
              </a:rPr>
              <a:t>linearnog</a:t>
            </a:r>
            <a:r>
              <a:rPr lang="en-US" altLang="sr-Latn-RS" dirty="0">
                <a:latin typeface="Arial" panose="020B0604020202020204" pitchFamily="34" charset="0"/>
              </a:rPr>
              <a:t> </a:t>
            </a:r>
            <a:r>
              <a:rPr lang="en-US" altLang="sr-Latn-RS" dirty="0" err="1">
                <a:latin typeface="Arial" panose="020B0604020202020204" pitchFamily="34" charset="0"/>
              </a:rPr>
              <a:t>sistema</a:t>
            </a:r>
            <a:r>
              <a:rPr lang="en-US" altLang="sr-Latn-RS" dirty="0">
                <a:latin typeface="Arial" panose="020B0604020202020204" pitchFamily="34" charset="0"/>
              </a:rPr>
              <a:t> je </a:t>
            </a:r>
            <a:r>
              <a:rPr lang="en-US" altLang="sr-Latn-RS" dirty="0" err="1">
                <a:latin typeface="Arial" panose="020B0604020202020204" pitchFamily="34" charset="0"/>
              </a:rPr>
              <a:t>0.5Hz</a:t>
            </a:r>
            <a:r>
              <a:rPr lang="en-US" altLang="sr-Latn-RS" dirty="0">
                <a:latin typeface="Arial" panose="020B0604020202020204" pitchFamily="34" charset="0"/>
              </a:rPr>
              <a:t> </a:t>
            </a:r>
            <a:r>
              <a:rPr lang="en-US" altLang="sr-Latn-RS" dirty="0" err="1">
                <a:latin typeface="Arial" panose="020B0604020202020204" pitchFamily="34" charset="0"/>
              </a:rPr>
              <a:t>sinusoidni</a:t>
            </a:r>
            <a:r>
              <a:rPr lang="en-US" altLang="sr-Latn-RS" dirty="0">
                <a:latin typeface="Arial" panose="020B0604020202020204" pitchFamily="34" charset="0"/>
              </a:rPr>
              <a:t> signal </a:t>
            </a:r>
            <a:r>
              <a:rPr lang="en-US" altLang="sr-Latn-RS" dirty="0" err="1">
                <a:latin typeface="Arial" panose="020B0604020202020204" pitchFamily="34" charset="0"/>
              </a:rPr>
              <a:t>sa</a:t>
            </a:r>
            <a:r>
              <a:rPr lang="en-US" altLang="sr-Latn-RS" dirty="0">
                <a:latin typeface="Arial" panose="020B0604020202020204" pitchFamily="34" charset="0"/>
              </a:rPr>
              <a:t> </a:t>
            </a:r>
            <a:r>
              <a:rPr lang="en-US" altLang="sr-Latn-RS" dirty="0" err="1">
                <a:latin typeface="Arial" panose="020B0604020202020204" pitchFamily="34" charset="0"/>
              </a:rPr>
              <a:t>amplitudom</a:t>
            </a:r>
            <a:r>
              <a:rPr lang="en-US" altLang="sr-Latn-RS" dirty="0">
                <a:latin typeface="Arial" panose="020B0604020202020204" pitchFamily="34" charset="0"/>
              </a:rPr>
              <a:t> od </a:t>
            </a:r>
            <a:r>
              <a:rPr lang="en-US" altLang="sr-Latn-RS" dirty="0" err="1">
                <a:latin typeface="Arial" panose="020B0604020202020204" pitchFamily="34" charset="0"/>
              </a:rPr>
              <a:t>5.3V</a:t>
            </a:r>
            <a:r>
              <a:rPr lang="en-US" altLang="sr-Latn-RS" dirty="0">
                <a:latin typeface="Arial" panose="020B0604020202020204" pitchFamily="34" charset="0"/>
              </a:rPr>
              <a:t> </a:t>
            </a:r>
            <a:r>
              <a:rPr lang="en-US" altLang="sr-Latn-RS" dirty="0" err="1">
                <a:latin typeface="Arial" panose="020B0604020202020204" pitchFamily="34" charset="0"/>
              </a:rPr>
              <a:t>i</a:t>
            </a:r>
            <a:r>
              <a:rPr lang="en-US" altLang="sr-Latn-RS" dirty="0">
                <a:latin typeface="Arial" panose="020B0604020202020204" pitchFamily="34" charset="0"/>
              </a:rPr>
              <a:t> </a:t>
            </a:r>
            <a:r>
              <a:rPr lang="en-US" altLang="sr-Latn-RS" dirty="0" err="1">
                <a:latin typeface="Arial" panose="020B0604020202020204" pitchFamily="34" charset="0"/>
              </a:rPr>
              <a:t>fazom</a:t>
            </a:r>
            <a:r>
              <a:rPr lang="en-US" altLang="sr-Latn-RS" dirty="0">
                <a:latin typeface="Arial" panose="020B0604020202020204" pitchFamily="34" charset="0"/>
              </a:rPr>
              <a:t> od </a:t>
            </a:r>
            <a:r>
              <a:rPr lang="sr-Latn-RS" altLang="sr-Latn-RS" dirty="0">
                <a:latin typeface="Arial" panose="020B0604020202020204" pitchFamily="34" charset="0"/>
              </a:rPr>
              <a:t>25</a:t>
            </a:r>
            <a:r>
              <a:rPr lang="en-US" altLang="sr-Latn-RS" baseline="30000" dirty="0">
                <a:latin typeface="Arial" panose="020B0604020202020204" pitchFamily="34" charset="0"/>
              </a:rPr>
              <a:t>o</a:t>
            </a:r>
            <a:r>
              <a:rPr lang="en-US" altLang="sr-Latn-RS" dirty="0">
                <a:latin typeface="Arial" panose="020B0604020202020204" pitchFamily="34" charset="0"/>
              </a:rPr>
              <a:t>. </a:t>
            </a:r>
            <a:r>
              <a:rPr lang="en-US" altLang="sr-Latn-RS" dirty="0" err="1">
                <a:latin typeface="Arial" panose="020B0604020202020204" pitchFamily="34" charset="0"/>
              </a:rPr>
              <a:t>Izlaz</a:t>
            </a:r>
            <a:r>
              <a:rPr lang="en-US" altLang="sr-Latn-RS" dirty="0">
                <a:latin typeface="Arial" panose="020B0604020202020204" pitchFamily="34" charset="0"/>
              </a:rPr>
              <a:t> </a:t>
            </a:r>
            <a:r>
              <a:rPr lang="en-US" altLang="sr-Latn-RS" dirty="0" err="1">
                <a:latin typeface="Arial" panose="020B0604020202020204" pitchFamily="34" charset="0"/>
              </a:rPr>
              <a:t>iz</a:t>
            </a:r>
            <a:r>
              <a:rPr lang="en-US" altLang="sr-Latn-RS" dirty="0">
                <a:latin typeface="Arial" panose="020B0604020202020204" pitchFamily="34" charset="0"/>
              </a:rPr>
              <a:t> </a:t>
            </a:r>
            <a:r>
              <a:rPr lang="en-US" altLang="sr-Latn-RS" dirty="0" err="1">
                <a:latin typeface="Arial" panose="020B0604020202020204" pitchFamily="34" charset="0"/>
              </a:rPr>
              <a:t>komponente</a:t>
            </a:r>
            <a:r>
              <a:rPr lang="en-US" altLang="sr-Latn-RS" dirty="0">
                <a:latin typeface="Arial" panose="020B0604020202020204" pitchFamily="34" charset="0"/>
              </a:rPr>
              <a:t> je signal </a:t>
            </a:r>
            <a:r>
              <a:rPr lang="en-US" altLang="sr-Latn-RS" dirty="0" err="1">
                <a:latin typeface="Arial" panose="020B0604020202020204" pitchFamily="34" charset="0"/>
              </a:rPr>
              <a:t>sa</a:t>
            </a:r>
            <a:r>
              <a:rPr lang="en-US" altLang="sr-Latn-RS" dirty="0">
                <a:latin typeface="Arial" panose="020B0604020202020204" pitchFamily="34" charset="0"/>
              </a:rPr>
              <a:t> </a:t>
            </a:r>
            <a:r>
              <a:rPr lang="en-US" altLang="sr-Latn-RS" dirty="0" err="1">
                <a:latin typeface="Arial" panose="020B0604020202020204" pitchFamily="34" charset="0"/>
              </a:rPr>
              <a:t>amplitudom</a:t>
            </a:r>
            <a:r>
              <a:rPr lang="en-US" altLang="sr-Latn-RS" dirty="0">
                <a:latin typeface="Arial" panose="020B0604020202020204" pitchFamily="34" charset="0"/>
              </a:rPr>
              <a:t> od </a:t>
            </a:r>
            <a:r>
              <a:rPr lang="en-US" altLang="sr-Latn-RS" dirty="0" err="1">
                <a:latin typeface="Arial" panose="020B0604020202020204" pitchFamily="34" charset="0"/>
              </a:rPr>
              <a:t>14mA</a:t>
            </a:r>
            <a:r>
              <a:rPr lang="en-US" altLang="sr-Latn-RS" dirty="0">
                <a:latin typeface="Arial" panose="020B0604020202020204" pitchFamily="34" charset="0"/>
              </a:rPr>
              <a:t> </a:t>
            </a:r>
            <a:r>
              <a:rPr lang="en-US" altLang="sr-Latn-RS" dirty="0" err="1">
                <a:latin typeface="Arial" panose="020B0604020202020204" pitchFamily="34" charset="0"/>
              </a:rPr>
              <a:t>i</a:t>
            </a:r>
            <a:r>
              <a:rPr lang="en-US" altLang="sr-Latn-RS" dirty="0">
                <a:latin typeface="Arial" panose="020B0604020202020204" pitchFamily="34" charset="0"/>
              </a:rPr>
              <a:t> </a:t>
            </a:r>
            <a:r>
              <a:rPr lang="en-US" altLang="sr-Latn-RS" dirty="0" err="1">
                <a:latin typeface="Arial" panose="020B0604020202020204" pitchFamily="34" charset="0"/>
              </a:rPr>
              <a:t>fazom</a:t>
            </a:r>
            <a:r>
              <a:rPr lang="en-US" altLang="sr-Latn-RS" dirty="0">
                <a:latin typeface="Arial" panose="020B0604020202020204" pitchFamily="34" charset="0"/>
              </a:rPr>
              <a:t> od </a:t>
            </a:r>
            <a:r>
              <a:rPr lang="sr-Latn-RS" altLang="sr-Latn-RS" dirty="0">
                <a:latin typeface="Arial" panose="020B0604020202020204" pitchFamily="34" charset="0"/>
              </a:rPr>
              <a:t>30</a:t>
            </a:r>
            <a:r>
              <a:rPr lang="en-US" altLang="sr-Latn-RS" baseline="30000" dirty="0">
                <a:latin typeface="Arial" panose="020B0604020202020204" pitchFamily="34" charset="0"/>
              </a:rPr>
              <a:t>o</a:t>
            </a:r>
            <a:r>
              <a:rPr lang="en-US" altLang="sr-Latn-RS" dirty="0">
                <a:latin typeface="Arial" panose="020B0604020202020204" pitchFamily="34" charset="0"/>
              </a:rPr>
              <a:t> .</a:t>
            </a:r>
            <a:r>
              <a:rPr lang="en-US" altLang="sr-Latn-RS" dirty="0" err="1">
                <a:latin typeface="Arial" panose="020B0604020202020204" pitchFamily="34" charset="0"/>
              </a:rPr>
              <a:t>Odrediti</a:t>
            </a:r>
            <a:r>
              <a:rPr lang="en-US" altLang="sr-Latn-RS" dirty="0">
                <a:latin typeface="Arial" panose="020B0604020202020204" pitchFamily="34" charset="0"/>
              </a:rPr>
              <a:t> </a:t>
            </a:r>
            <a:r>
              <a:rPr lang="en-US" altLang="sr-Latn-RS" dirty="0" err="1">
                <a:latin typeface="Arial" panose="020B0604020202020204" pitchFamily="34" charset="0"/>
              </a:rPr>
              <a:t>pojačanje</a:t>
            </a:r>
            <a:r>
              <a:rPr lang="en-US" altLang="sr-Latn-RS" dirty="0">
                <a:latin typeface="Arial" panose="020B0604020202020204" pitchFamily="34" charset="0"/>
              </a:rPr>
              <a:t>, </a:t>
            </a:r>
            <a:r>
              <a:rPr lang="en-US" altLang="sr-Latn-RS" dirty="0" err="1">
                <a:latin typeface="Arial" panose="020B0604020202020204" pitchFamily="34" charset="0"/>
              </a:rPr>
              <a:t>faznu</a:t>
            </a:r>
            <a:r>
              <a:rPr lang="en-US" altLang="sr-Latn-RS" dirty="0">
                <a:latin typeface="Arial" panose="020B0604020202020204" pitchFamily="34" charset="0"/>
              </a:rPr>
              <a:t> </a:t>
            </a:r>
            <a:r>
              <a:rPr lang="en-US" altLang="sr-Latn-RS" dirty="0" err="1">
                <a:latin typeface="Arial" panose="020B0604020202020204" pitchFamily="34" charset="0"/>
              </a:rPr>
              <a:t>razliku</a:t>
            </a:r>
            <a:r>
              <a:rPr lang="en-US" altLang="sr-Latn-RS" dirty="0">
                <a:latin typeface="Arial" panose="020B0604020202020204" pitchFamily="34" charset="0"/>
              </a:rPr>
              <a:t> </a:t>
            </a:r>
            <a:r>
              <a:rPr lang="en-US" altLang="sr-Latn-RS" dirty="0" err="1">
                <a:latin typeface="Arial" panose="020B0604020202020204" pitchFamily="34" charset="0"/>
              </a:rPr>
              <a:t>i</a:t>
            </a:r>
            <a:r>
              <a:rPr lang="en-US" altLang="sr-Latn-RS" dirty="0">
                <a:latin typeface="Arial" panose="020B0604020202020204" pitchFamily="34" charset="0"/>
              </a:rPr>
              <a:t> </a:t>
            </a:r>
            <a:r>
              <a:rPr lang="en-US" altLang="sr-Latn-RS" dirty="0" err="1">
                <a:latin typeface="Arial" panose="020B0604020202020204" pitchFamily="34" charset="0"/>
              </a:rPr>
              <a:t>funkciju</a:t>
            </a:r>
            <a:r>
              <a:rPr lang="en-US" altLang="sr-Latn-RS" dirty="0">
                <a:latin typeface="Arial" panose="020B0604020202020204" pitchFamily="34" charset="0"/>
              </a:rPr>
              <a:t> </a:t>
            </a:r>
            <a:r>
              <a:rPr lang="en-US" altLang="sr-Latn-RS" dirty="0" err="1">
                <a:latin typeface="Arial" panose="020B0604020202020204" pitchFamily="34" charset="0"/>
              </a:rPr>
              <a:t>prenosa</a:t>
            </a:r>
            <a:r>
              <a:rPr lang="en-US" altLang="sr-Latn-RS" dirty="0">
                <a:latin typeface="Arial" panose="020B0604020202020204" pitchFamily="34" charset="0"/>
              </a:rPr>
              <a:t> za </a:t>
            </a:r>
            <a:r>
              <a:rPr lang="en-US" altLang="sr-Latn-RS" dirty="0" err="1">
                <a:latin typeface="Arial" panose="020B0604020202020204" pitchFamily="34" charset="0"/>
              </a:rPr>
              <a:t>zadate</a:t>
            </a:r>
            <a:r>
              <a:rPr lang="en-US" altLang="sr-Latn-RS" dirty="0">
                <a:latin typeface="Arial" panose="020B0604020202020204" pitchFamily="34" charset="0"/>
              </a:rPr>
              <a:t> </a:t>
            </a:r>
            <a:r>
              <a:rPr lang="en-US" altLang="sr-Latn-RS" dirty="0" err="1">
                <a:latin typeface="Arial" panose="020B0604020202020204" pitchFamily="34" charset="0"/>
              </a:rPr>
              <a:t>uslove</a:t>
            </a:r>
            <a:r>
              <a:rPr lang="en-US" altLang="sr-Latn-RS" dirty="0">
                <a:latin typeface="Arial" panose="020B0604020202020204" pitchFamily="34" charset="0"/>
              </a:rPr>
              <a:t>. </a:t>
            </a:r>
            <a:endParaRPr lang="en-US" altLang="sr-Latn-RS" baseline="30000" dirty="0">
              <a:latin typeface="Arial" panose="020B0604020202020204" pitchFamily="34" charset="0"/>
            </a:endParaRPr>
          </a:p>
        </p:txBody>
      </p:sp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FB4F50D5-7018-4880-956A-F39AF86D38E9}"/>
              </a:ext>
            </a:extLst>
          </p:cNvPr>
          <p:cNvSpPr txBox="1">
            <a:spLocks/>
          </p:cNvSpPr>
          <p:nvPr/>
        </p:nvSpPr>
        <p:spPr bwMode="auto">
          <a:xfrm>
            <a:off x="2555776" y="4293096"/>
            <a:ext cx="4235450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88913" indent="-188913">
              <a:spcBef>
                <a:spcPts val="1200"/>
              </a:spcBef>
              <a:spcAft>
                <a:spcPts val="1200"/>
              </a:spcAft>
              <a:defRPr/>
            </a:pPr>
            <a:r>
              <a:rPr lang="sr-Latn-RS" sz="1800" kern="0" dirty="0">
                <a:solidFill>
                  <a:srgbClr val="000000"/>
                </a:solidFill>
                <a:latin typeface="Arial" charset="0"/>
                <a:cs typeface="+mn-cs"/>
              </a:rPr>
              <a:t>Pojačanje</a:t>
            </a:r>
            <a:r>
              <a:rPr lang="en-US" sz="1800" kern="0" dirty="0">
                <a:solidFill>
                  <a:srgbClr val="000000"/>
                </a:solidFill>
                <a:latin typeface="Arial" charset="0"/>
                <a:cs typeface="+mn-cs"/>
              </a:rPr>
              <a:t> = 14mA / 5.3V = 2.64 </a:t>
            </a:r>
            <a:r>
              <a:rPr lang="en-US" sz="1800" kern="0" dirty="0" err="1">
                <a:solidFill>
                  <a:srgbClr val="000000"/>
                </a:solidFill>
                <a:latin typeface="Arial" charset="0"/>
                <a:cs typeface="+mn-cs"/>
              </a:rPr>
              <a:t>mA</a:t>
            </a:r>
            <a:r>
              <a:rPr lang="en-US" sz="1800" kern="0" dirty="0">
                <a:solidFill>
                  <a:srgbClr val="000000"/>
                </a:solidFill>
                <a:latin typeface="Arial" charset="0"/>
                <a:cs typeface="+mn-cs"/>
              </a:rPr>
              <a:t>/V</a:t>
            </a:r>
          </a:p>
          <a:p>
            <a:pPr marL="188913" indent="-188913">
              <a:spcBef>
                <a:spcPts val="1200"/>
              </a:spcBef>
              <a:spcAft>
                <a:spcPts val="1200"/>
              </a:spcAft>
              <a:defRPr/>
            </a:pPr>
            <a:r>
              <a:rPr lang="sr-Latn-RS" sz="1800" kern="0" dirty="0">
                <a:solidFill>
                  <a:srgbClr val="000000"/>
                </a:solidFill>
                <a:latin typeface="Arial" charset="0"/>
                <a:cs typeface="+mn-cs"/>
              </a:rPr>
              <a:t>Fazna razlika</a:t>
            </a:r>
            <a:r>
              <a:rPr lang="en-US" sz="1800" kern="0" dirty="0">
                <a:solidFill>
                  <a:srgbClr val="000000"/>
                </a:solidFill>
                <a:latin typeface="Arial" charset="0"/>
                <a:cs typeface="+mn-cs"/>
              </a:rPr>
              <a:t>= </a:t>
            </a:r>
            <a:r>
              <a:rPr lang="sr-Latn-RS" sz="1800" kern="0" dirty="0">
                <a:solidFill>
                  <a:srgbClr val="000000"/>
                </a:solidFill>
                <a:latin typeface="Arial" charset="0"/>
                <a:cs typeface="+mn-cs"/>
              </a:rPr>
              <a:t>30</a:t>
            </a:r>
            <a:r>
              <a:rPr lang="en-US" sz="1800" kern="0" baseline="30000" dirty="0">
                <a:solidFill>
                  <a:srgbClr val="000000"/>
                </a:solidFill>
                <a:latin typeface="Arial" charset="0"/>
                <a:cs typeface="+mn-cs"/>
              </a:rPr>
              <a:t>o</a:t>
            </a:r>
            <a:r>
              <a:rPr lang="en-US" sz="1800" kern="0" dirty="0">
                <a:solidFill>
                  <a:srgbClr val="000000"/>
                </a:solidFill>
                <a:latin typeface="Arial" charset="0"/>
                <a:cs typeface="+mn-cs"/>
              </a:rPr>
              <a:t> – </a:t>
            </a:r>
            <a:r>
              <a:rPr lang="sr-Latn-RS" sz="1800" kern="0" dirty="0">
                <a:solidFill>
                  <a:srgbClr val="000000"/>
                </a:solidFill>
                <a:latin typeface="Arial" charset="0"/>
                <a:cs typeface="+mn-cs"/>
              </a:rPr>
              <a:t>25</a:t>
            </a:r>
            <a:r>
              <a:rPr lang="en-US" sz="1800" kern="0" baseline="30000" dirty="0">
                <a:solidFill>
                  <a:srgbClr val="000000"/>
                </a:solidFill>
                <a:latin typeface="Arial" charset="0"/>
                <a:cs typeface="+mn-cs"/>
              </a:rPr>
              <a:t>o</a:t>
            </a:r>
            <a:r>
              <a:rPr lang="en-US" sz="1800" kern="0" dirty="0">
                <a:solidFill>
                  <a:srgbClr val="000000"/>
                </a:solidFill>
                <a:latin typeface="Arial" charset="0"/>
                <a:cs typeface="+mn-cs"/>
              </a:rPr>
              <a:t> = 5</a:t>
            </a:r>
            <a:r>
              <a:rPr lang="en-US" sz="1800" kern="0" baseline="30000" dirty="0">
                <a:solidFill>
                  <a:srgbClr val="000000"/>
                </a:solidFill>
                <a:latin typeface="Arial" charset="0"/>
                <a:cs typeface="+mn-cs"/>
              </a:rPr>
              <a:t>o</a:t>
            </a:r>
          </a:p>
          <a:p>
            <a:pPr marL="188913" indent="-188913">
              <a:spcBef>
                <a:spcPts val="1200"/>
              </a:spcBef>
              <a:spcAft>
                <a:spcPts val="1200"/>
              </a:spcAft>
              <a:defRPr/>
            </a:pPr>
            <a:r>
              <a:rPr lang="sr-Latn-RS" sz="1800" kern="0" dirty="0">
                <a:solidFill>
                  <a:srgbClr val="000000"/>
                </a:solidFill>
                <a:latin typeface="Arial" charset="0"/>
                <a:cs typeface="+mn-cs"/>
              </a:rPr>
              <a:t>Funkcija prenosa</a:t>
            </a:r>
            <a:r>
              <a:rPr lang="en-US" sz="1800" kern="0" dirty="0">
                <a:solidFill>
                  <a:srgbClr val="000000"/>
                </a:solidFill>
                <a:latin typeface="Arial" charset="0"/>
                <a:cs typeface="+mn-cs"/>
              </a:rPr>
              <a:t>= 2.64</a:t>
            </a:r>
            <a:r>
              <a:rPr lang="en-US" sz="1800" baseline="-25000" dirty="0">
                <a:latin typeface="Arial"/>
                <a:cs typeface="Arial"/>
              </a:rPr>
              <a:t> ∟</a:t>
            </a:r>
            <a:r>
              <a:rPr lang="en-US" sz="1800" dirty="0">
                <a:latin typeface="Arial"/>
                <a:cs typeface="Arial"/>
              </a:rPr>
              <a:t>5</a:t>
            </a:r>
            <a:r>
              <a:rPr lang="en-US" sz="1800" baseline="30000" dirty="0">
                <a:latin typeface="Arial"/>
                <a:cs typeface="Arial"/>
              </a:rPr>
              <a:t>o</a:t>
            </a:r>
            <a:r>
              <a:rPr lang="en-US" sz="1800" dirty="0">
                <a:latin typeface="Arial"/>
                <a:cs typeface="Arial"/>
              </a:rPr>
              <a:t> </a:t>
            </a:r>
            <a:r>
              <a:rPr lang="en-US" sz="1800" dirty="0" err="1">
                <a:latin typeface="Arial"/>
                <a:cs typeface="Arial"/>
              </a:rPr>
              <a:t>mA</a:t>
            </a:r>
            <a:r>
              <a:rPr lang="en-US" sz="1800" dirty="0">
                <a:latin typeface="Arial"/>
                <a:cs typeface="Arial"/>
              </a:rPr>
              <a:t>/V</a:t>
            </a:r>
            <a:r>
              <a:rPr lang="en-US" sz="1800" kern="0" dirty="0">
                <a:solidFill>
                  <a:srgbClr val="000000"/>
                </a:solidFill>
                <a:latin typeface="Arial" charset="0"/>
                <a:cs typeface="+mn-cs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205AF5F-7D00-4B7F-AFEB-4D859A68DDB2}"/>
                  </a:ext>
                </a:extLst>
              </p:cNvPr>
              <p:cNvSpPr txBox="1"/>
              <p:nvPr/>
            </p:nvSpPr>
            <p:spPr>
              <a:xfrm>
                <a:off x="3923928" y="2764218"/>
                <a:ext cx="4680520" cy="10231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r-Latn-RS" sz="20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sr-Latn-R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r-Latn-R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r-Latn-RS" sz="2000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  <m:r>
                            <a:rPr lang="sr-Latn-RS" sz="2000" b="0" i="1" smtClean="0">
                              <a:latin typeface="Cambria Math" panose="02040503050406030204" pitchFamily="18" charset="0"/>
                            </a:rPr>
                            <m:t>𝑚𝐴</m:t>
                          </m:r>
                          <m:r>
                            <a:rPr lang="sr-Latn-R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p>
                            <m:sSupPr>
                              <m:ctrlPr>
                                <a:rPr lang="sr-Latn-R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r-Latn-R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sr-Latn-R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sr-Latn-R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30°</m:t>
                              </m:r>
                            </m:sup>
                          </m:sSup>
                        </m:num>
                        <m:den>
                          <m:r>
                            <a:rPr lang="sr-Latn-RS" sz="2000" b="0" i="1" smtClean="0">
                              <a:latin typeface="Cambria Math" panose="02040503050406030204" pitchFamily="18" charset="0"/>
                            </a:rPr>
                            <m:t>5.3</m:t>
                          </m:r>
                          <m:r>
                            <a:rPr lang="sr-Latn-RS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sr-Latn-R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p>
                            <m:sSupPr>
                              <m:ctrlPr>
                                <a:rPr lang="sr-Latn-R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r-Latn-R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sr-Latn-R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sr-Latn-R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25°</m:t>
                              </m:r>
                            </m:sup>
                          </m:sSup>
                        </m:den>
                      </m:f>
                      <m:r>
                        <a:rPr lang="sr-Latn-RS" sz="2000" b="0" i="1" smtClean="0">
                          <a:latin typeface="Cambria Math" panose="02040503050406030204" pitchFamily="18" charset="0"/>
                        </a:rPr>
                        <m:t>=2.64</m:t>
                      </m:r>
                      <m:f>
                        <m:fPr>
                          <m:ctrlPr>
                            <a:rPr lang="sr-Latn-R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r-Latn-RS" sz="2000" b="0" i="1" smtClean="0">
                              <a:latin typeface="Cambria Math" panose="02040503050406030204" pitchFamily="18" charset="0"/>
                            </a:rPr>
                            <m:t>𝑚𝐴</m:t>
                          </m:r>
                        </m:num>
                        <m:den>
                          <m:r>
                            <a:rPr lang="sr-Latn-RS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den>
                      </m:f>
                      <m:sSup>
                        <m:sSupPr>
                          <m:ctrlPr>
                            <a:rPr lang="sr-Latn-R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r-Latn-R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sr-Latn-R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sr-Latn-R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(30°−25°)</m:t>
                          </m:r>
                        </m:sup>
                      </m:sSup>
                    </m:oMath>
                  </m:oMathPara>
                </a14:m>
                <a:endParaRPr lang="sr-Latn-RS" sz="2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205AF5F-7D00-4B7F-AFEB-4D859A68DD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3928" y="2764218"/>
                <a:ext cx="4680520" cy="10231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r-Latn-R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BA4EBC4-BD30-41EC-B47A-E2ECE3E7F149}"/>
                  </a:ext>
                </a:extLst>
              </p:cNvPr>
              <p:cNvSpPr txBox="1"/>
              <p:nvPr/>
            </p:nvSpPr>
            <p:spPr>
              <a:xfrm>
                <a:off x="539552" y="2780928"/>
                <a:ext cx="2880320" cy="10298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r-Latn-RS" sz="20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sr-Latn-R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r-Latn-R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r-Latn-RS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sr-Latn-R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p>
                            <m:sSupPr>
                              <m:ctrlPr>
                                <a:rPr lang="sr-Latn-R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r-Latn-R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sr-Latn-R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sr-Latn-R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sup>
                          </m:sSup>
                        </m:num>
                        <m:den>
                          <m:r>
                            <a:rPr lang="sr-Latn-R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sr-Latn-R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p>
                            <m:sSupPr>
                              <m:ctrlPr>
                                <a:rPr lang="sr-Latn-R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r-Latn-R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sr-Latn-R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sr-Latn-RS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sup>
                          </m:sSup>
                        </m:den>
                      </m:f>
                      <m:r>
                        <a:rPr lang="sr-Latn-R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r-Latn-R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r-Latn-RS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num>
                        <m:den>
                          <m:r>
                            <a:rPr lang="sr-Latn-R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  <m:sSup>
                        <m:sSupPr>
                          <m:ctrlPr>
                            <a:rPr lang="sr-Latn-R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r-Latn-R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sr-Latn-R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sr-Latn-R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sr-Latn-R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r>
                            <a:rPr lang="sr-Latn-R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sr-Latn-R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sr-Latn-R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sr-Latn-RS" sz="2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BA4EBC4-BD30-41EC-B47A-E2ECE3E7F1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2780928"/>
                <a:ext cx="2880320" cy="10298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r-Latn-R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BE6D8242-5DA9-409A-BE61-A08805B1207B}"/>
              </a:ext>
            </a:extLst>
          </p:cNvPr>
          <p:cNvSpPr txBox="1"/>
          <p:nvPr/>
        </p:nvSpPr>
        <p:spPr>
          <a:xfrm>
            <a:off x="3508042" y="2946382"/>
            <a:ext cx="543739" cy="6588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sr-Latn-RS" sz="2800" dirty="0"/>
              <a:t>→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DB28D2A5-80C6-4CFD-A162-723420A0B5E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17500" y="647700"/>
            <a:ext cx="8502650" cy="492125"/>
          </a:xfrm>
        </p:spPr>
        <p:txBody>
          <a:bodyPr/>
          <a:lstStyle/>
          <a:p>
            <a:r>
              <a:rPr lang="en-US" altLang="sr-Latn-RS" sz="2400" b="1" dirty="0" err="1">
                <a:latin typeface="Arial" panose="020B0604020202020204" pitchFamily="34" charset="0"/>
              </a:rPr>
              <a:t>Sistem</a:t>
            </a:r>
            <a:r>
              <a:rPr lang="en-US" altLang="sr-Latn-RS" sz="2400" b="1" dirty="0">
                <a:latin typeface="Arial" panose="020B0604020202020204" pitchFamily="34" charset="0"/>
              </a:rPr>
              <a:t> bez </a:t>
            </a:r>
            <a:r>
              <a:rPr lang="en-US" altLang="sr-Latn-RS" sz="2400" b="1" dirty="0" err="1">
                <a:latin typeface="Arial" panose="020B0604020202020204" pitchFamily="34" charset="0"/>
              </a:rPr>
              <a:t>povratne</a:t>
            </a:r>
            <a:r>
              <a:rPr lang="en-US" altLang="sr-Latn-RS" sz="2400" b="1" dirty="0">
                <a:latin typeface="Arial" panose="020B0604020202020204" pitchFamily="34" charset="0"/>
              </a:rPr>
              <a:t> </a:t>
            </a:r>
            <a:r>
              <a:rPr lang="en-US" altLang="sr-Latn-RS" sz="2400" b="1" dirty="0" err="1">
                <a:latin typeface="Arial" panose="020B0604020202020204" pitchFamily="34" charset="0"/>
              </a:rPr>
              <a:t>sprege</a:t>
            </a:r>
            <a:endParaRPr lang="en-US" altLang="sr-Latn-RS" b="1" dirty="0">
              <a:latin typeface="Arial" panose="020B0604020202020204" pitchFamily="34" charset="0"/>
            </a:endParaRPr>
          </a:p>
        </p:txBody>
      </p:sp>
      <p:sp>
        <p:nvSpPr>
          <p:cNvPr id="21507" name="TextBox 4">
            <a:extLst>
              <a:ext uri="{FF2B5EF4-FFF2-40B4-BE49-F238E27FC236}">
                <a16:creationId xmlns:a16="http://schemas.microsoft.com/office/drawing/2014/main" id="{D4903FD9-1F7A-4D30-AB77-BD60AAACF2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363" y="1214438"/>
            <a:ext cx="8677275" cy="4878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800100" indent="-3429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sr-Latn-RS" sz="1800" dirty="0" err="1">
                <a:solidFill>
                  <a:schemeClr val="tx1"/>
                </a:solidFill>
              </a:rPr>
              <a:t>Sistem</a:t>
            </a:r>
            <a:r>
              <a:rPr lang="en-US" altLang="sr-Latn-RS" sz="1800" dirty="0">
                <a:solidFill>
                  <a:schemeClr val="tx1"/>
                </a:solidFill>
              </a:rPr>
              <a:t> bez </a:t>
            </a:r>
            <a:r>
              <a:rPr lang="en-US" altLang="sr-Latn-RS" sz="1800" dirty="0" err="1">
                <a:solidFill>
                  <a:schemeClr val="tx1"/>
                </a:solidFill>
              </a:rPr>
              <a:t>povratne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sprege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>
                <a:solidFill>
                  <a:srgbClr val="FF0000"/>
                </a:solidFill>
              </a:rPr>
              <a:t>ne </a:t>
            </a:r>
            <a:r>
              <a:rPr lang="en-US" altLang="sr-Latn-RS" sz="1800" dirty="0" err="1">
                <a:solidFill>
                  <a:srgbClr val="FF0000"/>
                </a:solidFill>
              </a:rPr>
              <a:t>upoređuje</a:t>
            </a:r>
            <a:r>
              <a:rPr lang="en-US" altLang="sr-Latn-RS" sz="1800" dirty="0">
                <a:solidFill>
                  <a:srgbClr val="FF0000"/>
                </a:solidFill>
              </a:rPr>
              <a:t> </a:t>
            </a:r>
            <a:r>
              <a:rPr lang="en-US" altLang="sr-Latn-RS" sz="1800" dirty="0" err="1">
                <a:solidFill>
                  <a:srgbClr val="FF0000"/>
                </a:solidFill>
              </a:rPr>
              <a:t>trenutn</a:t>
            </a:r>
            <a:r>
              <a:rPr lang="sr-Latn-RS" altLang="sr-Latn-RS" sz="1800" dirty="0">
                <a:solidFill>
                  <a:srgbClr val="FF0000"/>
                </a:solidFill>
              </a:rPr>
              <a:t>u vrednost </a:t>
            </a:r>
            <a:r>
              <a:rPr lang="en-US" altLang="sr-Latn-RS" sz="1800" dirty="0" err="1">
                <a:solidFill>
                  <a:srgbClr val="FF0000"/>
                </a:solidFill>
              </a:rPr>
              <a:t>sa</a:t>
            </a:r>
            <a:r>
              <a:rPr lang="en-US" altLang="sr-Latn-RS" sz="1800" dirty="0">
                <a:solidFill>
                  <a:srgbClr val="FF0000"/>
                </a:solidFill>
              </a:rPr>
              <a:t> </a:t>
            </a:r>
            <a:r>
              <a:rPr lang="en-US" altLang="sr-Latn-RS" sz="1800" dirty="0" err="1">
                <a:solidFill>
                  <a:srgbClr val="FF0000"/>
                </a:solidFill>
              </a:rPr>
              <a:t>željen</a:t>
            </a:r>
            <a:r>
              <a:rPr lang="sr-Latn-RS" altLang="sr-Latn-RS" sz="1800" dirty="0">
                <a:solidFill>
                  <a:srgbClr val="FF0000"/>
                </a:solidFill>
              </a:rPr>
              <a:t>o</a:t>
            </a:r>
            <a:r>
              <a:rPr lang="en-US" altLang="sr-Latn-RS" sz="1800" dirty="0">
                <a:solidFill>
                  <a:srgbClr val="FF0000"/>
                </a:solidFill>
              </a:rPr>
              <a:t>m </a:t>
            </a:r>
            <a:r>
              <a:rPr lang="sr-Latn-RS" altLang="sr-Latn-RS" sz="1800" dirty="0">
                <a:solidFill>
                  <a:srgbClr val="FF0000"/>
                </a:solidFill>
              </a:rPr>
              <a:t>vrednošću izlaznog signala</a:t>
            </a:r>
            <a:r>
              <a:rPr lang="en-US" altLang="sr-Latn-RS" sz="1800" dirty="0">
                <a:solidFill>
                  <a:srgbClr val="FF0000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kako</a:t>
            </a:r>
            <a:r>
              <a:rPr lang="en-US" altLang="sr-Latn-RS" sz="1800" dirty="0">
                <a:solidFill>
                  <a:schemeClr val="tx1"/>
                </a:solidFill>
              </a:rPr>
              <a:t> bi </a:t>
            </a:r>
            <a:r>
              <a:rPr lang="en-US" altLang="sr-Latn-RS" sz="1800" dirty="0" err="1">
                <a:solidFill>
                  <a:schemeClr val="tx1"/>
                </a:solidFill>
              </a:rPr>
              <a:t>odredio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upravljanje</a:t>
            </a:r>
            <a:endParaRPr lang="en-US" altLang="sr-Latn-RS" sz="1800" dirty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sr-Latn-RS" sz="1800" dirty="0" err="1">
                <a:solidFill>
                  <a:schemeClr val="tx1"/>
                </a:solidFill>
              </a:rPr>
              <a:t>Umesto</a:t>
            </a:r>
            <a:r>
              <a:rPr lang="en-US" altLang="sr-Latn-RS" sz="1800" dirty="0">
                <a:solidFill>
                  <a:schemeClr val="tx1"/>
                </a:solidFill>
              </a:rPr>
              <a:t> toga, </a:t>
            </a:r>
            <a:r>
              <a:rPr lang="en-US" altLang="sr-Latn-RS" sz="1800" dirty="0" err="1">
                <a:solidFill>
                  <a:srgbClr val="FF0000"/>
                </a:solidFill>
              </a:rPr>
              <a:t>unapred</a:t>
            </a:r>
            <a:r>
              <a:rPr lang="en-US" altLang="sr-Latn-RS" sz="1800" dirty="0">
                <a:solidFill>
                  <a:srgbClr val="FF0000"/>
                </a:solidFill>
              </a:rPr>
              <a:t> </a:t>
            </a:r>
            <a:r>
              <a:rPr lang="en-US" altLang="sr-Latn-RS" sz="1800" dirty="0" err="1">
                <a:solidFill>
                  <a:srgbClr val="FF0000"/>
                </a:solidFill>
              </a:rPr>
              <a:t>su</a:t>
            </a:r>
            <a:r>
              <a:rPr lang="en-US" altLang="sr-Latn-RS" sz="1800" dirty="0">
                <a:solidFill>
                  <a:srgbClr val="FF0000"/>
                </a:solidFill>
              </a:rPr>
              <a:t> </a:t>
            </a:r>
            <a:r>
              <a:rPr lang="en-US" altLang="sr-Latn-RS" sz="1800" dirty="0" err="1">
                <a:solidFill>
                  <a:srgbClr val="FF0000"/>
                </a:solidFill>
              </a:rPr>
              <a:t>određena</a:t>
            </a:r>
            <a:r>
              <a:rPr lang="en-US" altLang="sr-Latn-RS" sz="1800" dirty="0">
                <a:solidFill>
                  <a:srgbClr val="FF0000"/>
                </a:solidFill>
              </a:rPr>
              <a:t> </a:t>
            </a:r>
            <a:r>
              <a:rPr lang="en-US" altLang="sr-Latn-RS" sz="1800" dirty="0" err="1">
                <a:solidFill>
                  <a:srgbClr val="FF0000"/>
                </a:solidFill>
              </a:rPr>
              <a:t>podešavanja</a:t>
            </a:r>
            <a:r>
              <a:rPr lang="en-US" altLang="sr-Latn-RS" sz="1800" dirty="0">
                <a:solidFill>
                  <a:schemeClr val="tx1"/>
                </a:solidFill>
              </a:rPr>
              <a:t>, </a:t>
            </a:r>
            <a:r>
              <a:rPr lang="en-US" altLang="sr-Latn-RS" sz="1800" dirty="0" err="1">
                <a:solidFill>
                  <a:schemeClr val="tx1"/>
                </a:solidFill>
              </a:rPr>
              <a:t>kao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rezultat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neke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kalibracije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ili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proračuna</a:t>
            </a:r>
            <a:r>
              <a:rPr lang="en-US" altLang="sr-Latn-RS" sz="1800" dirty="0">
                <a:solidFill>
                  <a:schemeClr val="tx1"/>
                </a:solidFill>
              </a:rPr>
              <a:t>, </a:t>
            </a:r>
            <a:r>
              <a:rPr lang="en-US" altLang="sr-Latn-RS" sz="1800" dirty="0" err="1">
                <a:solidFill>
                  <a:schemeClr val="tx1"/>
                </a:solidFill>
              </a:rPr>
              <a:t>koja</a:t>
            </a:r>
            <a:r>
              <a:rPr lang="en-US" altLang="sr-Latn-RS" sz="1800" dirty="0">
                <a:solidFill>
                  <a:schemeClr val="tx1"/>
                </a:solidFill>
              </a:rPr>
              <a:t> se </a:t>
            </a:r>
            <a:r>
              <a:rPr lang="en-US" altLang="sr-Latn-RS" sz="1800" dirty="0" err="1">
                <a:solidFill>
                  <a:schemeClr val="tx1"/>
                </a:solidFill>
              </a:rPr>
              <a:t>primenjuju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kako</a:t>
            </a:r>
            <a:r>
              <a:rPr lang="en-US" altLang="sr-Latn-RS" sz="1800" dirty="0">
                <a:solidFill>
                  <a:schemeClr val="tx1"/>
                </a:solidFill>
              </a:rPr>
              <a:t> bi se </a:t>
            </a:r>
            <a:r>
              <a:rPr lang="en-US" altLang="sr-Latn-RS" sz="1800" dirty="0" err="1">
                <a:solidFill>
                  <a:schemeClr val="tx1"/>
                </a:solidFill>
              </a:rPr>
              <a:t>dobio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željeni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izlaz</a:t>
            </a:r>
            <a:r>
              <a:rPr lang="en-US" altLang="sr-Latn-RS" sz="1800" dirty="0">
                <a:solidFill>
                  <a:schemeClr val="tx1"/>
                </a:solidFill>
              </a:rPr>
              <a:t>.</a:t>
            </a: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sr-Latn-RS" sz="1800" dirty="0" err="1">
                <a:solidFill>
                  <a:srgbClr val="00B050"/>
                </a:solidFill>
              </a:rPr>
              <a:t>Prednosti</a:t>
            </a:r>
            <a:r>
              <a:rPr lang="en-US" altLang="sr-Latn-RS" sz="1800" dirty="0">
                <a:solidFill>
                  <a:schemeClr val="tx1"/>
                </a:solidFill>
              </a:rPr>
              <a:t> u </a:t>
            </a:r>
            <a:r>
              <a:rPr lang="en-US" altLang="sr-Latn-RS" sz="1800" dirty="0" err="1">
                <a:solidFill>
                  <a:schemeClr val="tx1"/>
                </a:solidFill>
              </a:rPr>
              <a:t>odnosu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na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sisteme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sa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zatvorenom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povratnom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spregom</a:t>
            </a:r>
            <a:endParaRPr lang="en-US" altLang="sr-Latn-RS" sz="1800" dirty="0">
              <a:solidFill>
                <a:schemeClr val="tx1"/>
              </a:solidFill>
            </a:endParaRPr>
          </a:p>
          <a:p>
            <a:pPr lvl="1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Tx/>
              <a:buAutoNum type="arabicPeriod"/>
            </a:pPr>
            <a:r>
              <a:rPr lang="en-US" altLang="sr-Latn-RS" sz="1600" dirty="0">
                <a:solidFill>
                  <a:srgbClr val="00B050"/>
                </a:solidFill>
              </a:rPr>
              <a:t>Cena</a:t>
            </a:r>
            <a:r>
              <a:rPr lang="en-US" altLang="sr-Latn-RS" sz="1600" dirty="0"/>
              <a:t>. </a:t>
            </a:r>
            <a:r>
              <a:rPr lang="en-US" altLang="sr-Latn-RS" sz="1600" dirty="0" err="1"/>
              <a:t>Ovi</a:t>
            </a:r>
            <a:r>
              <a:rPr lang="en-US" altLang="sr-Latn-RS" sz="1600" dirty="0"/>
              <a:t> </a:t>
            </a:r>
            <a:r>
              <a:rPr lang="en-US" altLang="sr-Latn-RS" sz="1600" dirty="0" err="1"/>
              <a:t>sistemi</a:t>
            </a:r>
            <a:r>
              <a:rPr lang="en-US" altLang="sr-Latn-RS" sz="1600" dirty="0"/>
              <a:t> </a:t>
            </a:r>
            <a:r>
              <a:rPr lang="en-US" altLang="sr-Latn-RS" sz="1600" dirty="0" err="1"/>
              <a:t>su</a:t>
            </a:r>
            <a:r>
              <a:rPr lang="en-US" altLang="sr-Latn-RS" sz="1600" dirty="0"/>
              <a:t> </a:t>
            </a:r>
            <a:r>
              <a:rPr lang="en-US" altLang="sr-Latn-RS" sz="1600" dirty="0" err="1"/>
              <a:t>jeftiniji</a:t>
            </a:r>
            <a:r>
              <a:rPr lang="en-US" altLang="sr-Latn-RS" sz="1600" dirty="0"/>
              <a:t> – </a:t>
            </a:r>
            <a:r>
              <a:rPr lang="en-US" altLang="sr-Latn-RS" sz="1600" dirty="0" err="1"/>
              <a:t>nije</a:t>
            </a:r>
            <a:r>
              <a:rPr lang="en-US" altLang="sr-Latn-RS" sz="1600" dirty="0"/>
              <a:t> </a:t>
            </a:r>
            <a:r>
              <a:rPr lang="en-US" altLang="sr-Latn-RS" sz="1600" dirty="0" err="1"/>
              <a:t>potrebno</a:t>
            </a:r>
            <a:r>
              <a:rPr lang="en-US" altLang="sr-Latn-RS" sz="1600" dirty="0"/>
              <a:t> </a:t>
            </a:r>
            <a:r>
              <a:rPr lang="en-US" altLang="sr-Latn-RS" sz="1600" dirty="0" err="1"/>
              <a:t>meriti</a:t>
            </a:r>
            <a:r>
              <a:rPr lang="en-US" altLang="sr-Latn-RS" sz="1600" dirty="0"/>
              <a:t> </a:t>
            </a:r>
            <a:r>
              <a:rPr lang="en-US" altLang="sr-Latn-RS" sz="1600" dirty="0" err="1"/>
              <a:t>trenutni</a:t>
            </a:r>
            <a:r>
              <a:rPr lang="en-US" altLang="sr-Latn-RS" sz="1600" dirty="0"/>
              <a:t> </a:t>
            </a:r>
            <a:r>
              <a:rPr lang="en-US" altLang="sr-Latn-RS" sz="1600" dirty="0" err="1"/>
              <a:t>izlaz</a:t>
            </a:r>
            <a:endParaRPr lang="en-US" altLang="sr-Latn-RS" sz="1600" dirty="0"/>
          </a:p>
          <a:p>
            <a:pPr lvl="1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Tx/>
              <a:buAutoNum type="arabicPeriod"/>
            </a:pPr>
            <a:r>
              <a:rPr lang="en-US" altLang="sr-Latn-RS" sz="1600" dirty="0" err="1"/>
              <a:t>Kontroler</a:t>
            </a:r>
            <a:r>
              <a:rPr lang="en-US" altLang="sr-Latn-RS" sz="1600" dirty="0"/>
              <a:t> je </a:t>
            </a:r>
            <a:r>
              <a:rPr lang="en-US" altLang="sr-Latn-RS" sz="1600" dirty="0" err="1"/>
              <a:t>mnogo</a:t>
            </a:r>
            <a:r>
              <a:rPr lang="en-US" altLang="sr-Latn-RS" sz="1600" dirty="0"/>
              <a:t> </a:t>
            </a:r>
            <a:r>
              <a:rPr lang="en-US" altLang="sr-Latn-RS" sz="1600" dirty="0" err="1">
                <a:solidFill>
                  <a:srgbClr val="00B050"/>
                </a:solidFill>
              </a:rPr>
              <a:t>jednostavniji</a:t>
            </a:r>
            <a:r>
              <a:rPr lang="en-US" altLang="sr-Latn-RS" sz="1600" dirty="0"/>
              <a:t>. </a:t>
            </a:r>
            <a:r>
              <a:rPr lang="en-US" altLang="sr-Latn-RS" sz="1600" dirty="0" err="1"/>
              <a:t>Nema</a:t>
            </a:r>
            <a:r>
              <a:rPr lang="en-US" altLang="sr-Latn-RS" sz="1600" dirty="0"/>
              <a:t> </a:t>
            </a:r>
            <a:r>
              <a:rPr lang="en-US" altLang="sr-Latn-RS" sz="1600" dirty="0" err="1"/>
              <a:t>potrebe</a:t>
            </a:r>
            <a:r>
              <a:rPr lang="en-US" altLang="sr-Latn-RS" sz="1600" dirty="0"/>
              <a:t> za </a:t>
            </a:r>
            <a:r>
              <a:rPr lang="en-US" altLang="sr-Latn-RS" sz="1600" dirty="0" err="1"/>
              <a:t>korektivnim</a:t>
            </a:r>
            <a:r>
              <a:rPr lang="en-US" altLang="sr-Latn-RS" sz="1600" dirty="0"/>
              <a:t> </a:t>
            </a:r>
            <a:r>
              <a:rPr lang="en-US" altLang="sr-Latn-RS" sz="1600" dirty="0" err="1"/>
              <a:t>akcijama</a:t>
            </a:r>
            <a:r>
              <a:rPr lang="en-US" altLang="sr-Latn-RS" sz="1600" dirty="0"/>
              <a:t> </a:t>
            </a:r>
            <a:r>
              <a:rPr lang="en-US" altLang="sr-Latn-RS" sz="1600" dirty="0" err="1"/>
              <a:t>koje</a:t>
            </a:r>
            <a:r>
              <a:rPr lang="en-US" altLang="sr-Latn-RS" sz="1600" dirty="0"/>
              <a:t> se </a:t>
            </a:r>
            <a:r>
              <a:rPr lang="en-US" altLang="sr-Latn-RS" sz="1600" dirty="0" err="1"/>
              <a:t>baziraju</a:t>
            </a:r>
            <a:r>
              <a:rPr lang="en-US" altLang="sr-Latn-RS" sz="1600" dirty="0"/>
              <a:t> </a:t>
            </a:r>
            <a:r>
              <a:rPr lang="en-US" altLang="sr-Latn-RS" sz="1600" dirty="0" err="1"/>
              <a:t>na</a:t>
            </a:r>
            <a:r>
              <a:rPr lang="en-US" altLang="sr-Latn-RS" sz="1600" dirty="0"/>
              <a:t> </a:t>
            </a:r>
            <a:r>
              <a:rPr lang="en-US" altLang="sr-Latn-RS" sz="1600" dirty="0" err="1"/>
              <a:t>grešci</a:t>
            </a:r>
            <a:endParaRPr lang="en-US" altLang="sr-Latn-RS" sz="1600" dirty="0"/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sr-Latn-RS" sz="1800" dirty="0">
                <a:solidFill>
                  <a:srgbClr val="FF0000"/>
                </a:solidFill>
              </a:rPr>
              <a:t>Mana</a:t>
            </a:r>
            <a:r>
              <a:rPr lang="en-US" altLang="sr-Latn-RS" sz="1800" dirty="0">
                <a:solidFill>
                  <a:schemeClr val="tx1"/>
                </a:solidFill>
              </a:rPr>
              <a:t> u </a:t>
            </a:r>
            <a:r>
              <a:rPr lang="en-US" altLang="sr-Latn-RS" sz="1800" dirty="0" err="1">
                <a:solidFill>
                  <a:schemeClr val="tx1"/>
                </a:solidFill>
              </a:rPr>
              <a:t>odnosu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na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sisteme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sa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zatvorenom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povratnom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spregom</a:t>
            </a:r>
            <a:r>
              <a:rPr lang="en-US" altLang="sr-Latn-RS" sz="1800" dirty="0">
                <a:solidFill>
                  <a:schemeClr val="tx1"/>
                </a:solidFill>
              </a:rPr>
              <a:t> je to </a:t>
            </a:r>
            <a:r>
              <a:rPr lang="en-US" altLang="sr-Latn-RS" sz="1800" dirty="0" err="1">
                <a:solidFill>
                  <a:schemeClr val="tx1"/>
                </a:solidFill>
              </a:rPr>
              <a:t>što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greške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koje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su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rezultat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neočekivanih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poremećaja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nisu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korigovane</a:t>
            </a:r>
            <a:r>
              <a:rPr lang="en-US" altLang="sr-Latn-RS" sz="1800" dirty="0">
                <a:solidFill>
                  <a:schemeClr val="tx1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Box 3">
            <a:extLst>
              <a:ext uri="{FF2B5EF4-FFF2-40B4-BE49-F238E27FC236}">
                <a16:creationId xmlns:a16="http://schemas.microsoft.com/office/drawing/2014/main" id="{56091F14-C992-4057-890C-1655EEF14C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313" y="642938"/>
            <a:ext cx="8715375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US" altLang="sr-Latn-RS" sz="1800">
                <a:solidFill>
                  <a:schemeClr val="tx1"/>
                </a:solidFill>
              </a:rPr>
              <a:t>Primer : Kalibrisana igla ventila.</a:t>
            </a:r>
          </a:p>
        </p:txBody>
      </p:sp>
      <p:sp>
        <p:nvSpPr>
          <p:cNvPr id="23555" name="TextBox 8">
            <a:extLst>
              <a:ext uri="{FF2B5EF4-FFF2-40B4-BE49-F238E27FC236}">
                <a16:creationId xmlns:a16="http://schemas.microsoft.com/office/drawing/2014/main" id="{6EC045FF-721D-4B74-AF0E-EE7FBF2CD5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5875" y="5921375"/>
            <a:ext cx="1714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US" altLang="sr-Latn-RS" sz="1800">
                <a:solidFill>
                  <a:schemeClr val="tx1"/>
                </a:solidFill>
              </a:rPr>
              <a:t>Blok dijagram</a:t>
            </a:r>
          </a:p>
        </p:txBody>
      </p:sp>
      <p:sp>
        <p:nvSpPr>
          <p:cNvPr id="23556" name="TextBox 9">
            <a:extLst>
              <a:ext uri="{FF2B5EF4-FFF2-40B4-BE49-F238E27FC236}">
                <a16:creationId xmlns:a16="http://schemas.microsoft.com/office/drawing/2014/main" id="{DFDCD6FF-83CC-434B-B70D-018D4E2872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9313" y="5565775"/>
            <a:ext cx="25003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US" altLang="sr-Latn-RS" sz="1800">
                <a:solidFill>
                  <a:schemeClr val="tx1"/>
                </a:solidFill>
              </a:rPr>
              <a:t>Kalibraciona kriva</a:t>
            </a:r>
          </a:p>
        </p:txBody>
      </p:sp>
      <p:pic>
        <p:nvPicPr>
          <p:cNvPr id="23557" name="Picture 8">
            <a:extLst>
              <a:ext uri="{FF2B5EF4-FFF2-40B4-BE49-F238E27FC236}">
                <a16:creationId xmlns:a16="http://schemas.microsoft.com/office/drawing/2014/main" id="{F8AA9865-5C85-4857-99C8-483F82B01E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8" y="1150938"/>
            <a:ext cx="3305175" cy="158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8" name="Picture 9">
            <a:extLst>
              <a:ext uri="{FF2B5EF4-FFF2-40B4-BE49-F238E27FC236}">
                <a16:creationId xmlns:a16="http://schemas.microsoft.com/office/drawing/2014/main" id="{AEA29D80-4C55-4833-97DF-E12C262FB5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4660900"/>
            <a:ext cx="408622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9" name="Picture 10">
            <a:extLst>
              <a:ext uri="{FF2B5EF4-FFF2-40B4-BE49-F238E27FC236}">
                <a16:creationId xmlns:a16="http://schemas.microsoft.com/office/drawing/2014/main" id="{BD899FB0-F111-43B7-808C-A6BE2AA9A9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0688" y="2508250"/>
            <a:ext cx="3114675" cy="305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E7C856AF-2323-4966-8898-3C59C04FF11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30200" y="260648"/>
            <a:ext cx="8502650" cy="463550"/>
          </a:xfrm>
        </p:spPr>
        <p:txBody>
          <a:bodyPr/>
          <a:lstStyle/>
          <a:p>
            <a:r>
              <a:rPr lang="en-US" altLang="sr-Latn-RS" sz="2000" b="1" dirty="0" err="1">
                <a:latin typeface="Arial" panose="020B0604020202020204" pitchFamily="34" charset="0"/>
              </a:rPr>
              <a:t>Sistemi</a:t>
            </a:r>
            <a:r>
              <a:rPr lang="en-US" altLang="sr-Latn-RS" sz="2000" b="1" dirty="0">
                <a:latin typeface="Arial" panose="020B0604020202020204" pitchFamily="34" charset="0"/>
              </a:rPr>
              <a:t> </a:t>
            </a:r>
            <a:r>
              <a:rPr lang="en-US" altLang="sr-Latn-RS" sz="2000" b="1" dirty="0" err="1">
                <a:latin typeface="Arial" panose="020B0604020202020204" pitchFamily="34" charset="0"/>
              </a:rPr>
              <a:t>sa</a:t>
            </a:r>
            <a:r>
              <a:rPr lang="en-US" altLang="sr-Latn-RS" sz="2000" b="1" dirty="0">
                <a:latin typeface="Arial" panose="020B0604020202020204" pitchFamily="34" charset="0"/>
              </a:rPr>
              <a:t> </a:t>
            </a:r>
            <a:r>
              <a:rPr lang="en-US" altLang="sr-Latn-RS" sz="2000" b="1" dirty="0" err="1">
                <a:latin typeface="Arial" panose="020B0604020202020204" pitchFamily="34" charset="0"/>
              </a:rPr>
              <a:t>zatvorenom</a:t>
            </a:r>
            <a:r>
              <a:rPr lang="en-US" altLang="sr-Latn-RS" sz="2000" b="1" dirty="0">
                <a:latin typeface="Arial" panose="020B0604020202020204" pitchFamily="34" charset="0"/>
              </a:rPr>
              <a:t> </a:t>
            </a:r>
            <a:r>
              <a:rPr lang="en-US" altLang="sr-Latn-RS" sz="2000" b="1" dirty="0" err="1">
                <a:latin typeface="Arial" panose="020B0604020202020204" pitchFamily="34" charset="0"/>
              </a:rPr>
              <a:t>povratnom</a:t>
            </a:r>
            <a:r>
              <a:rPr lang="en-US" altLang="sr-Latn-RS" sz="2000" b="1" dirty="0">
                <a:latin typeface="Arial" panose="020B0604020202020204" pitchFamily="34" charset="0"/>
              </a:rPr>
              <a:t> </a:t>
            </a:r>
            <a:r>
              <a:rPr lang="en-US" altLang="sr-Latn-RS" sz="2000" b="1" dirty="0" err="1">
                <a:latin typeface="Arial" panose="020B0604020202020204" pitchFamily="34" charset="0"/>
              </a:rPr>
              <a:t>spregom</a:t>
            </a:r>
            <a:endParaRPr lang="en-US" altLang="sr-Latn-RS" b="1" dirty="0">
              <a:latin typeface="Arial" panose="020B0604020202020204" pitchFamily="34" charset="0"/>
            </a:endParaRPr>
          </a:p>
        </p:txBody>
      </p:sp>
      <p:sp>
        <p:nvSpPr>
          <p:cNvPr id="25603" name="TextBox 3">
            <a:extLst>
              <a:ext uri="{FF2B5EF4-FFF2-40B4-BE49-F238E27FC236}">
                <a16:creationId xmlns:a16="http://schemas.microsoft.com/office/drawing/2014/main" id="{12CA19C0-303C-42EE-B2C4-6766AFC2AD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363" y="980728"/>
            <a:ext cx="8677275" cy="543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800100" indent="-3429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sr-Latn-RS" sz="1800" dirty="0" err="1">
                <a:solidFill>
                  <a:schemeClr val="tx1"/>
                </a:solidFill>
              </a:rPr>
              <a:t>Sistem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sa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zatvorenom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povratnom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spregom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>
                <a:solidFill>
                  <a:srgbClr val="00B050"/>
                </a:solidFill>
              </a:rPr>
              <a:t>meri </a:t>
            </a:r>
            <a:r>
              <a:rPr lang="en-US" altLang="sr-Latn-RS" sz="1800" dirty="0" err="1">
                <a:solidFill>
                  <a:srgbClr val="00B050"/>
                </a:solidFill>
              </a:rPr>
              <a:t>razliku</a:t>
            </a:r>
            <a:r>
              <a:rPr lang="en-US" altLang="sr-Latn-RS" sz="1800" dirty="0">
                <a:solidFill>
                  <a:srgbClr val="00B050"/>
                </a:solidFill>
              </a:rPr>
              <a:t> </a:t>
            </a:r>
            <a:r>
              <a:rPr lang="en-US" altLang="sr-Latn-RS" sz="1800" dirty="0" err="1">
                <a:solidFill>
                  <a:srgbClr val="00B050"/>
                </a:solidFill>
              </a:rPr>
              <a:t>između</a:t>
            </a:r>
            <a:r>
              <a:rPr lang="en-US" altLang="sr-Latn-RS" sz="1800" dirty="0">
                <a:solidFill>
                  <a:srgbClr val="00B050"/>
                </a:solidFill>
              </a:rPr>
              <a:t> </a:t>
            </a:r>
            <a:r>
              <a:rPr lang="en-US" altLang="sr-Latn-RS" sz="1800" dirty="0" err="1">
                <a:solidFill>
                  <a:srgbClr val="00B050"/>
                </a:solidFill>
              </a:rPr>
              <a:t>trenutn</a:t>
            </a:r>
            <a:r>
              <a:rPr lang="sr-Latn-RS" altLang="sr-Latn-RS" sz="1800" dirty="0">
                <a:solidFill>
                  <a:srgbClr val="00B050"/>
                </a:solidFill>
              </a:rPr>
              <a:t>e </a:t>
            </a:r>
            <a:r>
              <a:rPr lang="en-US" altLang="sr-Latn-RS" sz="1800" dirty="0" err="1">
                <a:solidFill>
                  <a:srgbClr val="00B050"/>
                </a:solidFill>
              </a:rPr>
              <a:t>i</a:t>
            </a:r>
            <a:r>
              <a:rPr lang="en-US" altLang="sr-Latn-RS" sz="1800" dirty="0">
                <a:solidFill>
                  <a:srgbClr val="00B050"/>
                </a:solidFill>
              </a:rPr>
              <a:t> </a:t>
            </a:r>
            <a:r>
              <a:rPr lang="en-US" altLang="sr-Latn-RS" sz="1800" dirty="0" err="1">
                <a:solidFill>
                  <a:srgbClr val="00B050"/>
                </a:solidFill>
              </a:rPr>
              <a:t>željen</a:t>
            </a:r>
            <a:r>
              <a:rPr lang="sr-Latn-RS" altLang="sr-Latn-RS" sz="1800" dirty="0">
                <a:solidFill>
                  <a:srgbClr val="00B050"/>
                </a:solidFill>
              </a:rPr>
              <a:t>e vrednosti </a:t>
            </a:r>
            <a:r>
              <a:rPr lang="en-US" altLang="sr-Latn-RS" sz="1800" dirty="0" err="1">
                <a:solidFill>
                  <a:srgbClr val="00B050"/>
                </a:solidFill>
              </a:rPr>
              <a:t>izlaz</a:t>
            </a:r>
            <a:r>
              <a:rPr lang="sr-Latn-RS" altLang="sr-Latn-RS" sz="1800" dirty="0" err="1">
                <a:solidFill>
                  <a:srgbClr val="00B050"/>
                </a:solidFill>
              </a:rPr>
              <a:t>nog</a:t>
            </a:r>
            <a:r>
              <a:rPr lang="sr-Latn-RS" altLang="sr-Latn-RS" sz="1800" dirty="0">
                <a:solidFill>
                  <a:srgbClr val="00B050"/>
                </a:solidFill>
              </a:rPr>
              <a:t> signala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i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koristi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tu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razliku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kako</a:t>
            </a:r>
            <a:r>
              <a:rPr lang="en-US" altLang="sr-Latn-RS" sz="1800" dirty="0">
                <a:solidFill>
                  <a:schemeClr val="tx1"/>
                </a:solidFill>
              </a:rPr>
              <a:t> bi </a:t>
            </a:r>
            <a:r>
              <a:rPr lang="en-US" altLang="sr-Latn-RS" sz="1800" dirty="0" err="1">
                <a:solidFill>
                  <a:schemeClr val="tx1"/>
                </a:solidFill>
              </a:rPr>
              <a:t>odredio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upravljanje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koje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će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sr-Latn-RS" altLang="sr-Latn-RS" sz="1800" dirty="0">
                <a:solidFill>
                  <a:schemeClr val="tx1"/>
                </a:solidFill>
              </a:rPr>
              <a:t>vrednost izlaznog signala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sr-Latn-RS" altLang="sr-Latn-RS" sz="1800" dirty="0">
                <a:solidFill>
                  <a:schemeClr val="tx1"/>
                </a:solidFill>
              </a:rPr>
              <a:t>menjati dok se ne postigne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željen</a:t>
            </a:r>
            <a:r>
              <a:rPr lang="sr-Latn-RS" altLang="sr-Latn-RS" sz="1800" dirty="0">
                <a:solidFill>
                  <a:schemeClr val="tx1"/>
                </a:solidFill>
              </a:rPr>
              <a:t>a vrednost.</a:t>
            </a:r>
            <a:endParaRPr lang="en-US" altLang="sr-Latn-RS" sz="1800" dirty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sr-Latn-RS" sz="1800" dirty="0" err="1">
                <a:solidFill>
                  <a:schemeClr val="tx1"/>
                </a:solidFill>
              </a:rPr>
              <a:t>Koristi</a:t>
            </a:r>
            <a:r>
              <a:rPr lang="en-US" altLang="sr-Latn-RS" sz="1800" dirty="0">
                <a:solidFill>
                  <a:schemeClr val="tx1"/>
                </a:solidFill>
              </a:rPr>
              <a:t> se </a:t>
            </a:r>
            <a:r>
              <a:rPr lang="en-US" altLang="sr-Latn-RS" sz="1800" dirty="0" err="1">
                <a:solidFill>
                  <a:schemeClr val="tx1"/>
                </a:solidFill>
              </a:rPr>
              <a:t>termin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rgbClr val="00B050"/>
                </a:solidFill>
              </a:rPr>
              <a:t>povratna</a:t>
            </a:r>
            <a:r>
              <a:rPr lang="en-US" altLang="sr-Latn-RS" sz="1800" dirty="0">
                <a:solidFill>
                  <a:srgbClr val="00B050"/>
                </a:solidFill>
              </a:rPr>
              <a:t> </a:t>
            </a:r>
            <a:r>
              <a:rPr lang="en-US" altLang="sr-Latn-RS" sz="1800" dirty="0" err="1">
                <a:solidFill>
                  <a:srgbClr val="00B050"/>
                </a:solidFill>
              </a:rPr>
              <a:t>sprega</a:t>
            </a:r>
            <a:r>
              <a:rPr lang="en-US" altLang="sr-Latn-RS" sz="1800" dirty="0">
                <a:solidFill>
                  <a:srgbClr val="00B050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jer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ona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označava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rgbClr val="00B050"/>
                </a:solidFill>
              </a:rPr>
              <a:t>smer</a:t>
            </a:r>
            <a:r>
              <a:rPr lang="en-US" altLang="sr-Latn-RS" sz="1800" dirty="0">
                <a:solidFill>
                  <a:schemeClr val="tx1"/>
                </a:solidFill>
              </a:rPr>
              <a:t> u </a:t>
            </a:r>
            <a:r>
              <a:rPr lang="en-US" altLang="sr-Latn-RS" sz="1800" dirty="0" err="1">
                <a:solidFill>
                  <a:schemeClr val="tx1"/>
                </a:solidFill>
              </a:rPr>
              <a:t>kome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sr-Latn-RS" altLang="sr-Latn-RS" sz="1800" dirty="0" err="1">
                <a:solidFill>
                  <a:srgbClr val="00B050"/>
                </a:solidFill>
              </a:rPr>
              <a:t>izm</a:t>
            </a:r>
            <a:r>
              <a:rPr lang="en-US" altLang="sr-Latn-RS" sz="1800" dirty="0" err="1">
                <a:solidFill>
                  <a:srgbClr val="00B050"/>
                </a:solidFill>
              </a:rPr>
              <a:t>erena</a:t>
            </a:r>
            <a:r>
              <a:rPr lang="en-US" altLang="sr-Latn-RS" sz="1800" dirty="0">
                <a:solidFill>
                  <a:srgbClr val="00B050"/>
                </a:solidFill>
              </a:rPr>
              <a:t> </a:t>
            </a:r>
            <a:r>
              <a:rPr lang="en-US" altLang="sr-Latn-RS" sz="1800" dirty="0" err="1">
                <a:solidFill>
                  <a:srgbClr val="00B050"/>
                </a:solidFill>
              </a:rPr>
              <a:t>vrednost</a:t>
            </a:r>
            <a:r>
              <a:rPr lang="en-US" altLang="sr-Latn-RS" sz="1800" dirty="0">
                <a:solidFill>
                  <a:srgbClr val="00B050"/>
                </a:solidFill>
              </a:rPr>
              <a:t> </a:t>
            </a:r>
            <a:r>
              <a:rPr lang="en-US" altLang="sr-Latn-RS" sz="1800" dirty="0" err="1">
                <a:solidFill>
                  <a:srgbClr val="00B050"/>
                </a:solidFill>
              </a:rPr>
              <a:t>signala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putuje</a:t>
            </a:r>
            <a:r>
              <a:rPr lang="en-US" altLang="sr-Latn-RS" sz="1800" dirty="0">
                <a:solidFill>
                  <a:schemeClr val="tx1"/>
                </a:solidFill>
              </a:rPr>
              <a:t> u </a:t>
            </a:r>
            <a:r>
              <a:rPr lang="en-US" altLang="sr-Latn-RS" sz="1800" dirty="0" err="1">
                <a:solidFill>
                  <a:schemeClr val="tx1"/>
                </a:solidFill>
              </a:rPr>
              <a:t>blok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dijagramu</a:t>
            </a:r>
            <a:endParaRPr lang="en-US" altLang="sr-Latn-RS" sz="1800" dirty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sr-Latn-RS" sz="1800" b="1" dirty="0" err="1">
                <a:solidFill>
                  <a:srgbClr val="0070C0"/>
                </a:solidFill>
              </a:rPr>
              <a:t>Operacije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koje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obavlja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sistem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sa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zatvorenom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povratnom</a:t>
            </a:r>
            <a:r>
              <a:rPr lang="en-US" altLang="sr-Latn-RS" sz="1800" dirty="0">
                <a:solidFill>
                  <a:schemeClr val="tx1"/>
                </a:solidFill>
              </a:rPr>
              <a:t> </a:t>
            </a:r>
            <a:r>
              <a:rPr lang="en-US" altLang="sr-Latn-RS" sz="1800" dirty="0" err="1">
                <a:solidFill>
                  <a:schemeClr val="tx1"/>
                </a:solidFill>
              </a:rPr>
              <a:t>spregom</a:t>
            </a:r>
            <a:r>
              <a:rPr lang="en-US" altLang="sr-Latn-RS" sz="1800" dirty="0">
                <a:solidFill>
                  <a:schemeClr val="tx1"/>
                </a:solidFill>
              </a:rPr>
              <a:t>:</a:t>
            </a:r>
          </a:p>
          <a:p>
            <a:pPr lvl="1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Tx/>
              <a:buAutoNum type="arabicPeriod"/>
            </a:pPr>
            <a:r>
              <a:rPr lang="en-US" altLang="sr-Latn-RS" sz="1800" b="1" i="1" dirty="0" err="1">
                <a:solidFill>
                  <a:srgbClr val="0070C0"/>
                </a:solidFill>
              </a:rPr>
              <a:t>Merenje</a:t>
            </a:r>
            <a:r>
              <a:rPr lang="en-US" altLang="sr-Latn-RS" sz="1800" dirty="0"/>
              <a:t> – </a:t>
            </a:r>
            <a:r>
              <a:rPr lang="en-US" altLang="sr-Latn-RS" sz="1800" dirty="0" err="1"/>
              <a:t>merenje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vrednosti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kontrolisane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promenljive</a:t>
            </a:r>
            <a:endParaRPr lang="en-US" altLang="sr-Latn-RS" sz="1800" dirty="0"/>
          </a:p>
          <a:p>
            <a:pPr lvl="1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Tx/>
              <a:buAutoNum type="arabicPeriod"/>
            </a:pPr>
            <a:r>
              <a:rPr lang="en-US" altLang="sr-Latn-RS" sz="1800" b="1" i="1" dirty="0" err="1">
                <a:solidFill>
                  <a:srgbClr val="0070C0"/>
                </a:solidFill>
              </a:rPr>
              <a:t>Odlučivanje</a:t>
            </a:r>
            <a:r>
              <a:rPr lang="en-US" altLang="sr-Latn-RS" sz="1800" dirty="0"/>
              <a:t> – </a:t>
            </a:r>
            <a:r>
              <a:rPr lang="sr-Latn-RS" altLang="sr-Latn-RS" sz="1800" dirty="0"/>
              <a:t>iz</a:t>
            </a:r>
            <a:r>
              <a:rPr lang="en-US" altLang="sr-Latn-RS" sz="1800" dirty="0" err="1"/>
              <a:t>računa</a:t>
            </a:r>
            <a:r>
              <a:rPr lang="sr-Latn-RS" altLang="sr-Latn-RS" sz="1800" dirty="0" err="1"/>
              <a:t>va</a:t>
            </a:r>
            <a:r>
              <a:rPr lang="en-US" altLang="sr-Latn-RS" sz="1800" dirty="0" err="1"/>
              <a:t>nje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greške</a:t>
            </a:r>
            <a:r>
              <a:rPr lang="en-US" altLang="sr-Latn-RS" sz="1800" dirty="0"/>
              <a:t> (</a:t>
            </a:r>
            <a:r>
              <a:rPr lang="sr-Latn-RS" altLang="sr-Latn-RS" sz="1800" dirty="0"/>
              <a:t>razlika između </a:t>
            </a:r>
            <a:r>
              <a:rPr lang="en-US" altLang="sr-Latn-RS" sz="1800" dirty="0" err="1"/>
              <a:t>željena</a:t>
            </a:r>
            <a:r>
              <a:rPr lang="en-US" altLang="sr-Latn-RS" sz="1800" dirty="0"/>
              <a:t> </a:t>
            </a:r>
            <a:r>
              <a:rPr lang="sr-Latn-RS" altLang="sr-Latn-RS" sz="1800" dirty="0"/>
              <a:t>i</a:t>
            </a:r>
            <a:r>
              <a:rPr lang="en-US" altLang="sr-Latn-RS" sz="1800" dirty="0"/>
              <a:t> </a:t>
            </a:r>
            <a:r>
              <a:rPr lang="sr-Latn-RS" altLang="sr-Latn-RS" sz="1800" b="1" u="sng" dirty="0"/>
              <a:t>iz</a:t>
            </a:r>
            <a:r>
              <a:rPr lang="en-US" altLang="sr-Latn-RS" sz="1800" b="1" u="sng" dirty="0" err="1"/>
              <a:t>meren</a:t>
            </a:r>
            <a:r>
              <a:rPr lang="sr-Latn-RS" altLang="sr-Latn-RS" sz="1800" b="1" u="sng" dirty="0"/>
              <a:t>e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vrednost</a:t>
            </a:r>
            <a:r>
              <a:rPr lang="sr-Latn-RS" altLang="sr-Latn-RS" sz="1800" dirty="0"/>
              <a:t>i</a:t>
            </a:r>
            <a:r>
              <a:rPr lang="en-US" altLang="sr-Latn-RS" sz="1800" dirty="0"/>
              <a:t>) </a:t>
            </a:r>
            <a:r>
              <a:rPr lang="en-US" altLang="sr-Latn-RS" sz="1800" dirty="0" err="1"/>
              <a:t>i</a:t>
            </a:r>
            <a:r>
              <a:rPr lang="en-US" altLang="sr-Latn-RS" sz="1800" dirty="0"/>
              <a:t> o</a:t>
            </a:r>
            <a:r>
              <a:rPr lang="sr-Latn-RS" altLang="sr-Latn-RS" sz="1800" dirty="0" err="1"/>
              <a:t>dređivanje</a:t>
            </a:r>
            <a:r>
              <a:rPr lang="sr-Latn-RS" altLang="sr-Latn-RS" sz="1800" dirty="0"/>
              <a:t> </a:t>
            </a:r>
            <a:r>
              <a:rPr lang="en-US" altLang="sr-Latn-RS" sz="1800" dirty="0" err="1"/>
              <a:t>upravljanj</a:t>
            </a:r>
            <a:r>
              <a:rPr lang="sr-Latn-RS" altLang="sr-Latn-RS" sz="1800" dirty="0"/>
              <a:t>a na osnovu sračunate greške</a:t>
            </a:r>
            <a:endParaRPr lang="en-US" altLang="sr-Latn-RS" sz="1800" dirty="0"/>
          </a:p>
          <a:p>
            <a:pPr lvl="1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Tx/>
              <a:buAutoNum type="arabicPeriod"/>
            </a:pPr>
            <a:r>
              <a:rPr lang="en-US" altLang="sr-Latn-RS" sz="1800" b="1" i="1" dirty="0" err="1">
                <a:solidFill>
                  <a:srgbClr val="0070C0"/>
                </a:solidFill>
              </a:rPr>
              <a:t>Manipulacija</a:t>
            </a:r>
            <a:r>
              <a:rPr lang="en-US" altLang="sr-Latn-RS" sz="1800" dirty="0"/>
              <a:t> – </a:t>
            </a:r>
            <a:r>
              <a:rPr lang="en-US" altLang="sr-Latn-RS" sz="1800" dirty="0" err="1"/>
              <a:t>Upravljanje</a:t>
            </a:r>
            <a:r>
              <a:rPr lang="sr-Latn-RS" altLang="sr-Latn-RS" sz="1800" dirty="0"/>
              <a:t>m se </a:t>
            </a:r>
            <a:r>
              <a:rPr lang="en-US" altLang="sr-Latn-RS" sz="1800" dirty="0" err="1"/>
              <a:t>manipuliše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nekom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promenljivom</a:t>
            </a:r>
            <a:r>
              <a:rPr lang="en-US" altLang="sr-Latn-RS" sz="1800" dirty="0"/>
              <a:t> u </a:t>
            </a:r>
            <a:r>
              <a:rPr lang="en-US" altLang="sr-Latn-RS" sz="1800" dirty="0" err="1"/>
              <a:t>procesu</a:t>
            </a:r>
            <a:r>
              <a:rPr lang="sr-Latn-RS" altLang="sr-Latn-RS" sz="1800" dirty="0"/>
              <a:t> u cilju </a:t>
            </a:r>
            <a:r>
              <a:rPr lang="en-US" altLang="sr-Latn-RS" sz="1800" dirty="0" err="1"/>
              <a:t>smanje</a:t>
            </a:r>
            <a:r>
              <a:rPr lang="sr-Latn-RS" altLang="sr-Latn-RS" sz="1800" dirty="0" err="1"/>
              <a:t>nja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grešk</a:t>
            </a:r>
            <a:r>
              <a:rPr lang="sr-Latn-RS" altLang="sr-Latn-RS" sz="1800" dirty="0"/>
              <a:t>e izlaznog signala.</a:t>
            </a:r>
            <a:endParaRPr lang="en-US" altLang="sr-Latn-RS" sz="1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itle_master">
  <a:themeElements>
    <a:clrScheme name="Vorlage DRV Bun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Vorlage DRV Bund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lnSpc>
            <a:spcPct val="150000"/>
          </a:lnSpc>
          <a:spcBef>
            <a:spcPts val="600"/>
          </a:spcBef>
          <a:spcAft>
            <a:spcPts val="600"/>
          </a:spcAft>
          <a:defRPr sz="1800" dirty="0" smtClean="0"/>
        </a:defPPr>
      </a:lstStyle>
    </a:txDef>
  </a:objectDefaults>
  <a:extraClrSchemeLst>
    <a:extraClrScheme>
      <a:clrScheme name="Vorlage DRV Bun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 DRV Bun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 DRV Bund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 DRV Bund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 DRV Bund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 DRV Bund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 DRV Bund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 DRV Bund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 DRV Bund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 DRV Bund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 DRV Bund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 DRV Bund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2460</TotalTime>
  <Words>1584</Words>
  <Application>Microsoft Office PowerPoint</Application>
  <PresentationFormat>On-screen Show (4:3)</PresentationFormat>
  <Paragraphs>175</Paragraphs>
  <Slides>22</Slides>
  <Notes>20</Notes>
  <HiddenSlides>0</HiddenSlides>
  <MMClips>0</MMClips>
  <ScaleCrop>false</ScaleCrop>
  <HeadingPairs>
    <vt:vector size="10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Links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 Unicode MS</vt:lpstr>
      <vt:lpstr>Arial</vt:lpstr>
      <vt:lpstr>Cambria Math</vt:lpstr>
      <vt:lpstr>Symbol</vt:lpstr>
      <vt:lpstr>title_master</vt:lpstr>
      <vt:lpstr>file:///E:\Dropbox\!Novo\FTN\Nastava\Predavanja\Predavanja%202017_18\Slike%20vsd_prevod_2011\PCE%20drawings%20Ilija%20part%20II.vsd\Drawing\~B_F1.8;1.9\Sheet.7</vt:lpstr>
      <vt:lpstr>Equation</vt:lpstr>
      <vt:lpstr>Elementi sistema automatskog upravljanja  nazivi, oznake i osobine</vt:lpstr>
      <vt:lpstr>Blok dijagrami i funkcija  prenosa</vt:lpstr>
      <vt:lpstr>PowerPoint Presentation</vt:lpstr>
      <vt:lpstr>Funkcija prenosa</vt:lpstr>
      <vt:lpstr>PowerPoint Presentation</vt:lpstr>
      <vt:lpstr>PowerPoint Presentation</vt:lpstr>
      <vt:lpstr>Sistem bez povratne sprege</vt:lpstr>
      <vt:lpstr>PowerPoint Presentation</vt:lpstr>
      <vt:lpstr>Sistemi sa zatvorenom povratnom spregom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獫票楧栮捯洀鉭曮㞱Û뜰⠲쎔딁烊皭〼፥ᙼ䕸忤઱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Damir</dc:creator>
  <cp:lastModifiedBy>filip kulic</cp:lastModifiedBy>
  <cp:revision>376</cp:revision>
  <dcterms:modified xsi:type="dcterms:W3CDTF">2022-11-14T17:01:08Z</dcterms:modified>
</cp:coreProperties>
</file>