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376" r:id="rId2"/>
    <p:sldId id="295" r:id="rId3"/>
    <p:sldId id="300" r:id="rId4"/>
    <p:sldId id="377" r:id="rId5"/>
    <p:sldId id="378" r:id="rId6"/>
    <p:sldId id="327" r:id="rId7"/>
    <p:sldId id="328" r:id="rId8"/>
    <p:sldId id="301" r:id="rId9"/>
    <p:sldId id="329" r:id="rId10"/>
    <p:sldId id="330" r:id="rId11"/>
    <p:sldId id="331" r:id="rId12"/>
    <p:sldId id="296" r:id="rId13"/>
    <p:sldId id="332" r:id="rId14"/>
    <p:sldId id="302" r:id="rId15"/>
    <p:sldId id="333" r:id="rId16"/>
    <p:sldId id="303" r:id="rId17"/>
    <p:sldId id="334" r:id="rId18"/>
    <p:sldId id="335" r:id="rId19"/>
    <p:sldId id="336" r:id="rId20"/>
    <p:sldId id="297" r:id="rId21"/>
    <p:sldId id="337" r:id="rId22"/>
    <p:sldId id="304" r:id="rId23"/>
    <p:sldId id="380" r:id="rId24"/>
    <p:sldId id="305" r:id="rId25"/>
    <p:sldId id="338" r:id="rId26"/>
    <p:sldId id="341" r:id="rId27"/>
    <p:sldId id="340" r:id="rId28"/>
    <p:sldId id="339" r:id="rId29"/>
    <p:sldId id="342" r:id="rId30"/>
    <p:sldId id="298" r:id="rId31"/>
    <p:sldId id="343" r:id="rId32"/>
    <p:sldId id="344" r:id="rId33"/>
    <p:sldId id="345" r:id="rId34"/>
    <p:sldId id="346" r:id="rId35"/>
    <p:sldId id="349" r:id="rId36"/>
    <p:sldId id="350" r:id="rId37"/>
    <p:sldId id="351" r:id="rId38"/>
    <p:sldId id="347" r:id="rId39"/>
    <p:sldId id="379" r:id="rId4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4D7D"/>
    <a:srgbClr val="B45E08"/>
    <a:srgbClr val="9EC54A"/>
    <a:srgbClr val="F5E658"/>
    <a:srgbClr val="51AAAE"/>
    <a:srgbClr val="85C0DB"/>
    <a:srgbClr val="E8E8E8"/>
    <a:srgbClr val="58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4660"/>
  </p:normalViewPr>
  <p:slideViewPr>
    <p:cSldViewPr snapToObjects="1" showGuides="1">
      <p:cViewPr varScale="1">
        <p:scale>
          <a:sx n="97" d="100"/>
          <a:sy n="97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-16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>
            <a:extLst>
              <a:ext uri="{FF2B5EF4-FFF2-40B4-BE49-F238E27FC236}">
                <a16:creationId xmlns:a16="http://schemas.microsoft.com/office/drawing/2014/main" id="{8DF905DA-383A-49D0-9467-0373FEDE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26629" name="Rectangle 1029">
            <a:extLst>
              <a:ext uri="{FF2B5EF4-FFF2-40B4-BE49-F238E27FC236}">
                <a16:creationId xmlns:a16="http://schemas.microsoft.com/office/drawing/2014/main" id="{8EDBA1FD-144D-4C0D-9EEF-2B76FD863C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3EBBB4-5889-4141-B62C-F48395C1FEE8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A6052EB1-2616-4D07-9437-A822CC73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CFD55F3-D64D-4CD2-9ED3-DB215C4A23F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 dirty="0">
              <a:ea typeface="Times New Roman"/>
              <a:cs typeface="Times New Roman"/>
            </a:endParaRPr>
          </a:p>
        </p:txBody>
      </p:sp>
      <p:pic>
        <p:nvPicPr>
          <p:cNvPr id="9222" name="Picture 9" descr="MCAST">
            <a:extLst>
              <a:ext uri="{FF2B5EF4-FFF2-40B4-BE49-F238E27FC236}">
                <a16:creationId xmlns:a16="http://schemas.microsoft.com/office/drawing/2014/main" id="{6878D42D-E698-4D31-B706-A9BABBF8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Grafik 10" descr="C:\Dokumente und Einstellungen\sahin\Desktop\iao_85mm_p334.png">
            <a:extLst>
              <a:ext uri="{FF2B5EF4-FFF2-40B4-BE49-F238E27FC236}">
                <a16:creationId xmlns:a16="http://schemas.microsoft.com/office/drawing/2014/main" id="{CE5CFA0D-ABCC-4E39-A734-97C695C9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15ADCF68-B85F-416A-9C15-2AB3DE0D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9045D1BF-1E21-4013-8E9E-6893A85E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2010785-2883-4243-A4CC-370DCECB68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 dirty="0">
              <a:ea typeface="Times New Roman"/>
              <a:cs typeface="Times New Roman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8CE95337-3455-4F4D-8909-A6C6E6B9B6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A798DFF-2FC2-42C9-8A89-95AA3EAC4E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E66F9A8-773C-4A36-94DF-2749E8D04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2E0C6F-2D9D-4753-9149-FB3A24FD788B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pic>
        <p:nvPicPr>
          <p:cNvPr id="8200" name="Picture 9" descr="MCAST">
            <a:extLst>
              <a:ext uri="{FF2B5EF4-FFF2-40B4-BE49-F238E27FC236}">
                <a16:creationId xmlns:a16="http://schemas.microsoft.com/office/drawing/2014/main" id="{19BDCEB6-7D1A-45AA-BA96-CDA313B7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Grafik 15" descr="C:\Dokumente und Einstellungen\sahin\Desktop\iao_85mm_p334.png">
            <a:extLst>
              <a:ext uri="{FF2B5EF4-FFF2-40B4-BE49-F238E27FC236}">
                <a16:creationId xmlns:a16="http://schemas.microsoft.com/office/drawing/2014/main" id="{8F940AD8-FA69-46E4-88CC-22641CF3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201ADBE-7DAB-453C-B4EC-091153262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CD34992-4517-4A3F-87D2-B360F3A2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8ED86D0-70DB-4C59-8275-4D699FC01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16FAB-A952-4157-8DC3-F95A1E441110}" type="slidenum">
              <a:rPr lang="de-DE" altLang="sr-Latn-RS" smtClean="0"/>
              <a:pPr>
                <a:spcBef>
                  <a:spcPct val="0"/>
                </a:spcBef>
              </a:pPr>
              <a:t>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ED7AE69-771C-4993-B408-51C5E806B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F62063A3-CC2B-48B6-9DD6-068FD8B5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AE3906C-79A3-4B45-A6B8-43F7BE432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8167B3-8AE1-4254-8AC4-E31AB4D6F9BE}" type="slidenum">
              <a:rPr lang="de-DE" altLang="sr-Latn-RS" smtClean="0"/>
              <a:pPr>
                <a:spcBef>
                  <a:spcPct val="0"/>
                </a:spcBef>
              </a:pPr>
              <a:t>13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F770FB78-E53C-45B5-AEBF-C02B85D75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746335F-662A-41BC-BF3D-B8ACAF2F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4F142B3-6887-4C3A-99CB-8743F392B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AB6139-EB50-48EE-9EA1-7A24BD2E733D}" type="slidenum">
              <a:rPr lang="de-DE" altLang="sr-Latn-RS" smtClean="0"/>
              <a:pPr>
                <a:spcBef>
                  <a:spcPct val="0"/>
                </a:spcBef>
              </a:pPr>
              <a:t>14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E838B62-18E8-43AA-9742-A4D0C58FA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A648909-AEEF-4D1A-AF66-1D128B02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068D704-A193-435C-A353-38FA5EDF3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767204-0640-4D35-AEC1-1B9B40304000}" type="slidenum">
              <a:rPr lang="de-DE" altLang="sr-Latn-RS" smtClean="0"/>
              <a:pPr>
                <a:spcBef>
                  <a:spcPct val="0"/>
                </a:spcBef>
              </a:pPr>
              <a:t>15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24F71FD6-E556-4A27-9A27-D4424E43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B3F7152-2A72-45EC-9D12-F0BD3BB7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7C95424-A3DE-4D3F-8A13-2C0454C92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23872E-276C-43BE-8F91-DFE9D63C51A6}" type="slidenum">
              <a:rPr lang="de-DE" altLang="sr-Latn-RS" smtClean="0"/>
              <a:pPr>
                <a:spcBef>
                  <a:spcPct val="0"/>
                </a:spcBef>
              </a:pPr>
              <a:t>16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D9BCD83-AFCC-481A-8B2E-D4220200A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713D5DB7-9D98-4A17-A9E7-534947DB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DF78C67-EE2C-4990-8B85-C28FC5798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A77DB0-C48C-443D-AE30-1C4E2DE72EE9}" type="slidenum">
              <a:rPr lang="de-DE" altLang="sr-Latn-RS" smtClean="0"/>
              <a:pPr>
                <a:spcBef>
                  <a:spcPct val="0"/>
                </a:spcBef>
              </a:pPr>
              <a:t>17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FB189DF-9482-4912-B1B0-76FA2C88B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9F43C0E-DBB6-40F2-97AB-83560605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C19DA80-1B78-4A60-989F-76D54DEDC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2CB1A5-93E5-4E03-9453-6B3D7AA73B1E}" type="slidenum">
              <a:rPr lang="de-DE" altLang="sr-Latn-RS" smtClean="0"/>
              <a:pPr>
                <a:spcBef>
                  <a:spcPct val="0"/>
                </a:spcBef>
              </a:pPr>
              <a:t>18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71D4826-33A6-4933-8FE1-9F8960E26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A88A7852-1F52-4C07-8694-321DB0CB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E59F50D-FA85-4DAA-A233-8435CD20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9C5059-4DCA-48DB-85E5-EDD73B6817A0}" type="slidenum">
              <a:rPr lang="de-DE" altLang="sr-Latn-RS" smtClean="0"/>
              <a:pPr>
                <a:spcBef>
                  <a:spcPct val="0"/>
                </a:spcBef>
              </a:pPr>
              <a:t>19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00F9B170-DF90-4FF8-A37B-6D3FD855E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A1BB979-65EA-4E30-81E8-A83CCD79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28A918AE-FBCF-4C53-841B-B3B90338A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FEE213-0E41-400C-9193-15BFBA30B616}" type="slidenum">
              <a:rPr lang="de-DE" altLang="sr-Latn-RS" smtClean="0"/>
              <a:pPr>
                <a:spcBef>
                  <a:spcPct val="0"/>
                </a:spcBef>
              </a:pPr>
              <a:t>20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CC8885D-26C9-476F-A8EB-2E8E8F830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579A3706-7E10-4203-9A91-DC773A9A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F71E73D5-B5BA-4F0C-BEFE-C76083A33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B2E98-BAB1-4131-B624-6AC9E8372711}" type="slidenum">
              <a:rPr lang="de-DE" altLang="sr-Latn-RS" smtClean="0"/>
              <a:pPr>
                <a:spcBef>
                  <a:spcPct val="0"/>
                </a:spcBef>
              </a:pPr>
              <a:t>21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3B2FFE7-3A72-4D6C-A186-EEB8A146D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4A05198-F307-41C6-B2D2-5750D90E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23746A0-8781-46D1-A5E9-0593362AB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F8B4AA-133F-4477-8300-C9B1743F12B3}" type="slidenum">
              <a:rPr lang="de-DE" altLang="sr-Latn-RS" smtClean="0"/>
              <a:pPr>
                <a:spcBef>
                  <a:spcPct val="0"/>
                </a:spcBef>
              </a:pPr>
              <a:t>22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268BED5-66BB-491F-9D69-66D0E676A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185D708E-3544-4C3D-A997-D29530A1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BF138B-7DE0-43E8-BE2A-F9E7A8B2B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A3F1A3-5E88-4B0C-82C2-01D2D8CA3DB2}" type="slidenum">
              <a:rPr lang="de-DE" altLang="sr-Latn-RS" smtClean="0"/>
              <a:pPr>
                <a:spcBef>
                  <a:spcPct val="0"/>
                </a:spcBef>
              </a:pPr>
              <a:t>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3B2FFE7-3A72-4D6C-A186-EEB8A146D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4A05198-F307-41C6-B2D2-5750D90E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23746A0-8781-46D1-A5E9-0593362AB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F8B4AA-133F-4477-8300-C9B1743F12B3}" type="slidenum">
              <a:rPr lang="de-DE" altLang="sr-Latn-RS" smtClean="0"/>
              <a:pPr>
                <a:spcBef>
                  <a:spcPct val="0"/>
                </a:spcBef>
              </a:pPr>
              <a:t>23</a:t>
            </a:fld>
            <a:endParaRPr lang="de-DE" altLang="sr-Latn-RS"/>
          </a:p>
        </p:txBody>
      </p:sp>
    </p:spTree>
    <p:extLst>
      <p:ext uri="{BB962C8B-B14F-4D97-AF65-F5344CB8AC3E}">
        <p14:creationId xmlns:p14="http://schemas.microsoft.com/office/powerpoint/2010/main" val="237410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8D70E9CE-F631-461D-BD5E-D46CFC048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B2DABC1E-C2A7-4A2C-8D2C-4D0BFD4F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99B34E1-B3C3-4D00-8D0C-FF5484D73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66B136-CA6C-4E3F-9D6F-28E6E421880B}" type="slidenum">
              <a:rPr lang="de-DE" altLang="sr-Latn-RS" smtClean="0"/>
              <a:pPr>
                <a:spcBef>
                  <a:spcPct val="0"/>
                </a:spcBef>
              </a:pPr>
              <a:t>24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BC8AFFB-359A-489E-B3C7-51B2675A5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803FF122-B9AB-4E18-A086-D05330D6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4466716-AB30-42D9-8898-408BD7336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5FF12-3FEA-4B2F-81ED-743F2F6511AA}" type="slidenum">
              <a:rPr lang="de-DE" altLang="sr-Latn-RS" smtClean="0"/>
              <a:pPr>
                <a:spcBef>
                  <a:spcPct val="0"/>
                </a:spcBef>
              </a:pPr>
              <a:t>25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8692191-35EA-44A6-BEC2-9E894CA47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B64B5F5-6557-4C1A-81B9-7B2EAE6B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1DC8BF8-703D-49C5-B997-EAF634F2A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CDBB29-56DD-4FDC-BBBE-21CF48231376}" type="slidenum">
              <a:rPr lang="de-DE" altLang="sr-Latn-RS" smtClean="0"/>
              <a:pPr>
                <a:spcBef>
                  <a:spcPct val="0"/>
                </a:spcBef>
              </a:pPr>
              <a:t>26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E4CA7D3C-7A67-40EC-BB16-BE61EFC09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3E0E256-E156-4C0A-9868-66E4E888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F477889-6254-4D39-9E3B-96B95E344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C7694D-CE16-4C89-B787-197D4307F352}" type="slidenum">
              <a:rPr lang="de-DE" altLang="sr-Latn-RS" smtClean="0"/>
              <a:pPr>
                <a:spcBef>
                  <a:spcPct val="0"/>
                </a:spcBef>
              </a:pPr>
              <a:t>27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5B0418E-3BE3-4988-BA3F-156209149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A8C35BF0-48F1-4F43-B3B2-8CF2E216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F62A3B2-A262-43AB-A9B1-622D8D355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AD5273-B7E6-4586-928E-5AC65C0D771F}" type="slidenum">
              <a:rPr lang="de-DE" altLang="sr-Latn-RS" smtClean="0"/>
              <a:pPr>
                <a:spcBef>
                  <a:spcPct val="0"/>
                </a:spcBef>
              </a:pPr>
              <a:t>28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1C0D0953-2A92-4BB0-B930-C7D767A71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67646E94-27CD-4BE0-8BBA-90ADCD28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B4D6D1E-8FDF-4B9C-94C7-2F24EE0C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727EE-BA7F-4B5A-887D-CC6B6C98E4E3}" type="slidenum">
              <a:rPr lang="de-DE" altLang="sr-Latn-RS" smtClean="0"/>
              <a:pPr>
                <a:spcBef>
                  <a:spcPct val="0"/>
                </a:spcBef>
              </a:pPr>
              <a:t>29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7BA01EC3-6EF7-4D2E-9E0B-FA61668A5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74BBC124-2EEA-4428-9A44-DA88BE7A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C7AD3B9-09DC-415A-AC69-E2052B96E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C6A2F1-695B-4C62-80F9-4FFDF02C546A}" type="slidenum">
              <a:rPr lang="de-DE" altLang="sr-Latn-RS" smtClean="0"/>
              <a:pPr>
                <a:spcBef>
                  <a:spcPct val="0"/>
                </a:spcBef>
              </a:pPr>
              <a:t>30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8222C631-C80C-41E7-AD75-F26F53FB3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C2B6792A-0934-40B1-8091-4786072B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C587283D-1DCE-4D1D-9E8D-166391C77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AD9DC9-17C7-4A58-A9D2-FE5A1161A3F8}" type="slidenum">
              <a:rPr lang="de-DE" altLang="sr-Latn-RS" smtClean="0"/>
              <a:pPr>
                <a:spcBef>
                  <a:spcPct val="0"/>
                </a:spcBef>
              </a:pPr>
              <a:t>31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2020A496-BAAB-40B4-B94B-A1D10CDBF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5EC37B6A-C95F-48C6-AF86-911DF544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3379478D-D5D3-42EC-8B76-618F9FDB8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CF31B4-B54C-4174-B9B7-9689716DE224}" type="slidenum">
              <a:rPr lang="de-DE" altLang="sr-Latn-RS" smtClean="0"/>
              <a:pPr>
                <a:spcBef>
                  <a:spcPct val="0"/>
                </a:spcBef>
              </a:pPr>
              <a:t>32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0C27940-A471-4575-9818-DF3FFA168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DC8F787-797C-4FDD-BD35-F6E0D0AD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FA79447-A1D1-4DE1-B609-85F9C0414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144BC-2FCA-429B-B099-873C147281B7}" type="slidenum">
              <a:rPr lang="de-DE" altLang="sr-Latn-RS" smtClean="0"/>
              <a:pPr>
                <a:spcBef>
                  <a:spcPct val="0"/>
                </a:spcBef>
              </a:pPr>
              <a:t>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6312FFC-A946-48E0-B659-7937B9600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533BFD18-9438-4C9B-A6CE-7880A91B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68AB86E1-4A55-4538-91F5-0011C66E2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647CD-7F7A-4B0B-9C65-8C5F2C82A599}" type="slidenum">
              <a:rPr lang="de-DE" altLang="sr-Latn-RS" smtClean="0"/>
              <a:pPr>
                <a:spcBef>
                  <a:spcPct val="0"/>
                </a:spcBef>
              </a:pPr>
              <a:t>33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3D76DF9D-E86B-45EA-85CD-0688F2494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5C61CD75-324F-424D-B68D-699215DA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D670F498-14C1-4CE0-B20A-9D7CAE332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A8A4FF-D955-4E35-8CC6-136FF9D56558}" type="slidenum">
              <a:rPr lang="de-DE" altLang="sr-Latn-RS" smtClean="0"/>
              <a:pPr>
                <a:spcBef>
                  <a:spcPct val="0"/>
                </a:spcBef>
              </a:pPr>
              <a:t>34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23785D28-4A63-4595-A5A7-390B5D15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306DC91-05B0-47D7-97B0-B243EF5F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BABA97D-CC03-40C6-8591-9549861A0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F8F19E-F201-4D30-8504-410160AF5B30}" type="slidenum">
              <a:rPr lang="de-DE" altLang="sr-Latn-RS" smtClean="0"/>
              <a:pPr>
                <a:spcBef>
                  <a:spcPct val="0"/>
                </a:spcBef>
              </a:pPr>
              <a:t>35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2212769B-1CB9-4804-B6F0-B1EC3BF3D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37627E06-6D32-4151-9009-949D5355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BF075148-000A-42A2-8D4C-E56F337E8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1E5967-2044-43B8-B59F-0ABE2F5F3AA8}" type="slidenum">
              <a:rPr lang="de-DE" altLang="sr-Latn-RS" smtClean="0"/>
              <a:pPr>
                <a:spcBef>
                  <a:spcPct val="0"/>
                </a:spcBef>
              </a:pPr>
              <a:t>36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2E719090-2301-4346-AFC7-84268FD06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716BB209-5B6C-4DF6-A41A-0397ADD0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AB76E7B7-80B5-4A67-9116-F2EB9716A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7F7F85-47B6-4B03-961A-189167C04F73}" type="slidenum">
              <a:rPr lang="de-DE" altLang="sr-Latn-RS" smtClean="0"/>
              <a:pPr>
                <a:spcBef>
                  <a:spcPct val="0"/>
                </a:spcBef>
              </a:pPr>
              <a:t>37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389F9077-F062-446E-8C02-E10648F80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B81A92AA-C759-4FFD-A4C2-5EE4F4FC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2A7BF21B-E785-4FC2-B955-1AE5C13C7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84D79-F425-4D74-8ECE-A8C2976DE29E}" type="slidenum">
              <a:rPr lang="de-DE" altLang="sr-Latn-RS" smtClean="0"/>
              <a:pPr>
                <a:spcBef>
                  <a:spcPct val="0"/>
                </a:spcBef>
              </a:pPr>
              <a:t>38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3C20282-E675-43BF-9347-1C63CB0D2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CEBABB8A-B291-4490-863C-3B6EE400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9FEE4B8-4B33-4C47-B7A2-BFD45551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08D1AD-18F3-46F9-B19B-1C1648043551}" type="slidenum">
              <a:rPr lang="de-DE" altLang="sr-Latn-RS" smtClean="0"/>
              <a:pPr>
                <a:spcBef>
                  <a:spcPct val="0"/>
                </a:spcBef>
              </a:pPr>
              <a:t>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1D0046A-C8B3-44F0-BAB4-7E0EF1C5D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F995A45-2751-46A0-9B2F-4F6C9679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92069E3-677D-4500-ABFE-310FE8D1E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72F480-4D9C-4643-BFF2-73AE679D24C0}" type="slidenum">
              <a:rPr lang="de-DE" altLang="sr-Latn-RS" smtClean="0"/>
              <a:pPr>
                <a:spcBef>
                  <a:spcPct val="0"/>
                </a:spcBef>
              </a:pPr>
              <a:t>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959BD9F-5140-4136-AA78-336C9FE4A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6948714-5591-4B5C-99EC-F5916F7F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1A1CB0C-4B11-4CF0-A0B4-A936A5EB7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E6B1B7-3F4B-4ECE-B55B-5CE869358E33}" type="slidenum">
              <a:rPr lang="de-DE" altLang="sr-Latn-RS" smtClean="0"/>
              <a:pPr>
                <a:spcBef>
                  <a:spcPct val="0"/>
                </a:spcBef>
              </a:pPr>
              <a:t>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26D2B2D-0A1D-48B8-A108-A7B606998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625888D-919E-4A92-819C-834DD5EEE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26A6B34-2B55-4738-85AF-0A257952C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A09A2-5A14-41E4-B001-C8D145567010}" type="slidenum">
              <a:rPr lang="de-DE" altLang="sr-Latn-RS" smtClean="0"/>
              <a:pPr>
                <a:spcBef>
                  <a:spcPct val="0"/>
                </a:spcBef>
              </a:pPr>
              <a:t>10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22F43DF-233F-4E4E-889C-492E8954B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2C981388-2A41-4DA1-A0D7-AD787194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8EB4375-44F4-4800-A694-7182DF38C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83E50-360D-4F88-B3E7-F0753FEE3F22}" type="slidenum">
              <a:rPr lang="de-DE" altLang="sr-Latn-RS" smtClean="0"/>
              <a:pPr>
                <a:spcBef>
                  <a:spcPct val="0"/>
                </a:spcBef>
              </a:pPr>
              <a:t>11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47AED0B-5AEB-4B1D-89FB-C3CA61ED4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7D1712D-E76F-446A-8083-653CE343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8E127CF-AA63-43CA-8694-A24DF3AA2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65978A-5D59-4647-94A7-B940C9EFAF9A}" type="slidenum">
              <a:rPr lang="de-DE" altLang="sr-Latn-RS" smtClean="0"/>
              <a:pPr>
                <a:spcBef>
                  <a:spcPct val="0"/>
                </a:spcBef>
              </a:pPr>
              <a:t>12</a:t>
            </a:fld>
            <a:endParaRPr lang="de-DE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6CA6722-995E-4909-A241-0E944F6D23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005013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1D0AC1-D3B5-45DE-98B8-D4C5431B2D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46F5BB-112D-4F11-95E2-4227A6B1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pic>
        <p:nvPicPr>
          <p:cNvPr id="7" name="Picture 8" descr="MCAST">
            <a:extLst>
              <a:ext uri="{FF2B5EF4-FFF2-40B4-BE49-F238E27FC236}">
                <a16:creationId xmlns:a16="http://schemas.microsoft.com/office/drawing/2014/main" id="{56DB567A-6960-4180-946A-DDA3FD96E8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301750"/>
            <a:ext cx="21637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>
            <a:extLst>
              <a:ext uri="{FF2B5EF4-FFF2-40B4-BE49-F238E27FC236}">
                <a16:creationId xmlns:a16="http://schemas.microsoft.com/office/drawing/2014/main" id="{0435386E-C731-4810-9C1F-71AEDDBCA9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008188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83A6D32-AF91-4329-AADD-21C180B9EF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8BE18402-F98F-447B-BEAC-496584CBF4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F1CAB45-C33D-4BE0-94F6-151519703E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61A3F3C-0CCB-4B0A-A073-40AEF3DB1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0" y="868363"/>
            <a:ext cx="3798888" cy="369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-64" charset="0"/>
                <a:cs typeface="+mn-cs"/>
              </a:rPr>
              <a:t>Electrical &amp; Electronics Engineering</a:t>
            </a:r>
            <a:endParaRPr lang="de-DE" sz="1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-64" charset="0"/>
              <a:cs typeface="+mn-cs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C2729CD0-2FD0-471D-A5F8-EA876AE963C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262313" y="1162050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Grafik 13" descr="Kästchen_ohne_Gozo.png">
            <a:extLst>
              <a:ext uri="{FF2B5EF4-FFF2-40B4-BE49-F238E27FC236}">
                <a16:creationId xmlns:a16="http://schemas.microsoft.com/office/drawing/2014/main" id="{82473B27-845E-48A1-B1C7-5B4C0AE11D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284288"/>
            <a:ext cx="4171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423B3AB-28A2-4D8C-9490-18EDD1B51E58}"/>
              </a:ext>
            </a:extLst>
          </p:cNvPr>
          <p:cNvSpPr txBox="1"/>
          <p:nvPr userDrawn="1"/>
        </p:nvSpPr>
        <p:spPr>
          <a:xfrm>
            <a:off x="0" y="6657975"/>
            <a:ext cx="9144000" cy="2063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dirty="0">
              <a:ea typeface="Times New Roman"/>
              <a:cs typeface="Times New Roman"/>
            </a:endParaRPr>
          </a:p>
        </p:txBody>
      </p:sp>
      <p:pic>
        <p:nvPicPr>
          <p:cNvPr id="16" name="Grafik 16" descr="C:\Dokumente und Einstellungen\sahin\Desktop\iao_85mm_p334.png">
            <a:extLst>
              <a:ext uri="{FF2B5EF4-FFF2-40B4-BE49-F238E27FC236}">
                <a16:creationId xmlns:a16="http://schemas.microsoft.com/office/drawing/2014/main" id="{1D762C8C-8B6E-4FAA-8446-BC2A76EE84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327150"/>
            <a:ext cx="16113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t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0050"/>
            <a:ext cx="6400800" cy="881063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Arial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90102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_page_with_slid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E0E15CE-D830-4580-BC11-918C8FCE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t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0050"/>
            <a:ext cx="6400800" cy="881063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Arial" charset="0"/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6770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7045CA4-7858-47FE-A72A-5348261B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896646"/>
            <a:ext cx="8469004" cy="55751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348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2F49D-6208-42CE-AECB-29A0332F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03995D62-5714-4ACC-B88D-8F28532AEC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7500" y="2394304"/>
            <a:ext cx="8502650" cy="1800225"/>
          </a:xfrm>
        </p:spPr>
        <p:txBody>
          <a:bodyPr lIns="91440" tIns="45720" rIns="91440" bIns="45720" anchor="t"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08500"/>
            <a:ext cx="8509000" cy="1944688"/>
          </a:xfrm>
        </p:spPr>
        <p:txBody>
          <a:bodyPr/>
          <a:lstStyle>
            <a:lvl1pPr marL="0" indent="0"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8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0DA4D-0A8A-49D6-B5C8-A81051B5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9529FE65-1A36-4F9D-BB00-29C64934B4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346230" y="1012054"/>
            <a:ext cx="8442664" cy="307167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4287730"/>
            <a:ext cx="8469004" cy="218409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7249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8A8B87-C628-4D3B-AB87-4171C097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44ED494-359A-442D-9057-2C3C0E6E98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86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3BA63D-DC2D-49F9-BA95-885971965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625475"/>
            <a:ext cx="6775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Mastertitelformat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998EBA-4E3B-4D6D-BF75-B2E645EF9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557338"/>
            <a:ext cx="860583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Mastertextformat bearbeiten</a:t>
            </a:r>
          </a:p>
          <a:p>
            <a:pPr lvl="1"/>
            <a:r>
              <a:rPr lang="de-DE" altLang="sr-Latn-RS"/>
              <a:t>Zweite Ebene</a:t>
            </a:r>
          </a:p>
          <a:p>
            <a:pPr lvl="2"/>
            <a:r>
              <a:rPr lang="de-DE" altLang="sr-Latn-RS"/>
              <a:t>Dritte Ebene</a:t>
            </a:r>
          </a:p>
          <a:p>
            <a:pPr lvl="3"/>
            <a:r>
              <a:rPr lang="de-DE" altLang="sr-Latn-RS"/>
              <a:t>Vierte Ebene</a:t>
            </a:r>
          </a:p>
          <a:p>
            <a:pPr lvl="4"/>
            <a:r>
              <a:rPr lang="de-DE" altLang="sr-Latn-R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charset="0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896938" indent="-1317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236663" indent="-1492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1527175" indent="-1000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E58CCD1-D4DA-4A3F-AC97-5AF0D54BCC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43063"/>
            <a:ext cx="9144000" cy="2551112"/>
          </a:xfrm>
        </p:spPr>
        <p:txBody>
          <a:bodyPr/>
          <a:lstStyle/>
          <a:p>
            <a:r>
              <a:rPr lang="en-US" altLang="sr-Latn-RS" sz="3600">
                <a:latin typeface="Arial" panose="020B0604020202020204" pitchFamily="34" charset="0"/>
              </a:rPr>
              <a:t>Šeme</a:t>
            </a:r>
            <a:r>
              <a:rPr lang="sr-Latn-RS" altLang="sr-Latn-RS" sz="3600">
                <a:latin typeface="Arial" panose="020B0604020202020204" pitchFamily="34" charset="0"/>
              </a:rPr>
              <a:t> i načini označavanja u</a:t>
            </a:r>
            <a:r>
              <a:rPr lang="en-US" altLang="sr-Latn-RS" sz="3600">
                <a:latin typeface="Arial" panose="020B0604020202020204" pitchFamily="34" charset="0"/>
              </a:rPr>
              <a:t> sistem</a:t>
            </a:r>
            <a:r>
              <a:rPr lang="sr-Latn-RS" altLang="sr-Latn-RS" sz="3600">
                <a:latin typeface="Arial" panose="020B0604020202020204" pitchFamily="34" charset="0"/>
              </a:rPr>
              <a:t>ima</a:t>
            </a:r>
            <a:r>
              <a:rPr lang="en-US" altLang="sr-Latn-RS" sz="3600">
                <a:latin typeface="Arial" panose="020B0604020202020204" pitchFamily="34" charset="0"/>
              </a:rPr>
              <a:t> automatskog upravljanja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B790A64-CC36-4EB3-8555-642BC0AE78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Blok dijagrami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E352771B-0B13-46A5-BC1E-F6FC3430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150938"/>
            <a:ext cx="850265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Blok dijagram služi za predstavljanje strukture sistema i prikazuju funkcionalne odnose između različitih elemenata.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Blokovi su povezani sa elementima a predstavljaju funkcije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Linije između blokova predstavljaju signale, strelice predstavljaju smer toka </a:t>
            </a:r>
            <a:r>
              <a:rPr lang="en-US" altLang="sr-Latn-RS" sz="1800" u="sng">
                <a:solidFill>
                  <a:schemeClr val="tx1"/>
                </a:solidFill>
              </a:rPr>
              <a:t>informacija</a:t>
            </a:r>
            <a:r>
              <a:rPr lang="en-US" altLang="sr-Latn-RS" sz="18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Sabiranje i oduzimanje  signala je reprezentovano kružićima(diskriminatori) i odgovarajućim znakom, odsustvo znaka implicira da se radi o sabiranju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Po konvenciji, kontrolisana promenljiva izlazi sa desne strane, dok spoljni ulazi su prikazani sa leve strane blok dijagrama.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Signali su predstavljeni jednom strelicom iako, na primer, za električne signale važi da su potrebne dve žice kako bi se zatvorilo električno kolo.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Električno i napajanje vazduhom nisu prikazani.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Veličina blokova nije u vezi sa fizičkom veličinom elemenata.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6D61507-2369-493C-86D2-2F4C1E91AB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Blok dijagrami - nastavak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B5602682-80CC-4109-8D10-271D3832C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150938"/>
            <a:ext cx="850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Primer: Upravljanje nivoom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E03C3797-F3C9-4BE9-81BD-577F2297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33475"/>
            <a:ext cx="3076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>
            <a:extLst>
              <a:ext uri="{FF2B5EF4-FFF2-40B4-BE49-F238E27FC236}">
                <a16:creationId xmlns:a16="http://schemas.microsoft.com/office/drawing/2014/main" id="{8457910B-9C38-4069-885C-9A59CDF2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429000"/>
            <a:ext cx="345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Shema sistema koji upravlja nivoom</a:t>
            </a:r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64F57114-C9DE-4149-8CEA-2F9A4307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3625"/>
            <a:ext cx="4046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Blok dijagram sistema koji upravlja nivoom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45F25-C34F-4747-98EE-779BB08C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86" y="3955948"/>
            <a:ext cx="9144000" cy="21876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982F861-D38D-4BE4-B630-554590867E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Prigušenje i nestabilnost </a:t>
            </a:r>
            <a:br>
              <a:rPr lang="en-US" altLang="sr-Latn-RS" sz="2400">
                <a:latin typeface="Arial" panose="020B0604020202020204" pitchFamily="34" charset="0"/>
              </a:rPr>
            </a:b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60DAEBFD-DE95-40B5-A7BA-05C60238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150938"/>
            <a:ext cx="8502650" cy="43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Pojačanje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regulatora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veoma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važnu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karakteristiku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sistema</a:t>
            </a:r>
            <a:r>
              <a:rPr lang="en-US" altLang="sr-Latn-RS" sz="1800" dirty="0">
                <a:solidFill>
                  <a:schemeClr val="tx1"/>
                </a:solidFill>
              </a:rPr>
              <a:t> :  </a:t>
            </a:r>
            <a:r>
              <a:rPr lang="en-US" altLang="sr-Latn-RS" sz="1800" dirty="0" err="1">
                <a:solidFill>
                  <a:schemeClr val="tx1"/>
                </a:solidFill>
              </a:rPr>
              <a:t>prigušenje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nestabilnost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prikazuje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odgovor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poremećaj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Kako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pojačanje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regulatora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raste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menja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sledećem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redosledu</a:t>
            </a:r>
            <a:r>
              <a:rPr lang="en-US" altLang="sr-Latn-RS" sz="1800" dirty="0">
                <a:solidFill>
                  <a:schemeClr val="tx1"/>
                </a:solidFill>
              </a:rPr>
              <a:t>: </a:t>
            </a:r>
            <a:r>
              <a:rPr lang="en-US" altLang="sr-Latn-RS" sz="1800" dirty="0" err="1">
                <a:solidFill>
                  <a:schemeClr val="tx1"/>
                </a:solidFill>
              </a:rPr>
              <a:t>aperiodičan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kritično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aperiodičan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prigušeno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oscilatoran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oscilatoran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konstantnom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amplitudom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oscilatoran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rastućom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amplitudom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>
                <a:solidFill>
                  <a:schemeClr val="tx1"/>
                </a:solidFill>
              </a:rPr>
              <a:t>N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oscilatoran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aperiodičan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</a:t>
            </a:r>
            <a:r>
              <a:rPr lang="en-US" altLang="sr-Latn-RS" sz="1800" dirty="0">
                <a:solidFill>
                  <a:schemeClr val="tx1"/>
                </a:solidFill>
              </a:rPr>
              <a:t> ne </a:t>
            </a:r>
            <a:r>
              <a:rPr lang="en-US" altLang="sr-Latn-RS" sz="1800" dirty="0" err="1">
                <a:solidFill>
                  <a:schemeClr val="tx1"/>
                </a:solidFill>
              </a:rPr>
              <a:t>zadovoljavaju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cilj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minimizacije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greške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Tipično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optimalni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kritično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aperiodičan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blago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prigušeno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oscilatoran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Sledeća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slika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pokazuje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nabrojane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tipove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odziva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A5D39AF-4F4B-411C-9A1E-F2C36D773B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Prigušenje i nestabilnost</a:t>
            </a:r>
            <a:endParaRPr lang="en-US" altLang="sr-Latn-RS">
              <a:latin typeface="Arial" panose="020B0604020202020204" pitchFamily="34" charset="0"/>
            </a:endParaRP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61A8571B-C113-4DC2-B6FC-B6D84B40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57313"/>
            <a:ext cx="20828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32D23B23-863C-4A38-B1B1-4724CBD3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57313"/>
            <a:ext cx="31273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>
            <a:extLst>
              <a:ext uri="{FF2B5EF4-FFF2-40B4-BE49-F238E27FC236}">
                <a16:creationId xmlns:a16="http://schemas.microsoft.com/office/drawing/2014/main" id="{DFF8554A-5B01-4945-9208-8E27C605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1357313"/>
            <a:ext cx="31353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>
            <a:extLst>
              <a:ext uri="{FF2B5EF4-FFF2-40B4-BE49-F238E27FC236}">
                <a16:creationId xmlns:a16="http://schemas.microsoft.com/office/drawing/2014/main" id="{4ADA9ABB-CF0D-4196-A67C-2965C3A0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0"/>
            <a:ext cx="3322638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>
            <a:extLst>
              <a:ext uri="{FF2B5EF4-FFF2-40B4-BE49-F238E27FC236}">
                <a16:creationId xmlns:a16="http://schemas.microsoft.com/office/drawing/2014/main" id="{DAD8CFC9-884D-449E-A3C2-218F2AB7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827463"/>
            <a:ext cx="28241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>
            <a:extLst>
              <a:ext uri="{FF2B5EF4-FFF2-40B4-BE49-F238E27FC236}">
                <a16:creationId xmlns:a16="http://schemas.microsoft.com/office/drawing/2014/main" id="{2C0D758F-7D01-4AC6-BA5B-6E528BCB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743325"/>
            <a:ext cx="334803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Box 8">
            <a:extLst>
              <a:ext uri="{FF2B5EF4-FFF2-40B4-BE49-F238E27FC236}">
                <a16:creationId xmlns:a16="http://schemas.microsoft.com/office/drawing/2014/main" id="{193C1180-8404-4439-9384-8D8F01833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28612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Step </a:t>
            </a:r>
            <a:r>
              <a:rPr lang="sr-Latn-RS" altLang="sr-Latn-RS" sz="1800">
                <a:solidFill>
                  <a:schemeClr val="tx1"/>
                </a:solidFill>
              </a:rPr>
              <a:t>pobuda</a:t>
            </a:r>
            <a:endParaRPr lang="en-US" altLang="sr-Latn-RS" sz="1800">
              <a:solidFill>
                <a:schemeClr val="tx1"/>
              </a:solidFill>
            </a:endParaRPr>
          </a:p>
        </p:txBody>
      </p:sp>
      <p:sp>
        <p:nvSpPr>
          <p:cNvPr id="31754" name="TextBox 9">
            <a:extLst>
              <a:ext uri="{FF2B5EF4-FFF2-40B4-BE49-F238E27FC236}">
                <a16:creationId xmlns:a16="http://schemas.microsoft.com/office/drawing/2014/main" id="{9A66EDBC-9F17-4AAA-ACCD-6F2D3690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3286125"/>
            <a:ext cx="260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Aperiodičan odziv</a:t>
            </a:r>
          </a:p>
        </p:txBody>
      </p:sp>
      <p:sp>
        <p:nvSpPr>
          <p:cNvPr id="31755" name="TextBox 10">
            <a:extLst>
              <a:ext uri="{FF2B5EF4-FFF2-40B4-BE49-F238E27FC236}">
                <a16:creationId xmlns:a16="http://schemas.microsoft.com/office/drawing/2014/main" id="{B07E0245-FD34-4EE3-8B60-38131916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328612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Kritično aperiodičan  odziv</a:t>
            </a:r>
          </a:p>
        </p:txBody>
      </p:sp>
      <p:sp>
        <p:nvSpPr>
          <p:cNvPr id="31756" name="TextBox 11">
            <a:extLst>
              <a:ext uri="{FF2B5EF4-FFF2-40B4-BE49-F238E27FC236}">
                <a16:creationId xmlns:a16="http://schemas.microsoft.com/office/drawing/2014/main" id="{9875865C-2523-49C3-B359-9751AC4D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91225"/>
            <a:ext cx="30321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Prigušeno oscilatoran odziv</a:t>
            </a:r>
          </a:p>
        </p:txBody>
      </p:sp>
      <p:sp>
        <p:nvSpPr>
          <p:cNvPr id="31757" name="TextBox 13">
            <a:extLst>
              <a:ext uri="{FF2B5EF4-FFF2-40B4-BE49-F238E27FC236}">
                <a16:creationId xmlns:a16="http://schemas.microsoft.com/office/drawing/2014/main" id="{4E09DF91-4722-43E1-BBEA-5617FEAC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938838"/>
            <a:ext cx="303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Oscilatoran odziv sa konstantnom amplitudom</a:t>
            </a:r>
          </a:p>
        </p:txBody>
      </p:sp>
      <p:sp>
        <p:nvSpPr>
          <p:cNvPr id="31758" name="TextBox 14">
            <a:extLst>
              <a:ext uri="{FF2B5EF4-FFF2-40B4-BE49-F238E27FC236}">
                <a16:creationId xmlns:a16="http://schemas.microsoft.com/office/drawing/2014/main" id="{6BE172B6-0C37-4CFC-8EC1-C675B8F1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5997575"/>
            <a:ext cx="303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Oscilatoran odziv sa rastućom amplitudom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3B58BA0-BFFB-460F-A05D-2A7C0F7B64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381000"/>
            <a:ext cx="8502650" cy="533400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Cilj SAU-a</a:t>
            </a: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5E181FB1-596B-4B6B-9804-611BAA95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914400"/>
            <a:ext cx="850265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Cilj</a:t>
            </a:r>
            <a:r>
              <a:rPr lang="en-US" altLang="sr-Latn-RS" sz="1800" dirty="0">
                <a:solidFill>
                  <a:schemeClr val="tx1"/>
                </a:solidFill>
              </a:rPr>
              <a:t> SAU-a </a:t>
            </a:r>
            <a:r>
              <a:rPr lang="en-US" altLang="sr-Latn-RS" sz="1800" dirty="0" err="1">
                <a:solidFill>
                  <a:schemeClr val="tx1"/>
                </a:solidFill>
              </a:rPr>
              <a:t>deluje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prilično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jednostavan</a:t>
            </a:r>
            <a:r>
              <a:rPr lang="en-US" altLang="sr-Latn-RS" sz="1800" dirty="0">
                <a:solidFill>
                  <a:schemeClr val="tx1"/>
                </a:solidFill>
              </a:rPr>
              <a:t> – </a:t>
            </a:r>
            <a:r>
              <a:rPr lang="en-US" altLang="sr-Latn-RS" sz="1800" dirty="0" err="1">
                <a:solidFill>
                  <a:schemeClr val="tx1"/>
                </a:solidFill>
              </a:rPr>
              <a:t>održavati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kontrolisane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tako</a:t>
            </a:r>
            <a:r>
              <a:rPr lang="en-US" altLang="sr-Latn-RS" sz="1800" dirty="0">
                <a:solidFill>
                  <a:schemeClr val="tx1"/>
                </a:solidFill>
              </a:rPr>
              <a:t> da </a:t>
            </a:r>
            <a:r>
              <a:rPr lang="en-US" altLang="sr-Latn-RS" sz="1800" dirty="0" err="1">
                <a:solidFill>
                  <a:schemeClr val="tx1"/>
                </a:solidFill>
              </a:rPr>
              <a:t>bude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jednaka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željenoj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sr-Latn-R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(Setpoint), bez </a:t>
            </a:r>
            <a:r>
              <a:rPr lang="en-US" altLang="sr-Latn-RS" sz="1800" dirty="0" err="1">
                <a:solidFill>
                  <a:schemeClr val="tx1"/>
                </a:solidFill>
              </a:rPr>
              <a:t>obzira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opterećenja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Setpoint-a.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chemeClr val="tx1"/>
                </a:solidFill>
              </a:rPr>
              <a:t>Da bi </a:t>
            </a:r>
            <a:r>
              <a:rPr lang="en-US" altLang="sr-Latn-RS" sz="1800" dirty="0" err="1">
                <a:solidFill>
                  <a:schemeClr val="tx1"/>
                </a:solidFill>
              </a:rPr>
              <a:t>ovo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uradio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 mora da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odgovori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promenu</a:t>
            </a:r>
            <a:r>
              <a:rPr lang="en-US" altLang="sr-Latn-RS" sz="1800" dirty="0">
                <a:solidFill>
                  <a:schemeClr val="tx1"/>
                </a:solidFill>
              </a:rPr>
              <a:t> pre </a:t>
            </a:r>
            <a:r>
              <a:rPr lang="en-US" altLang="sr-Latn-RS" sz="1800" dirty="0" err="1">
                <a:solidFill>
                  <a:schemeClr val="tx1"/>
                </a:solidFill>
              </a:rPr>
              <a:t>nego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što</a:t>
            </a:r>
            <a:r>
              <a:rPr lang="en-US" altLang="sr-Latn-RS" sz="1800" dirty="0">
                <a:solidFill>
                  <a:schemeClr val="tx1"/>
                </a:solidFill>
              </a:rPr>
              <a:t> se desi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greška</a:t>
            </a:r>
            <a:r>
              <a:rPr lang="en-US" altLang="sr-Latn-RS" sz="1800" dirty="0">
                <a:solidFill>
                  <a:schemeClr val="tx1"/>
                </a:solidFill>
              </a:rPr>
              <a:t>; </a:t>
            </a:r>
            <a:r>
              <a:rPr lang="en-US" altLang="sr-Latn-RS" sz="1800" dirty="0" err="1">
                <a:solidFill>
                  <a:schemeClr val="tx1"/>
                </a:solidFill>
              </a:rPr>
              <a:t>nažalost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nikad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perfektna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zato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što</a:t>
            </a:r>
            <a:r>
              <a:rPr lang="en-US" altLang="sr-Latn-RS" sz="1800" dirty="0">
                <a:solidFill>
                  <a:schemeClr val="tx1"/>
                </a:solidFill>
              </a:rPr>
              <a:t> ne </a:t>
            </a:r>
            <a:r>
              <a:rPr lang="en-US" altLang="sr-Latn-RS" sz="1800" dirty="0" err="1">
                <a:solidFill>
                  <a:schemeClr val="tx1"/>
                </a:solidFill>
              </a:rPr>
              <a:t>deluje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dok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greška</a:t>
            </a:r>
            <a:r>
              <a:rPr lang="en-US" altLang="sr-Latn-RS" sz="1800" dirty="0">
                <a:solidFill>
                  <a:schemeClr val="tx1"/>
                </a:solidFill>
              </a:rPr>
              <a:t> ne desi.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Sledeći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koraci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opisuju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delovanje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sistema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Promena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opterećenja</a:t>
            </a:r>
            <a:r>
              <a:rPr lang="sr-Latn-RS" altLang="sr-Latn-RS" sz="1800" dirty="0"/>
              <a:t> (poremećaj)</a:t>
            </a:r>
            <a:r>
              <a:rPr lang="en-US" altLang="sr-Latn-RS" sz="1800" dirty="0"/>
              <a:t> mora da </a:t>
            </a:r>
            <a:r>
              <a:rPr lang="en-US" altLang="sr-Latn-RS" sz="1800" dirty="0" err="1"/>
              <a:t>menja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promenljivu</a:t>
            </a:r>
            <a:r>
              <a:rPr lang="en-US" altLang="sr-Latn-RS" sz="1800" dirty="0"/>
              <a:t>; </a:t>
            </a:r>
            <a:r>
              <a:rPr lang="en-US" altLang="sr-Latn-RS" sz="1800" dirty="0" err="1"/>
              <a:t>ovo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proizvodi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grešku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Kontroler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reaguje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manipulisanu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promenljivu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Promena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manipulisane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vraća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bliže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radnoj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tački</a:t>
            </a:r>
            <a:r>
              <a:rPr lang="en-US" altLang="sr-Latn-RS" sz="1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>
            <a:extLst>
              <a:ext uri="{FF2B5EF4-FFF2-40B4-BE49-F238E27FC236}">
                <a16:creationId xmlns:a16="http://schemas.microsoft.com/office/drawing/2014/main" id="{A4665385-8F4B-4539-A910-DE768747B1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152400"/>
            <a:ext cx="8502650" cy="533400"/>
          </a:xfrm>
        </p:spPr>
        <p:txBody>
          <a:bodyPr/>
          <a:lstStyle/>
          <a:p>
            <a:r>
              <a:rPr lang="en-US" altLang="sr-Latn-RS" sz="2400" dirty="0" err="1">
                <a:latin typeface="Arial" panose="020B0604020202020204" pitchFamily="34" charset="0"/>
              </a:rPr>
              <a:t>Cilj</a:t>
            </a:r>
            <a:r>
              <a:rPr lang="en-US" altLang="sr-Latn-RS" sz="2400" dirty="0">
                <a:latin typeface="Arial" panose="020B0604020202020204" pitchFamily="34" charset="0"/>
              </a:rPr>
              <a:t> SAU-a</a:t>
            </a: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EABA3BF6-BBE7-488A-9316-3A71AD18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685800"/>
            <a:ext cx="71834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sr-Latn-RS" sz="1800" b="1" dirty="0" err="1">
                <a:solidFill>
                  <a:schemeClr val="tx1"/>
                </a:solidFill>
              </a:rPr>
              <a:t>Cilj</a:t>
            </a:r>
            <a:r>
              <a:rPr lang="en-US" altLang="sr-Latn-RS" sz="1800" b="1" dirty="0">
                <a:solidFill>
                  <a:schemeClr val="tx1"/>
                </a:solidFill>
              </a:rPr>
              <a:t> </a:t>
            </a:r>
            <a:r>
              <a:rPr lang="en-US" altLang="sr-Latn-RS" sz="1800" b="1" dirty="0" err="1">
                <a:solidFill>
                  <a:schemeClr val="tx1"/>
                </a:solidFill>
              </a:rPr>
              <a:t>upravljanja</a:t>
            </a:r>
            <a:r>
              <a:rPr lang="en-US" altLang="sr-Latn-RS" sz="1800" b="1" dirty="0">
                <a:solidFill>
                  <a:schemeClr val="tx1"/>
                </a:solidFill>
              </a:rPr>
              <a:t> 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sr-Latn-RS" sz="1800" dirty="0" err="1">
                <a:solidFill>
                  <a:schemeClr val="tx1"/>
                </a:solidFill>
              </a:rPr>
              <a:t>Pošto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opterećenje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setpoint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promeni</a:t>
            </a:r>
            <a:r>
              <a:rPr lang="en-US" altLang="sr-Latn-RS" sz="1800" dirty="0">
                <a:solidFill>
                  <a:schemeClr val="tx1"/>
                </a:solidFill>
              </a:rPr>
              <a:t>, SAU bi </a:t>
            </a:r>
            <a:r>
              <a:rPr lang="en-US" altLang="sr-Latn-RS" sz="1800" dirty="0" err="1">
                <a:solidFill>
                  <a:schemeClr val="tx1"/>
                </a:solidFill>
              </a:rPr>
              <a:t>trebalo</a:t>
            </a:r>
            <a:r>
              <a:rPr lang="en-US" altLang="sr-Latn-RS" sz="1800" dirty="0">
                <a:solidFill>
                  <a:schemeClr val="tx1"/>
                </a:solidFill>
              </a:rPr>
              <a:t> da:</a:t>
            </a:r>
          </a:p>
          <a:p>
            <a:pPr lvl="1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Minimizuje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maksimalnu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endParaRPr lang="en-US" altLang="sr-Latn-RS" sz="1800" dirty="0"/>
          </a:p>
          <a:p>
            <a:pPr lvl="1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Minimizuje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smirenja</a:t>
            </a:r>
            <a:endParaRPr lang="en-US" altLang="sr-Latn-RS" sz="1800" dirty="0"/>
          </a:p>
          <a:p>
            <a:pPr lvl="1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Minimizuje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ostatak (</a:t>
            </a:r>
            <a:r>
              <a:rPr lang="en-US" altLang="sr-Latn-RS" sz="1800" dirty="0" err="1"/>
              <a:t>rezidual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endParaRPr lang="en-US" altLang="sr-Latn-R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260E0-7787-479F-A422-DB25A7F0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4731"/>
            <a:ext cx="6516216" cy="43208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41A57B4-4798-4385-9B76-73459D0B63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57225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Kriterijum dobrog upravljanja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C74ED333-246E-465E-A96E-D576199F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357313"/>
            <a:ext cx="85026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chemeClr val="tx1"/>
                </a:solidFill>
              </a:rPr>
              <a:t>Da bi</a:t>
            </a:r>
            <a:r>
              <a:rPr lang="sr-Latn-R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s</a:t>
            </a:r>
            <a:r>
              <a:rPr lang="sr-Latn-RS" altLang="sr-Latn-RS" sz="1800" dirty="0">
                <a:solidFill>
                  <a:schemeClr val="tx1"/>
                </a:solidFill>
              </a:rPr>
              <a:t>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efikasno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testira</a:t>
            </a:r>
            <a:r>
              <a:rPr lang="sr-Latn-RS" altLang="sr-Latn-RS" sz="1800" dirty="0">
                <a:solidFill>
                  <a:schemeClr val="tx1"/>
                </a:solidFill>
              </a:rPr>
              <a:t>o</a:t>
            </a:r>
            <a:r>
              <a:rPr lang="en-US" altLang="sr-Latn-RS" sz="1800" dirty="0">
                <a:solidFill>
                  <a:schemeClr val="tx1"/>
                </a:solidFill>
              </a:rPr>
              <a:t> SAU</a:t>
            </a:r>
            <a:r>
              <a:rPr lang="sr-Latn-RS" altLang="sr-Latn-RS" sz="1800" dirty="0">
                <a:solidFill>
                  <a:schemeClr val="tx1"/>
                </a:solidFill>
              </a:rPr>
              <a:t> potrebno je zadovoljiti </a:t>
            </a:r>
            <a:r>
              <a:rPr lang="en-US" altLang="sr-Latn-RS" sz="1800" dirty="0" err="1">
                <a:solidFill>
                  <a:schemeClr val="tx1"/>
                </a:solidFill>
              </a:rPr>
              <a:t>sledeć</a:t>
            </a:r>
            <a:r>
              <a:rPr lang="sr-Latn-RS" altLang="sr-Latn-RS" sz="1800" dirty="0">
                <a:solidFill>
                  <a:schemeClr val="tx1"/>
                </a:solidFill>
              </a:rPr>
              <a:t>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uslov</a:t>
            </a:r>
            <a:r>
              <a:rPr lang="sr-Latn-RS" altLang="sr-Latn-RS" sz="1800" dirty="0">
                <a:solidFill>
                  <a:schemeClr val="tx1"/>
                </a:solidFill>
              </a:rPr>
              <a:t>e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/>
              <a:t>Test mora </a:t>
            </a:r>
            <a:r>
              <a:rPr lang="en-US" altLang="sr-Latn-RS" sz="1800" dirty="0" err="1"/>
              <a:t>biti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specificiran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/>
              <a:t>Mora </a:t>
            </a:r>
            <a:r>
              <a:rPr lang="en-US" altLang="sr-Latn-RS" sz="1800" dirty="0" err="1"/>
              <a:t>biti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odabran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kriterijum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dobrog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endParaRPr lang="en-U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chemeClr val="tx1"/>
                </a:solidFill>
              </a:rPr>
              <a:t>Tri </a:t>
            </a:r>
            <a:r>
              <a:rPr lang="en-US" altLang="sr-Latn-RS" sz="1800" dirty="0" err="1">
                <a:solidFill>
                  <a:schemeClr val="tx1"/>
                </a:solidFill>
              </a:rPr>
              <a:t>najčešća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kriterijuma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su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Opadanje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do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četvrtin</a:t>
            </a:r>
            <a:r>
              <a:rPr lang="sr-Latn-RS" altLang="sr-Latn-RS" sz="1800" dirty="0"/>
              <a:t>e</a:t>
            </a:r>
            <a:r>
              <a:rPr lang="en-US" altLang="sr-Latn-RS" sz="1800" dirty="0"/>
              <a:t> amplitude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/>
              <a:t>Minimum </a:t>
            </a:r>
            <a:r>
              <a:rPr lang="en-US" altLang="sr-Latn-RS" sz="1800" dirty="0" err="1"/>
              <a:t>integrala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apsolutne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Kritično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prigušenje</a:t>
            </a:r>
            <a:endParaRPr lang="en-US" altLang="sr-Latn-R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B4FC393-BEDD-467D-9841-7A2005A7FD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593725"/>
            <a:ext cx="8502650" cy="406400"/>
          </a:xfrm>
        </p:spPr>
        <p:txBody>
          <a:bodyPr/>
          <a:lstStyle/>
          <a:p>
            <a:pPr marL="342900" indent="-342900"/>
            <a:r>
              <a:rPr lang="en-US" altLang="sr-Latn-RS" sz="1800">
                <a:solidFill>
                  <a:srgbClr val="444444"/>
                </a:solidFill>
                <a:latin typeface="Arial" panose="020B0604020202020204" pitchFamily="34" charset="0"/>
              </a:rPr>
              <a:t>Opadanje greške za četvrtinu amplitude</a:t>
            </a:r>
            <a:br>
              <a:rPr lang="en-US" altLang="sr-Latn-RS" sz="1800">
                <a:solidFill>
                  <a:srgbClr val="444444"/>
                </a:solidFill>
                <a:latin typeface="Arial" panose="020B0604020202020204" pitchFamily="34" charset="0"/>
              </a:rPr>
            </a:br>
            <a:br>
              <a:rPr lang="en-US" altLang="sr-Latn-RS" sz="1800">
                <a:solidFill>
                  <a:srgbClr val="294D7D"/>
                </a:solidFill>
                <a:latin typeface="Arial" panose="020B0604020202020204" pitchFamily="34" charset="0"/>
              </a:rPr>
            </a:br>
            <a:endParaRPr lang="en-US" altLang="sr-Latn-RS">
              <a:solidFill>
                <a:srgbClr val="294D7D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TextBox 3">
            <a:extLst>
              <a:ext uri="{FF2B5EF4-FFF2-40B4-BE49-F238E27FC236}">
                <a16:creationId xmlns:a16="http://schemas.microsoft.com/office/drawing/2014/main" id="{8921B181-65BB-4605-BFBF-543248C1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000125"/>
            <a:ext cx="850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Kriterijum podrazumeva oscilatoran odziv u kome je naredna pozitivna amplituda kontrolisane promenljive </a:t>
            </a:r>
            <a:r>
              <a:rPr lang="sr-Latn-RS" altLang="sr-Latn-RS" sz="1800">
                <a:solidFill>
                  <a:schemeClr val="tx1"/>
                </a:solidFill>
              </a:rPr>
              <a:t>četvrtina</a:t>
            </a:r>
            <a:r>
              <a:rPr lang="en-US" altLang="sr-Latn-RS" sz="1800">
                <a:solidFill>
                  <a:schemeClr val="tx1"/>
                </a:solidFill>
              </a:rPr>
              <a:t> prethodne</a:t>
            </a:r>
          </a:p>
        </p:txBody>
      </p:sp>
      <p:sp>
        <p:nvSpPr>
          <p:cNvPr id="39942" name="TextBox 6">
            <a:extLst>
              <a:ext uri="{FF2B5EF4-FFF2-40B4-BE49-F238E27FC236}">
                <a16:creationId xmlns:a16="http://schemas.microsoft.com/office/drawing/2014/main" id="{2199DED4-7848-4C8F-A6F6-30D514BA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2071688"/>
            <a:ext cx="335756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>
                <a:solidFill>
                  <a:schemeClr val="tx1"/>
                </a:solidFill>
              </a:rPr>
              <a:t>Varijacija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kriterijuma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procenat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preskoka</a:t>
            </a:r>
            <a:r>
              <a:rPr lang="en-US" altLang="sr-Latn-RS" sz="1800" dirty="0">
                <a:solidFill>
                  <a:schemeClr val="tx1"/>
                </a:solidFill>
              </a:rPr>
              <a:t> (PPO).</a:t>
            </a:r>
          </a:p>
        </p:txBody>
      </p:sp>
      <p:graphicFrame>
        <p:nvGraphicFramePr>
          <p:cNvPr id="39943" name="Object 4">
            <a:extLst>
              <a:ext uri="{FF2B5EF4-FFF2-40B4-BE49-F238E27FC236}">
                <a16:creationId xmlns:a16="http://schemas.microsoft.com/office/drawing/2014/main" id="{46100556-29CA-4C50-88AF-1CDE654FF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72895"/>
              </p:ext>
            </p:extLst>
          </p:nvPr>
        </p:nvGraphicFramePr>
        <p:xfrm>
          <a:off x="5940152" y="3747277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4" imgW="2120900" imgH="673100" progId="Equation.3">
                  <p:embed/>
                </p:oleObj>
              </mc:Choice>
              <mc:Fallback>
                <p:oleObj name="Equation" r:id="rId4" imgW="21209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747277"/>
                        <a:ext cx="2120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ACBB32-CB09-4662-99F2-69C02AC0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1803680"/>
            <a:ext cx="6408711" cy="5054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1">
            <a:extLst>
              <a:ext uri="{FF2B5EF4-FFF2-40B4-BE49-F238E27FC236}">
                <a16:creationId xmlns:a16="http://schemas.microsoft.com/office/drawing/2014/main" id="{40E498E2-9579-454A-ACDF-E2309993F2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5600" y="44450"/>
            <a:ext cx="8502650" cy="477838"/>
          </a:xfrm>
        </p:spPr>
        <p:txBody>
          <a:bodyPr/>
          <a:lstStyle/>
          <a:p>
            <a:pPr marL="342900" indent="-342900"/>
            <a:r>
              <a:rPr lang="en-US" altLang="sr-Latn-RS" sz="1800">
                <a:solidFill>
                  <a:srgbClr val="294D7D"/>
                </a:solidFill>
                <a:latin typeface="Arial" panose="020B0604020202020204" pitchFamily="34" charset="0"/>
              </a:rPr>
              <a:t>Minimum integrala apsolutne greške</a:t>
            </a:r>
            <a:br>
              <a:rPr lang="en-US" altLang="sr-Latn-RS" sz="1800">
                <a:solidFill>
                  <a:srgbClr val="294D7D"/>
                </a:solidFill>
                <a:latin typeface="Arial" panose="020B0604020202020204" pitchFamily="34" charset="0"/>
              </a:rPr>
            </a:br>
            <a:endParaRPr lang="en-US" altLang="sr-Latn-RS">
              <a:solidFill>
                <a:srgbClr val="294D7D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Box 7">
            <a:extLst>
              <a:ext uri="{FF2B5EF4-FFF2-40B4-BE49-F238E27FC236}">
                <a16:creationId xmlns:a16="http://schemas.microsoft.com/office/drawing/2014/main" id="{B5449642-273A-4B34-8022-3554128A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04813"/>
            <a:ext cx="85026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Kriterijum podrazumeva da površina ispod krive koja predstvalja grešku bude minimalan.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Postoje i drugi kriterijumi poznatiji kao indeksi performanse</a:t>
            </a:r>
            <a:r>
              <a:rPr lang="sr-Latn-RS" altLang="sr-Latn-RS" sz="1800">
                <a:solidFill>
                  <a:schemeClr val="tx1"/>
                </a:solidFill>
              </a:rPr>
              <a:t> (kriterijumi optimalnosti)</a:t>
            </a:r>
            <a:r>
              <a:rPr lang="en-US" altLang="sr-Latn-RS" sz="1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F0C4EF23-4AAB-4D4E-A882-E0B6E89DC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2450" y="2390775"/>
          <a:ext cx="1384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390775"/>
                        <a:ext cx="1384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3">
            <a:extLst>
              <a:ext uri="{FF2B5EF4-FFF2-40B4-BE49-F238E27FC236}">
                <a16:creationId xmlns:a16="http://schemas.microsoft.com/office/drawing/2014/main" id="{D4387769-DE8B-4C3F-8AD6-461A8FECE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6238" y="4751388"/>
          <a:ext cx="172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1" name="Equation" r:id="rId6" imgW="1727200" imgH="749300" progId="Equation.3">
                  <p:embed/>
                </p:oleObj>
              </mc:Choice>
              <mc:Fallback>
                <p:oleObj name="Equation" r:id="rId6" imgW="17272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4751388"/>
                        <a:ext cx="1727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3324A2D7-8FAD-465D-A2D3-B83E0AA1B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6238" y="5894388"/>
          <a:ext cx="1803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2" name="Equation" r:id="rId8" imgW="1803400" imgH="749300" progId="Equation.3">
                  <p:embed/>
                </p:oleObj>
              </mc:Choice>
              <mc:Fallback>
                <p:oleObj name="Equation" r:id="rId8" imgW="1803400" imgH="74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894388"/>
                        <a:ext cx="1803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D53F8D4C-BFAC-4C92-BA4F-0DB85DE8C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0" y="3608388"/>
          <a:ext cx="146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3" name="Equation" r:id="rId10" imgW="1459866" imgH="748975" progId="Equation.3">
                  <p:embed/>
                </p:oleObj>
              </mc:Choice>
              <mc:Fallback>
                <p:oleObj name="Equation" r:id="rId10" imgW="1459866" imgH="7489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608388"/>
                        <a:ext cx="146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5">
            <a:extLst>
              <a:ext uri="{FF2B5EF4-FFF2-40B4-BE49-F238E27FC236}">
                <a16:creationId xmlns:a16="http://schemas.microsoft.com/office/drawing/2014/main" id="{CEC6B165-E235-49F8-8AC9-6E7ED587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2052638"/>
            <a:ext cx="2487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 u="sng">
                <a:solidFill>
                  <a:schemeClr val="tx1"/>
                </a:solidFill>
              </a:rPr>
              <a:t>Integral apsolutne greške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41995" name="Rectangle 16">
            <a:extLst>
              <a:ext uri="{FF2B5EF4-FFF2-40B4-BE49-F238E27FC236}">
                <a16:creationId xmlns:a16="http://schemas.microsoft.com/office/drawing/2014/main" id="{B0299E3F-92F6-46D0-A086-D6501D3C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162300"/>
            <a:ext cx="2386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 u="sng">
                <a:solidFill>
                  <a:schemeClr val="tx1"/>
                </a:solidFill>
              </a:rPr>
              <a:t>Integral kvadrata greške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41996" name="Rectangle 17">
            <a:extLst>
              <a:ext uri="{FF2B5EF4-FFF2-40B4-BE49-F238E27FC236}">
                <a16:creationId xmlns:a16="http://schemas.microsoft.com/office/drawing/2014/main" id="{C6B959FC-E4BD-4C7B-9C59-7D7D2034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4357688"/>
            <a:ext cx="4392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 u="sng">
                <a:solidFill>
                  <a:schemeClr val="tx1"/>
                </a:solidFill>
              </a:rPr>
              <a:t>Integral proizvoda apsolutne greške i vremena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41997" name="Rectangle 18">
            <a:extLst>
              <a:ext uri="{FF2B5EF4-FFF2-40B4-BE49-F238E27FC236}">
                <a16:creationId xmlns:a16="http://schemas.microsoft.com/office/drawing/2014/main" id="{76CA1996-A3B5-47F5-9E48-E8600B27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5556250"/>
            <a:ext cx="4291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 u="sng">
                <a:solidFill>
                  <a:schemeClr val="tx1"/>
                </a:solidFill>
              </a:rPr>
              <a:t>Integral proizvoda kvadrata greške i vremena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844E0-0213-43EC-9CAA-B7DD2EE1BD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009" y="2262420"/>
            <a:ext cx="6249429" cy="22509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7477A99-DEBC-4B38-9EF2-86689B9A3E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500063"/>
            <a:ext cx="8502650" cy="5492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rgbClr val="294D7D"/>
                </a:solidFill>
                <a:latin typeface="Arial" panose="020B0604020202020204" pitchFamily="34" charset="0"/>
              </a:rPr>
              <a:t>Kritično prigušenje</a:t>
            </a:r>
          </a:p>
        </p:txBody>
      </p:sp>
      <p:sp>
        <p:nvSpPr>
          <p:cNvPr id="44037" name="TextBox 6">
            <a:extLst>
              <a:ext uri="{FF2B5EF4-FFF2-40B4-BE49-F238E27FC236}">
                <a16:creationId xmlns:a16="http://schemas.microsoft.com/office/drawing/2014/main" id="{02C27A86-E580-4E77-A766-9BAD0DA2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857250"/>
            <a:ext cx="85026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Kriterijum se koristi kada je preskok iznad radne tačke nepoželjan.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Kritično prigušenje je najmanje prigušenje koje će </a:t>
            </a:r>
            <a:r>
              <a:rPr lang="sr-Latn-RS" altLang="sr-Latn-RS" sz="1800">
                <a:solidFill>
                  <a:schemeClr val="tx1"/>
                </a:solidFill>
              </a:rPr>
              <a:t>p</a:t>
            </a:r>
            <a:r>
              <a:rPr lang="en-US" altLang="sr-Latn-RS" sz="1800">
                <a:solidFill>
                  <a:schemeClr val="tx1"/>
                </a:solidFill>
              </a:rPr>
              <a:t>roizvesti odziv bez preskoka i oscilacija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6D2CD-FA8C-4CCB-8B14-79BE8E7A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40968"/>
            <a:ext cx="8207551" cy="301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3CA09A6-96E8-4819-899C-956EE0CDA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57225"/>
            <a:ext cx="8502650" cy="4524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Šeme sistema automatskog upravljanja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F7DCD482-3D20-4142-81D6-EDA524812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285875"/>
            <a:ext cx="85026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i="1">
                <a:solidFill>
                  <a:schemeClr val="tx1"/>
                </a:solidFill>
              </a:rPr>
              <a:t>The Instrument Society of America</a:t>
            </a:r>
            <a:r>
              <a:rPr lang="en-US" altLang="sr-Latn-RS" sz="1800">
                <a:solidFill>
                  <a:schemeClr val="tx1"/>
                </a:solidFill>
              </a:rPr>
              <a:t> je pripremilo standard, </a:t>
            </a:r>
            <a:r>
              <a:rPr lang="en-US" altLang="sr-Latn-RS" sz="1800" i="1">
                <a:solidFill>
                  <a:schemeClr val="tx1"/>
                </a:solidFill>
              </a:rPr>
              <a:t>“Instrumentation Symbols and Identification”, </a:t>
            </a:r>
            <a:r>
              <a:rPr lang="en-US" altLang="sr-Latn-RS" sz="1800">
                <a:solidFill>
                  <a:schemeClr val="tx1"/>
                </a:solidFill>
              </a:rPr>
              <a:t>ANSI/ISA-S5.1-1984, kako bi “ustanovili uniforman način predstavljanja instrumenata i sistema koji se koriste za merenje i kontrolu”. Ovaj standard predstavlja sistem simbola i identifikacionih kodova koji su “pogodni za korišćenje kada god je potrebna referenca za  neki instrument”.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Ovakav sistem obuhvata dijagrame toka, šeme instrumentacije, specifikacije , šeme konstrukcija, tehničke papire, obeležavanje instrumenata, ...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Uobičajen naziv za ove crteže je“P&amp;I dijagrami”, Pipes and Instrumentation.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6E2CAE6-CCBD-4D11-A543-BAC5229B46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47700"/>
            <a:ext cx="8502650" cy="523875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Tipovi signala 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58D2C618-19C3-49D3-9D8A-2D2F73ED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357313"/>
            <a:ext cx="85026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Tipovi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mogu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biti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800" dirty="0"/>
              <a:t>a</a:t>
            </a:r>
            <a:r>
              <a:rPr lang="en-US" altLang="sr-Latn-RS" sz="1800" dirty="0" err="1"/>
              <a:t>nalogni</a:t>
            </a:r>
            <a:r>
              <a:rPr lang="en-US" altLang="sr-Latn-RS" sz="1800" dirty="0"/>
              <a:t> koji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po </a:t>
            </a:r>
            <a:r>
              <a:rPr lang="en-US" altLang="sr-Latn-RS" sz="1800" dirty="0" err="1"/>
              <a:t>svojoj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prirodi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kontinualni</a:t>
            </a:r>
            <a:r>
              <a:rPr lang="sr-Latn-RS" altLang="sr-Latn-RS" sz="1800" dirty="0"/>
              <a:t>;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diskretni</a:t>
            </a:r>
            <a:r>
              <a:rPr lang="en-US" altLang="sr-Latn-RS" sz="1800" dirty="0"/>
              <a:t> (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digitalni</a:t>
            </a:r>
            <a:r>
              <a:rPr lang="en-US" altLang="sr-Latn-RS" sz="1800" dirty="0"/>
              <a:t>) </a:t>
            </a:r>
            <a:r>
              <a:rPr lang="en-US" altLang="sr-Latn-RS" sz="1800" dirty="0" err="1"/>
              <a:t>imaju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stanja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bilo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trenutku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vremena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mogu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nalaziti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samo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jednom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tih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stanja</a:t>
            </a:r>
            <a:r>
              <a:rPr lang="sr-Latn-RS" altLang="sr-Latn-RS" sz="1800" dirty="0"/>
              <a:t>;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800" dirty="0"/>
              <a:t>s</a:t>
            </a:r>
            <a:r>
              <a:rPr lang="en-US" altLang="sr-Latn-RS" sz="1800" dirty="0" err="1"/>
              <a:t>ignali</a:t>
            </a:r>
            <a:r>
              <a:rPr lang="en-US" altLang="sr-Latn-RS" sz="1800" dirty="0"/>
              <a:t> koji se </a:t>
            </a:r>
            <a:r>
              <a:rPr lang="en-US" altLang="sr-Latn-RS" sz="1800" dirty="0" err="1"/>
              <a:t>sastoje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povorke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impulsa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gde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svaki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impuls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ekvivalentan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kratkotrajnom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diskretnom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signalu</a:t>
            </a:r>
            <a:r>
              <a:rPr lang="sr-Latn-RS" altLang="sr-Latn-RS" sz="1800" dirty="0"/>
              <a:t>.</a:t>
            </a:r>
            <a:endParaRPr lang="en-U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98C37DF6-B53B-4A8A-8DAF-7F243B5B6A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593725"/>
            <a:ext cx="8502650" cy="477838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Vrste signala 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E7D1FF27-6ECA-4815-81CB-756F522F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980728"/>
            <a:ext cx="8502650" cy="538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 dirty="0" err="1">
                <a:solidFill>
                  <a:schemeClr val="tx1"/>
                </a:solidFill>
              </a:rPr>
              <a:t>Tipovi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fizičkom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smislu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/>
              <a:t>audio – </a:t>
            </a:r>
            <a:r>
              <a:rPr lang="en-US" altLang="sr-Latn-RS" sz="1800" dirty="0" err="1"/>
              <a:t>zvuk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alarma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kapilarni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ekspanzija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popunjenom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sistemu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električni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struja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transmitera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elektromagnetni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telemetrija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preko</a:t>
            </a:r>
            <a:r>
              <a:rPr lang="en-US" altLang="sr-Latn-RS" sz="1800" dirty="0"/>
              <a:t> radio </a:t>
            </a:r>
            <a:r>
              <a:rPr lang="en-US" altLang="sr-Latn-RS" sz="1800" dirty="0" err="1"/>
              <a:t>veze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hidraulični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protok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kroz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ručni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promena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radne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tačke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strane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operatera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mehanički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pozicija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igle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pneumatski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pritisak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aktuator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procesni</a:t>
            </a:r>
            <a:r>
              <a:rPr lang="en-US" altLang="sr-Latn-RS" sz="1800" dirty="0"/>
              <a:t> – pH </a:t>
            </a:r>
            <a:r>
              <a:rPr lang="en-US" altLang="sr-Latn-RS" sz="1800" dirty="0" err="1"/>
              <a:t>vrednost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sr-Latn-RS" sz="1800" dirty="0" err="1"/>
              <a:t>vizuelni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boja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simbola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displeju</a:t>
            </a:r>
            <a:endParaRPr lang="en-US" altLang="sr-Latn-R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46B0DC4-19C8-42D6-A720-5160521AE6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547688"/>
            <a:ext cx="8502650" cy="523875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Standardni opsezi </a:t>
            </a:r>
            <a:br>
              <a:rPr lang="en-US" altLang="sr-Latn-RS" sz="2400">
                <a:latin typeface="Arial" panose="020B0604020202020204" pitchFamily="34" charset="0"/>
              </a:rPr>
            </a:br>
            <a:endParaRPr lang="en-US" altLang="sr-Latn-RS" sz="2400">
              <a:latin typeface="Arial" panose="020B0604020202020204" pitchFamily="34" charset="0"/>
            </a:endParaRPr>
          </a:p>
        </p:txBody>
      </p:sp>
      <p:sp>
        <p:nvSpPr>
          <p:cNvPr id="50179" name="TextBox 2">
            <a:extLst>
              <a:ext uri="{FF2B5EF4-FFF2-40B4-BE49-F238E27FC236}">
                <a16:creationId xmlns:a16="http://schemas.microsoft.com/office/drawing/2014/main" id="{11AEBFFB-685B-4613-A96D-329C4764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071563"/>
            <a:ext cx="85026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>
                <a:solidFill>
                  <a:schemeClr val="tx1"/>
                </a:solidFill>
              </a:rPr>
              <a:t>Kompatabilnost ulaznih i izlaznih signala omogućava sistemima da budu konfigurisani sa “of-the-shelf” elementima. (“sa police”)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>
                <a:solidFill>
                  <a:schemeClr val="tx1"/>
                </a:solidFill>
              </a:rPr>
              <a:t>Omogućava kompatabilnost elemenata – smanjuju se zalihe rezervnih delova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>
                <a:solidFill>
                  <a:schemeClr val="tx1"/>
                </a:solidFill>
              </a:rPr>
              <a:t>Tablica pokazuje standardne opsege za električne i pneumatske signale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>
                <a:solidFill>
                  <a:schemeClr val="tx1"/>
                </a:solidFill>
              </a:rPr>
              <a:t>Za analogne signale ovi opsezi su praktično industrijski standard.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sr-Latn-RS" sz="1800">
                <a:solidFill>
                  <a:schemeClr val="tx1"/>
                </a:solidFill>
              </a:rPr>
              <a:t>Za diskretne i pulsne signale ne postoje ovakvi standardi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A559D-B0CD-4CC2-897D-2EA57160FAE8}"/>
              </a:ext>
            </a:extLst>
          </p:cNvPr>
          <p:cNvGraphicFramePr>
            <a:graphicFrameLocks noGrp="1"/>
          </p:cNvGraphicFramePr>
          <p:nvPr/>
        </p:nvGraphicFramePr>
        <p:xfrm>
          <a:off x="1225550" y="4346575"/>
          <a:ext cx="6691314" cy="2225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Vrsta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Priroda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Standardni opseg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Ele</a:t>
                      </a:r>
                      <a:r>
                        <a:rPr lang="sr-Latn-RS" sz="1800" dirty="0"/>
                        <a:t>ktrični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Analo</a:t>
                      </a:r>
                      <a:r>
                        <a:rPr lang="sr-Latn-RS" sz="1800" dirty="0"/>
                        <a:t>gni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4-20mA;</a:t>
                      </a:r>
                      <a:r>
                        <a:rPr lang="en-US" sz="1800" baseline="0" dirty="0"/>
                        <a:t> 0-5V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</a:t>
                      </a:r>
                      <a:r>
                        <a:rPr lang="sr-Latn-RS" sz="1800" dirty="0"/>
                        <a:t>kretni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0/24V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Pul</a:t>
                      </a:r>
                      <a:r>
                        <a:rPr lang="sr-Latn-RS" sz="1800" dirty="0"/>
                        <a:t>sni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0/20mA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Pneu</a:t>
                      </a:r>
                      <a:r>
                        <a:rPr lang="sr-Latn-RS" sz="1800" dirty="0"/>
                        <a:t>matski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Anal</a:t>
                      </a:r>
                      <a:r>
                        <a:rPr lang="sr-Latn-RS" sz="1800" dirty="0"/>
                        <a:t>ogni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0.2-1.0barg (3-15psig)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</a:t>
                      </a:r>
                      <a:r>
                        <a:rPr lang="sr-Latn-RS" sz="1800" dirty="0"/>
                        <a:t>skretni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0/3.5barg (0/50psig)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46B0DC4-19C8-42D6-A720-5160521AE6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116632"/>
            <a:ext cx="8502650" cy="523875"/>
          </a:xfrm>
        </p:spPr>
        <p:txBody>
          <a:bodyPr/>
          <a:lstStyle/>
          <a:p>
            <a:r>
              <a:rPr lang="en-US" altLang="sr-Latn-RS" sz="2400" dirty="0" err="1">
                <a:latin typeface="Arial" panose="020B0604020202020204" pitchFamily="34" charset="0"/>
              </a:rPr>
              <a:t>Standardni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r>
              <a:rPr lang="en-US" altLang="sr-Latn-RS" sz="2400" dirty="0" err="1">
                <a:latin typeface="Arial" panose="020B0604020202020204" pitchFamily="34" charset="0"/>
              </a:rPr>
              <a:t>opsezi</a:t>
            </a:r>
            <a:r>
              <a:rPr lang="sr-Latn-RS" altLang="sr-Latn-RS" sz="2400" dirty="0">
                <a:latin typeface="Arial" panose="020B0604020202020204" pitchFamily="34" charset="0"/>
              </a:rPr>
              <a:t> - bar </a:t>
            </a:r>
            <a:r>
              <a:rPr lang="sr-Latn-RS" altLang="sr-Latn-RS" sz="2400" dirty="0" err="1">
                <a:latin typeface="Arial" panose="020B0604020202020204" pitchFamily="34" charset="0"/>
              </a:rPr>
              <a:t>vs</a:t>
            </a:r>
            <a:r>
              <a:rPr lang="sr-Latn-RS" altLang="sr-Latn-RS" sz="2400" dirty="0">
                <a:latin typeface="Arial" panose="020B0604020202020204" pitchFamily="34" charset="0"/>
              </a:rPr>
              <a:t> </a:t>
            </a:r>
            <a:r>
              <a:rPr lang="sr-Latn-RS" altLang="sr-Latn-RS" sz="2400" dirty="0" err="1">
                <a:latin typeface="Arial" panose="020B0604020202020204" pitchFamily="34" charset="0"/>
              </a:rPr>
              <a:t>barg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br>
              <a:rPr lang="en-US" altLang="sr-Latn-RS" sz="2400" dirty="0">
                <a:latin typeface="Arial" panose="020B0604020202020204" pitchFamily="34" charset="0"/>
              </a:rPr>
            </a:br>
            <a:endParaRPr lang="en-US" altLang="sr-Latn-RS" sz="2400" dirty="0">
              <a:latin typeface="Arial" panose="020B0604020202020204" pitchFamily="34" charset="0"/>
            </a:endParaRPr>
          </a:p>
        </p:txBody>
      </p:sp>
      <p:sp>
        <p:nvSpPr>
          <p:cNvPr id="50179" name="TextBox 2">
            <a:extLst>
              <a:ext uri="{FF2B5EF4-FFF2-40B4-BE49-F238E27FC236}">
                <a16:creationId xmlns:a16="http://schemas.microsoft.com/office/drawing/2014/main" id="{11AEBFFB-685B-4613-A96D-329C4764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27" y="857415"/>
            <a:ext cx="8502650" cy="36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sr-Latn-RS" altLang="sr-Latn-RS" sz="2000" dirty="0">
                <a:solidFill>
                  <a:schemeClr val="tx1"/>
                </a:solidFill>
              </a:rPr>
              <a:t>bar – apsolutni pritisak;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sr-Latn-RS" altLang="sr-Latn-RS" sz="2000" dirty="0" err="1">
                <a:solidFill>
                  <a:schemeClr val="tx1"/>
                </a:solidFill>
              </a:rPr>
              <a:t>barg</a:t>
            </a:r>
            <a:r>
              <a:rPr lang="sr-Latn-RS" altLang="sr-Latn-RS" sz="2000" dirty="0">
                <a:solidFill>
                  <a:schemeClr val="tx1"/>
                </a:solidFill>
              </a:rPr>
              <a:t> – pritisak u instrumentaciji, cevima, posudama...  </a:t>
            </a:r>
            <a:r>
              <a:rPr lang="sr-Latn-RS" altLang="sr-Latn-RS" sz="2000" dirty="0" err="1">
                <a:solidFill>
                  <a:schemeClr val="tx1"/>
                </a:solidFill>
              </a:rPr>
              <a:t>nadpritisak</a:t>
            </a:r>
            <a:r>
              <a:rPr lang="sr-Latn-RS" altLang="sr-Latn-RS" sz="2000" dirty="0">
                <a:solidFill>
                  <a:schemeClr val="tx1"/>
                </a:solidFill>
              </a:rPr>
              <a:t> u odnosu na pritisak okoline (g – </a:t>
            </a:r>
            <a:r>
              <a:rPr lang="sr-Latn-RS" altLang="sr-Latn-RS" sz="2000" dirty="0" err="1">
                <a:solidFill>
                  <a:schemeClr val="tx1"/>
                </a:solidFill>
              </a:rPr>
              <a:t>gauge</a:t>
            </a:r>
            <a:r>
              <a:rPr lang="sr-Latn-RS" altLang="sr-Latn-RS" sz="20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sr-Latn-RS" altLang="sr-Latn-RS" sz="2000" dirty="0">
                <a:solidFill>
                  <a:schemeClr val="tx1"/>
                </a:solidFill>
              </a:rPr>
              <a:t>0 </a:t>
            </a:r>
            <a:r>
              <a:rPr lang="sr-Latn-RS" altLang="sr-Latn-RS" sz="2000" dirty="0" err="1">
                <a:solidFill>
                  <a:schemeClr val="tx1"/>
                </a:solidFill>
              </a:rPr>
              <a:t>barg</a:t>
            </a:r>
            <a:r>
              <a:rPr lang="sr-Latn-RS" altLang="sr-Latn-RS" sz="2000" dirty="0">
                <a:solidFill>
                  <a:schemeClr val="tx1"/>
                </a:solidFill>
              </a:rPr>
              <a:t> = 1 bar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sr-Latn-RS" altLang="sr-Latn-RS" sz="2000" dirty="0">
                <a:solidFill>
                  <a:schemeClr val="tx1"/>
                </a:solidFill>
              </a:rPr>
              <a:t>1 </a:t>
            </a:r>
            <a:r>
              <a:rPr lang="sr-Latn-RS" altLang="sr-Latn-RS" sz="2000" dirty="0" err="1">
                <a:solidFill>
                  <a:schemeClr val="tx1"/>
                </a:solidFill>
              </a:rPr>
              <a:t>barg</a:t>
            </a:r>
            <a:r>
              <a:rPr lang="sr-Latn-RS" altLang="sr-Latn-RS" sz="2000" dirty="0">
                <a:solidFill>
                  <a:schemeClr val="tx1"/>
                </a:solidFill>
              </a:rPr>
              <a:t> = 2 bar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sr-Latn-RS" altLang="sr-Latn-RS" sz="2000" dirty="0">
                <a:solidFill>
                  <a:schemeClr val="tx1"/>
                </a:solidFill>
              </a:rPr>
              <a:t>0 bar = -1 </a:t>
            </a:r>
            <a:r>
              <a:rPr lang="sr-Latn-RS" altLang="sr-Latn-RS" sz="2000" dirty="0" err="1">
                <a:solidFill>
                  <a:schemeClr val="tx1"/>
                </a:solidFill>
              </a:rPr>
              <a:t>barg</a:t>
            </a:r>
            <a:endParaRPr lang="sr-Latn-RS" altLang="sr-Latn-R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endParaRPr lang="en-US" altLang="sr-Latn-R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A559D-B0CD-4CC2-897D-2EA57160F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20800"/>
              </p:ext>
            </p:extLst>
          </p:nvPr>
        </p:nvGraphicFramePr>
        <p:xfrm>
          <a:off x="1223168" y="4509120"/>
          <a:ext cx="6691314" cy="110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sr-Latn-RS" sz="1800" dirty="0"/>
                        <a:t>Vrsta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Priroda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Standardni opseg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Pneu</a:t>
                      </a:r>
                      <a:r>
                        <a:rPr lang="sr-Latn-RS" sz="1800" dirty="0"/>
                        <a:t>matski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Anal</a:t>
                      </a:r>
                      <a:r>
                        <a:rPr lang="sr-Latn-RS" sz="1800" dirty="0"/>
                        <a:t>ogni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0.2-1.0barg (3-15psig)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</a:t>
                      </a:r>
                      <a:r>
                        <a:rPr lang="sr-Latn-RS" sz="1800" dirty="0"/>
                        <a:t>skretni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0/3.5barg (0/50psig)</a:t>
                      </a:r>
                      <a:endParaRPr lang="en-US" sz="1800" dirty="0">
                        <a:solidFill>
                          <a:srgbClr val="294D7D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E8F3B3-8C2D-4090-B174-88E93B760097}"/>
              </a:ext>
            </a:extLst>
          </p:cNvPr>
          <p:cNvSpPr txBox="1"/>
          <p:nvPr/>
        </p:nvSpPr>
        <p:spPr>
          <a:xfrm>
            <a:off x="3097712" y="2852936"/>
            <a:ext cx="2228495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sz="2400" b="1" dirty="0" err="1">
                <a:solidFill>
                  <a:srgbClr val="FF0000"/>
                </a:solidFill>
              </a:rPr>
              <a:t>P</a:t>
            </a:r>
            <a:r>
              <a:rPr lang="sr-Latn-RS" sz="2400" b="1" baseline="-25000" dirty="0" err="1">
                <a:solidFill>
                  <a:srgbClr val="FF0000"/>
                </a:solidFill>
              </a:rPr>
              <a:t>bar</a:t>
            </a:r>
            <a:r>
              <a:rPr lang="sr-Latn-RS" sz="2400" b="1" dirty="0">
                <a:solidFill>
                  <a:srgbClr val="FF0000"/>
                </a:solidFill>
              </a:rPr>
              <a:t> = 1 + </a:t>
            </a:r>
            <a:r>
              <a:rPr lang="sr-Latn-RS" sz="2400" b="1" dirty="0" err="1">
                <a:solidFill>
                  <a:srgbClr val="FF0000"/>
                </a:solidFill>
              </a:rPr>
              <a:t>P</a:t>
            </a:r>
            <a:r>
              <a:rPr lang="sr-Latn-RS" sz="2400" b="1" baseline="-25000" dirty="0" err="1">
                <a:solidFill>
                  <a:srgbClr val="FF0000"/>
                </a:solidFill>
              </a:rPr>
              <a:t>barg</a:t>
            </a:r>
            <a:endParaRPr lang="sr-Latn-R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7FCFF-198D-45BD-8E0A-149FF00365AE}"/>
              </a:ext>
            </a:extLst>
          </p:cNvPr>
          <p:cNvSpPr txBox="1"/>
          <p:nvPr/>
        </p:nvSpPr>
        <p:spPr>
          <a:xfrm>
            <a:off x="1331640" y="573325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Arial" charset="0"/>
                <a:cs typeface="+mn-cs"/>
              </a:rPr>
              <a:t>psi</a:t>
            </a:r>
            <a:r>
              <a:rPr lang="sr-Latn-RS" sz="1600" kern="0" dirty="0">
                <a:solidFill>
                  <a:srgbClr val="000000"/>
                </a:solidFill>
                <a:latin typeface="Arial" charset="0"/>
                <a:cs typeface="+mn-cs"/>
              </a:rPr>
              <a:t> = funta po kvadratnom inču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1600" dirty="0"/>
              <a:t>1 bar = 100 </a:t>
            </a:r>
            <a:r>
              <a:rPr lang="sr-Latn-RS" sz="1600" dirty="0" err="1"/>
              <a:t>kPa</a:t>
            </a:r>
            <a:r>
              <a:rPr lang="sr-Latn-RS" sz="1600" dirty="0"/>
              <a:t> ≈ 14,5 Psi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1600" dirty="0"/>
              <a:t>0,2 bar ≈ 2,9 Psi</a:t>
            </a:r>
          </a:p>
        </p:txBody>
      </p:sp>
    </p:spTree>
    <p:extLst>
      <p:ext uri="{BB962C8B-B14F-4D97-AF65-F5344CB8AC3E}">
        <p14:creationId xmlns:p14="http://schemas.microsoft.com/office/powerpoint/2010/main" val="1521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790AAE8-93B5-4A8F-9283-6A14467433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57225"/>
            <a:ext cx="8502650" cy="514350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Linearnost 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2227" name="TextBox 2">
            <a:extLst>
              <a:ext uri="{FF2B5EF4-FFF2-40B4-BE49-F238E27FC236}">
                <a16:creationId xmlns:a16="http://schemas.microsoft.com/office/drawing/2014/main" id="{1B676860-4B5E-4896-B841-96564D747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171575"/>
            <a:ext cx="850265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Linearnost je nešto što prožima automatizaciju.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Linearni signali se intuitivno lako interpretiraju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Elementima koji imaju linearni odziv se relativno lako upravlja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Nažalost, nelinearni odnosi između ulaza i izlaza su česti, i postoji nekoliko formi nelinearnosti koje se pojavljuju u komponentama SAU-a.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I/O grafik je grafik ulaznih vrednosti nasuprot izlaznih vrednosti. Kada imamo jednu pravu liniju, kažemo da je sistem linearan.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0A4FC411-7770-4A9C-917B-0AF4463E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075"/>
            <a:ext cx="914400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Box 4">
            <a:extLst>
              <a:ext uri="{FF2B5EF4-FFF2-40B4-BE49-F238E27FC236}">
                <a16:creationId xmlns:a16="http://schemas.microsoft.com/office/drawing/2014/main" id="{60ECAF3E-652E-44BC-B836-5F219E5D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929063"/>
            <a:ext cx="86439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Linearni elementi – uvek zadržavaju oblik ulaznog signala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U trenutku T0 ulazna vrednost b odgovara izlaznoj vrednosti B, u trenutku T1 ulazna vrednost c odgovara izlaznoj vrednosti C...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96DF62D7-A2BA-4F6D-BACB-5CCB4E04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914400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2">
            <a:extLst>
              <a:ext uri="{FF2B5EF4-FFF2-40B4-BE49-F238E27FC236}">
                <a16:creationId xmlns:a16="http://schemas.microsoft.com/office/drawing/2014/main" id="{5361314E-8A44-40AE-B2B9-2F9311FB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857625"/>
            <a:ext cx="8643937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Nelinearni</a:t>
            </a:r>
            <a:r>
              <a:rPr lang="en-US" altLang="sr-Latn-RS" sz="1800" b="1" dirty="0">
                <a:solidFill>
                  <a:srgbClr val="FF0000"/>
                </a:solidFill>
              </a:rPr>
              <a:t> element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sinusoidnim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odgovarajućim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signalom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chemeClr val="tx1"/>
                </a:solidFill>
              </a:rPr>
              <a:t>I/O </a:t>
            </a:r>
            <a:r>
              <a:rPr lang="en-US" altLang="sr-Latn-RS" sz="1800" dirty="0" err="1">
                <a:solidFill>
                  <a:schemeClr val="tx1"/>
                </a:solidFill>
              </a:rPr>
              <a:t>grafik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prevodi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odgovarajuće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Nelinearni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elementi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menjaju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oblik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tako</a:t>
            </a:r>
            <a:r>
              <a:rPr lang="en-US" altLang="sr-Latn-RS" sz="1800" dirty="0">
                <a:solidFill>
                  <a:schemeClr val="tx1"/>
                </a:solidFill>
              </a:rPr>
              <a:t> da u </a:t>
            </a:r>
            <a:r>
              <a:rPr lang="en-US" altLang="sr-Latn-RS" sz="1800" dirty="0" err="1">
                <a:solidFill>
                  <a:schemeClr val="tx1"/>
                </a:solidFill>
              </a:rPr>
              <a:t>ovom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slučaju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imamo</a:t>
            </a:r>
            <a:r>
              <a:rPr lang="en-US" altLang="sr-Latn-RS" sz="1800" dirty="0">
                <a:solidFill>
                  <a:schemeClr val="tx1"/>
                </a:solidFill>
              </a:rPr>
              <a:t> signal </a:t>
            </a:r>
            <a:r>
              <a:rPr lang="en-US" altLang="sr-Latn-RS" sz="1800" dirty="0" err="1">
                <a:solidFill>
                  <a:schemeClr val="tx1"/>
                </a:solidFill>
              </a:rPr>
              <a:t>koji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sinusoidnog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oblika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0E92A75A-3616-4092-BE4A-AEF15AAC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2">
            <a:extLst>
              <a:ext uri="{FF2B5EF4-FFF2-40B4-BE49-F238E27FC236}">
                <a16:creationId xmlns:a16="http://schemas.microsoft.com/office/drawing/2014/main" id="{EF7B132A-33A8-4E51-A193-CA8DD526C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725863"/>
            <a:ext cx="864393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Linearni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elementi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sa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mrtvom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zonom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Mrtva</a:t>
            </a:r>
            <a:r>
              <a:rPr lang="en-US" altLang="sr-Latn-RS" sz="1800" dirty="0">
                <a:solidFill>
                  <a:schemeClr val="tx1"/>
                </a:solidFill>
              </a:rPr>
              <a:t> zona je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kojima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može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menjan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tako</a:t>
            </a:r>
            <a:r>
              <a:rPr lang="en-US" altLang="sr-Latn-RS" sz="1800" dirty="0">
                <a:solidFill>
                  <a:schemeClr val="tx1"/>
                </a:solidFill>
              </a:rPr>
              <a:t> da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nemamo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nikakvu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promenu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Efekti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mrtve</a:t>
            </a:r>
            <a:r>
              <a:rPr lang="en-US" altLang="sr-Latn-RS" sz="1800" dirty="0">
                <a:solidFill>
                  <a:schemeClr val="tx1"/>
                </a:solidFill>
              </a:rPr>
              <a:t> zone se </a:t>
            </a:r>
            <a:r>
              <a:rPr lang="en-US" altLang="sr-Latn-RS" sz="1800" dirty="0" err="1">
                <a:solidFill>
                  <a:schemeClr val="tx1"/>
                </a:solidFill>
              </a:rPr>
              <a:t>uočavaju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kada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ulazni</a:t>
            </a:r>
            <a:r>
              <a:rPr lang="en-US" altLang="sr-Latn-RS" sz="1800" dirty="0">
                <a:solidFill>
                  <a:schemeClr val="tx1"/>
                </a:solidFill>
              </a:rPr>
              <a:t> signal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smer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C312926E-12BA-4433-A386-62769D5D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91440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2">
            <a:extLst>
              <a:ext uri="{FF2B5EF4-FFF2-40B4-BE49-F238E27FC236}">
                <a16:creationId xmlns:a16="http://schemas.microsoft.com/office/drawing/2014/main" id="{A71F265E-CC17-4102-A40E-7CE3E9C0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643313"/>
            <a:ext cx="8501063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Nelinearni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elementi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sa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histerezisom</a:t>
            </a:r>
            <a:endParaRPr lang="en-US" altLang="sr-Latn-RS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Histerezis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javlja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kada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raste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odgovara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jedna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kriva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I/O  </a:t>
            </a:r>
            <a:r>
              <a:rPr lang="en-US" altLang="sr-Latn-RS" sz="1800" dirty="0" err="1">
                <a:solidFill>
                  <a:schemeClr val="tx1"/>
                </a:solidFill>
              </a:rPr>
              <a:t>grafiku</a:t>
            </a:r>
            <a:r>
              <a:rPr lang="en-US" altLang="sr-Latn-RS" sz="1800" dirty="0">
                <a:solidFill>
                  <a:schemeClr val="tx1"/>
                </a:solidFill>
              </a:rPr>
              <a:t> a </a:t>
            </a:r>
            <a:r>
              <a:rPr lang="en-US" altLang="sr-Latn-RS" sz="1800" dirty="0" err="1">
                <a:solidFill>
                  <a:schemeClr val="tx1"/>
                </a:solidFill>
              </a:rPr>
              <a:t>kada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opada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odgovara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druga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kriva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chemeClr val="tx1"/>
                </a:solidFill>
              </a:rPr>
              <a:t>I/O </a:t>
            </a:r>
            <a:r>
              <a:rPr lang="en-US" altLang="sr-Latn-RS" sz="1800" dirty="0" err="1">
                <a:solidFill>
                  <a:schemeClr val="tx1"/>
                </a:solidFill>
              </a:rPr>
              <a:t>kriva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formira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petlju,i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bilo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za </a:t>
            </a:r>
            <a:r>
              <a:rPr lang="en-US" altLang="sr-Latn-RS" sz="1800" dirty="0" err="1">
                <a:solidFill>
                  <a:schemeClr val="tx1"/>
                </a:solidFill>
              </a:rPr>
              <a:t>zadati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zavisi</a:t>
            </a:r>
            <a:r>
              <a:rPr lang="en-US" altLang="sr-Latn-RS" sz="1800" dirty="0">
                <a:solidFill>
                  <a:schemeClr val="tx1"/>
                </a:solidFill>
              </a:rPr>
              <a:t> od </a:t>
            </a:r>
            <a:r>
              <a:rPr lang="en-US" altLang="sr-Latn-RS" sz="1800" dirty="0" err="1">
                <a:solidFill>
                  <a:schemeClr val="tx1"/>
                </a:solidFill>
              </a:rPr>
              <a:t>istorije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ulaza</a:t>
            </a:r>
            <a:r>
              <a:rPr lang="sr-Latn-R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(</a:t>
            </a:r>
            <a:r>
              <a:rPr lang="en-US" altLang="sr-Latn-RS" sz="1800" dirty="0" err="1">
                <a:solidFill>
                  <a:schemeClr val="tx1"/>
                </a:solidFill>
              </a:rPr>
              <a:t>prethodnih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ulaza</a:t>
            </a:r>
            <a:r>
              <a:rPr lang="en-US" altLang="sr-Latn-RS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>
            <a:extLst>
              <a:ext uri="{FF2B5EF4-FFF2-40B4-BE49-F238E27FC236}">
                <a16:creationId xmlns:a16="http://schemas.microsoft.com/office/drawing/2014/main" id="{2507AF2C-6306-4263-B1A8-CA4D927F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4400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Box 2">
            <a:extLst>
              <a:ext uri="{FF2B5EF4-FFF2-40B4-BE49-F238E27FC236}">
                <a16:creationId xmlns:a16="http://schemas.microsoft.com/office/drawing/2014/main" id="{9B33F438-164D-4BA1-8E08-7DD2C0C1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71875"/>
            <a:ext cx="85010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Linearni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elementi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sa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nelinearnom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saturacijom</a:t>
            </a:r>
            <a:endParaRPr lang="en-US" altLang="sr-Latn-RS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Saturacija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 </a:t>
            </a:r>
            <a:r>
              <a:rPr lang="en-US" altLang="sr-Latn-RS" sz="1800" dirty="0" err="1">
                <a:solidFill>
                  <a:schemeClr val="tx1"/>
                </a:solidFill>
              </a:rPr>
              <a:t>ograničenja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izlaznih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realne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dostižu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saturaciju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kada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ulaz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pojača</a:t>
            </a:r>
            <a:r>
              <a:rPr lang="en-US" altLang="sr-Latn-RS" sz="1800" dirty="0">
                <a:solidFill>
                  <a:schemeClr val="tx1"/>
                </a:solidFill>
              </a:rPr>
              <a:t> (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smanji</a:t>
            </a:r>
            <a:r>
              <a:rPr lang="en-US" altLang="sr-Latn-RS" sz="1800" dirty="0">
                <a:solidFill>
                  <a:schemeClr val="tx1"/>
                </a:solidFill>
              </a:rPr>
              <a:t>) </a:t>
            </a:r>
            <a:r>
              <a:rPr lang="en-US" altLang="sr-Latn-RS" sz="1800" dirty="0" err="1">
                <a:solidFill>
                  <a:schemeClr val="tx1"/>
                </a:solidFill>
              </a:rPr>
              <a:t>iznad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dozvoljene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granice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256B35A-5E02-4987-9CE2-603EAFEEFF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200025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P&amp;I dijagrami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1B9DA948-671D-485D-8A62-FB00BAC6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703263"/>
            <a:ext cx="8502650" cy="61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Kružni simbol naziva se </a:t>
            </a:r>
            <a:r>
              <a:rPr lang="en-US" altLang="sr-Latn-RS" sz="1800" i="1">
                <a:solidFill>
                  <a:schemeClr val="tx1"/>
                </a:solidFill>
              </a:rPr>
              <a:t>“balon” (kružić)</a:t>
            </a:r>
            <a:r>
              <a:rPr lang="en-US" altLang="sr-Latn-RS" sz="1800">
                <a:solidFill>
                  <a:schemeClr val="tx1"/>
                </a:solidFill>
              </a:rPr>
              <a:t> predstavlja generalni simbol za instrumente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Instrument je identifikovan kodom smeštenim u kružić.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Identifikacioni kod se sastoji od 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sr-Latn-RS" sz="1800"/>
              <a:t>Identifikacije funkcije – slova u gornjem delu kružića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sr-Latn-RS" sz="1800"/>
              <a:t>Identifikacija petlje – brojevi u donjoj polovini kružića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 Prvo slovo u funkcionalnoj identifikaciji definiše merenu ili inicijalnu promenljivu kontrolne petlje (npr  F-flow, L-level, P-pressure, T-temperature...).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Do tri dodatna slova mogu se koristiti za imenovanje funkcije induvidualnog instrumenta (npr indikator,arhiver , kontroler, ventil...)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Standard, isto tako, definiše simbole za strukturu linija, tela ventila, aktuatore, primarne elemente,...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D147D1B9-B4AF-429E-8378-3341CC514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148226"/>
            <a:ext cx="8502650" cy="523875"/>
          </a:xfrm>
        </p:spPr>
        <p:txBody>
          <a:bodyPr/>
          <a:lstStyle/>
          <a:p>
            <a:r>
              <a:rPr lang="en-US" altLang="sr-Latn-RS" sz="2400" dirty="0" err="1">
                <a:latin typeface="Arial" panose="020B0604020202020204" pitchFamily="34" charset="0"/>
              </a:rPr>
              <a:t>Karakteristike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r>
              <a:rPr lang="en-US" altLang="sr-Latn-RS" sz="2400" dirty="0" err="1">
                <a:latin typeface="Arial" panose="020B0604020202020204" pitchFamily="34" charset="0"/>
              </a:rPr>
              <a:t>mernih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r>
              <a:rPr lang="en-US" altLang="sr-Latn-RS" sz="2400" dirty="0" err="1">
                <a:latin typeface="Arial" panose="020B0604020202020204" pitchFamily="34" charset="0"/>
              </a:rPr>
              <a:t>instrumenata</a:t>
            </a:r>
            <a:endParaRPr lang="en-US" altLang="sr-Latn-RS" dirty="0">
              <a:latin typeface="Arial" panose="020B0604020202020204" pitchFamily="34" charset="0"/>
            </a:endParaRPr>
          </a:p>
        </p:txBody>
      </p:sp>
      <p:sp>
        <p:nvSpPr>
          <p:cNvPr id="64515" name="TextBox 2">
            <a:extLst>
              <a:ext uri="{FF2B5EF4-FFF2-40B4-BE49-F238E27FC236}">
                <a16:creationId xmlns:a16="http://schemas.microsoft.com/office/drawing/2014/main" id="{C3E3FE0D-6EA3-48B0-8C3A-D19935A51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26" y="605539"/>
            <a:ext cx="8502650" cy="49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Merni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mogu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meriti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bilo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okviru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merenja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Opseg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definisan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donjom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gornjom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granicom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Širina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mernog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opsega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 </a:t>
            </a:r>
            <a:r>
              <a:rPr lang="en-US" altLang="sr-Latn-RS" sz="1800" dirty="0" err="1"/>
              <a:t>gornja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granica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opsega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donja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granica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opsega</a:t>
            </a:r>
            <a:endParaRPr lang="en-U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Rezolucija</a:t>
            </a:r>
            <a:r>
              <a:rPr lang="en-US" altLang="sr-Latn-RS" sz="1800" dirty="0">
                <a:solidFill>
                  <a:schemeClr val="tx1"/>
                </a:solidFill>
              </a:rPr>
              <a:t> – </a:t>
            </a:r>
            <a:r>
              <a:rPr lang="en-US" altLang="sr-Latn-RS" sz="1800" dirty="0" err="1">
                <a:solidFill>
                  <a:schemeClr val="tx1"/>
                </a:solidFill>
              </a:rPr>
              <a:t>Neki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menjaju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diskretnim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koracima</a:t>
            </a:r>
            <a:r>
              <a:rPr lang="en-US" altLang="sr-Latn-RS" sz="1800" dirty="0">
                <a:solidFill>
                  <a:schemeClr val="tx1"/>
                </a:solidFill>
              </a:rPr>
              <a:t> , </a:t>
            </a:r>
            <a:r>
              <a:rPr lang="en-US" altLang="sr-Latn-RS" sz="1800" dirty="0" err="1">
                <a:solidFill>
                  <a:schemeClr val="tx1"/>
                </a:solidFill>
              </a:rPr>
              <a:t>rezolucija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jedinični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korak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sr-Latn-RS" altLang="sr-Latn-RS" sz="1800" dirty="0">
                <a:solidFill>
                  <a:schemeClr val="tx1"/>
                </a:solidFill>
              </a:rPr>
              <a:t>, najmanja promena merene veličine koju je moguće izmeriti (vrednost jednog podeoka na skali)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Mrtva</a:t>
            </a:r>
            <a:r>
              <a:rPr lang="en-US" altLang="sr-Latn-RS" sz="1800" b="1" dirty="0">
                <a:solidFill>
                  <a:srgbClr val="FF0000"/>
                </a:solidFill>
              </a:rPr>
              <a:t> zona </a:t>
            </a:r>
            <a:r>
              <a:rPr lang="en-US" altLang="sr-Latn-RS" sz="1800" dirty="0">
                <a:solidFill>
                  <a:schemeClr val="tx1"/>
                </a:solidFill>
              </a:rPr>
              <a:t>– je </a:t>
            </a:r>
            <a:r>
              <a:rPr lang="en-US" altLang="sr-Latn-RS" sz="1800" dirty="0" err="1">
                <a:solidFill>
                  <a:schemeClr val="tx1"/>
                </a:solidFill>
              </a:rPr>
              <a:t>minimalni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iznos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r>
              <a:rPr lang="en-US" altLang="sr-Latn-RS" sz="1800" dirty="0">
                <a:solidFill>
                  <a:schemeClr val="tx1"/>
                </a:solidFill>
              </a:rPr>
              <a:t> koji </a:t>
            </a:r>
            <a:r>
              <a:rPr lang="en-US" altLang="sr-Latn-RS" sz="1800" dirty="0" err="1">
                <a:solidFill>
                  <a:schemeClr val="tx1"/>
                </a:solidFill>
              </a:rPr>
              <a:t>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registrovan</a:t>
            </a:r>
            <a:r>
              <a:rPr lang="en-US" altLang="sr-Latn-RS" sz="1800" dirty="0">
                <a:solidFill>
                  <a:schemeClr val="tx1"/>
                </a:solidFill>
              </a:rPr>
              <a:t> od </a:t>
            </a:r>
            <a:r>
              <a:rPr lang="en-US" altLang="sr-Latn-RS" sz="1800" dirty="0" err="1">
                <a:solidFill>
                  <a:schemeClr val="tx1"/>
                </a:solidFill>
              </a:rPr>
              <a:t>strane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; </a:t>
            </a:r>
            <a:r>
              <a:rPr lang="en-US" altLang="sr-Latn-RS" sz="1800" dirty="0" err="1">
                <a:solidFill>
                  <a:schemeClr val="tx1"/>
                </a:solidFill>
              </a:rPr>
              <a:t>Drugo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ime</a:t>
            </a:r>
            <a:r>
              <a:rPr lang="en-US" altLang="sr-Latn-RS" sz="1800" dirty="0">
                <a:solidFill>
                  <a:schemeClr val="tx1"/>
                </a:solidFill>
              </a:rPr>
              <a:t>  -  </a:t>
            </a:r>
            <a:r>
              <a:rPr lang="en-US" altLang="sr-Latn-RS" sz="1800" dirty="0" err="1">
                <a:solidFill>
                  <a:schemeClr val="tx1"/>
                </a:solidFill>
              </a:rPr>
              <a:t>prag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2">
            <a:extLst>
              <a:ext uri="{FF2B5EF4-FFF2-40B4-BE49-F238E27FC236}">
                <a16:creationId xmlns:a16="http://schemas.microsoft.com/office/drawing/2014/main" id="{EBB56FEC-6044-46BF-82C6-EB039BE0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642938"/>
            <a:ext cx="8502650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Osetljivost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podeljena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uzrokuje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minimalnu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Pouzdanost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uređaja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verovatnoća</a:t>
            </a:r>
            <a:r>
              <a:rPr lang="en-US" altLang="sr-Latn-RS" sz="1800" dirty="0">
                <a:solidFill>
                  <a:schemeClr val="tx1"/>
                </a:solidFill>
              </a:rPr>
              <a:t> da </a:t>
            </a:r>
            <a:r>
              <a:rPr lang="en-US" altLang="sr-Latn-RS" sz="1800" dirty="0" err="1">
                <a:solidFill>
                  <a:schemeClr val="tx1"/>
                </a:solidFill>
              </a:rPr>
              <a:t>će</a:t>
            </a:r>
            <a:r>
              <a:rPr lang="en-US" altLang="sr-Latn-RS" sz="1800" dirty="0">
                <a:solidFill>
                  <a:schemeClr val="tx1"/>
                </a:solidFill>
              </a:rPr>
              <a:t> on </a:t>
            </a:r>
            <a:r>
              <a:rPr lang="en-US" altLang="sr-Latn-RS" sz="1800" dirty="0" err="1">
                <a:solidFill>
                  <a:schemeClr val="tx1"/>
                </a:solidFill>
              </a:rPr>
              <a:t>vršiti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posao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predviđeno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vreme</a:t>
            </a:r>
            <a:r>
              <a:rPr lang="en-US" altLang="sr-Latn-RS" sz="1800" dirty="0">
                <a:solidFill>
                  <a:schemeClr val="tx1"/>
                </a:solidFill>
              </a:rPr>
              <a:t> pod </a:t>
            </a:r>
            <a:r>
              <a:rPr lang="en-US" altLang="sr-Latn-RS" sz="1800" dirty="0" err="1">
                <a:solidFill>
                  <a:schemeClr val="tx1"/>
                </a:solidFill>
              </a:rPr>
              <a:t>predviđenim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uslovima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Prekoračenje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svako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iskakanje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veličine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gornje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granice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intervala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Vreme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oporavka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jeste</a:t>
            </a:r>
            <a:r>
              <a:rPr lang="en-US" altLang="sr-Latn-RS" sz="1800" dirty="0">
                <a:solidFill>
                  <a:schemeClr val="tx1"/>
                </a:solidFill>
              </a:rPr>
              <a:t> period </a:t>
            </a:r>
            <a:r>
              <a:rPr lang="en-US" altLang="sr-Latn-RS" sz="1800" dirty="0" err="1">
                <a:solidFill>
                  <a:schemeClr val="tx1"/>
                </a:solidFill>
              </a:rPr>
              <a:t>potreban</a:t>
            </a:r>
            <a:r>
              <a:rPr lang="en-US" altLang="sr-Latn-RS" sz="1800" dirty="0">
                <a:solidFill>
                  <a:schemeClr val="tx1"/>
                </a:solidFill>
              </a:rPr>
              <a:t> da se </a:t>
            </a:r>
            <a:r>
              <a:rPr lang="en-US" altLang="sr-Latn-RS" sz="1800" dirty="0" err="1">
                <a:solidFill>
                  <a:schemeClr val="tx1"/>
                </a:solidFill>
              </a:rPr>
              <a:t>merni</a:t>
            </a:r>
            <a:r>
              <a:rPr lang="en-US" altLang="sr-Latn-RS" sz="1800" dirty="0">
                <a:solidFill>
                  <a:schemeClr val="tx1"/>
                </a:solidFill>
              </a:rPr>
              <a:t> instrument </a:t>
            </a:r>
            <a:r>
              <a:rPr lang="en-US" altLang="sr-Latn-RS" sz="1800" dirty="0" err="1">
                <a:solidFill>
                  <a:schemeClr val="tx1"/>
                </a:solidFill>
              </a:rPr>
              <a:t>vrati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operativno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stanje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nakon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prestanka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prekoračenja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Otklon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neželjena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tokom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određenog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vremena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Nulti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otklon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je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dok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drži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njenom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donjem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limitu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sr-Latn-RS" sz="1800" b="1" dirty="0" err="1">
                <a:solidFill>
                  <a:srgbClr val="FF0000"/>
                </a:solidFill>
              </a:rPr>
              <a:t>Otklon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FF0000"/>
                </a:solidFill>
              </a:rPr>
              <a:t>osetljivosti</a:t>
            </a:r>
            <a:r>
              <a:rPr lang="en-US" altLang="sr-Latn-RS" sz="1800" b="1" dirty="0">
                <a:solidFill>
                  <a:srgbClr val="FF000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je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osetljivosti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tokom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vremena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>
            <a:extLst>
              <a:ext uri="{FF2B5EF4-FFF2-40B4-BE49-F238E27FC236}">
                <a16:creationId xmlns:a16="http://schemas.microsoft.com/office/drawing/2014/main" id="{6CE03133-5E50-4E30-8D9C-8B34A323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143000"/>
            <a:ext cx="850265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sr-Latn-RS" sz="1800" dirty="0" err="1">
                <a:solidFill>
                  <a:schemeClr val="tx1"/>
                </a:solidFill>
              </a:rPr>
              <a:t>Statičke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karakteristike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opisuju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tačnost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sobnim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uslovima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konstantna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veoma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sporo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menja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sr-Latn-RS" sz="1800" dirty="0" err="1">
                <a:solidFill>
                  <a:schemeClr val="tx1"/>
                </a:solidFill>
              </a:rPr>
              <a:t>Tačnost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predstavlja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stepen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saglasnosti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idealnom</a:t>
            </a:r>
            <a:r>
              <a:rPr lang="en-US" altLang="sr-Latn-RS" sz="1800" dirty="0">
                <a:solidFill>
                  <a:schemeClr val="tx1"/>
                </a:solidFill>
              </a:rPr>
              <a:t> (</a:t>
            </a:r>
            <a:r>
              <a:rPr lang="en-US" altLang="sr-Latn-RS" sz="1800" dirty="0" err="1">
                <a:solidFill>
                  <a:schemeClr val="tx1"/>
                </a:solidFill>
              </a:rPr>
              <a:t>apsolutno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tačnom</a:t>
            </a:r>
            <a:r>
              <a:rPr lang="en-US" altLang="sr-Latn-RS" sz="1800" dirty="0">
                <a:solidFill>
                  <a:schemeClr val="tx1"/>
                </a:solidFill>
              </a:rPr>
              <a:t>)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vrednošću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definisano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skladu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određenim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standardom</a:t>
            </a:r>
            <a:r>
              <a:rPr lang="en-US" altLang="sr-Latn-RS" sz="1800" dirty="0">
                <a:solidFill>
                  <a:schemeClr val="tx1"/>
                </a:solidFill>
              </a:rPr>
              <a:t>. </a:t>
            </a:r>
            <a:r>
              <a:rPr lang="en-US" altLang="sr-Latn-RS" sz="1800" dirty="0" err="1">
                <a:solidFill>
                  <a:schemeClr val="tx1"/>
                </a:solidFill>
              </a:rPr>
              <a:t>Utvrđuje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određenim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instrumentima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procedurom</a:t>
            </a:r>
            <a:r>
              <a:rPr lang="en-US" altLang="sr-Latn-RS" sz="1800" dirty="0">
                <a:solidFill>
                  <a:schemeClr val="tx1"/>
                </a:solidFill>
              </a:rPr>
              <a:t> pod </a:t>
            </a:r>
            <a:r>
              <a:rPr lang="en-US" altLang="sr-Latn-RS" sz="1800" dirty="0" err="1">
                <a:solidFill>
                  <a:schemeClr val="tx1"/>
                </a:solidFill>
              </a:rPr>
              <a:t>određenim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uslovima</a:t>
            </a:r>
            <a:r>
              <a:rPr lang="en-US" altLang="sr-Latn-RS" sz="1800" dirty="0">
                <a:solidFill>
                  <a:schemeClr val="tx1"/>
                </a:solidFill>
              </a:rPr>
              <a:t>. Test se </a:t>
            </a:r>
            <a:r>
              <a:rPr lang="en-US" altLang="sr-Latn-RS" sz="1800" dirty="0" err="1">
                <a:solidFill>
                  <a:schemeClr val="tx1"/>
                </a:solidFill>
              </a:rPr>
              <a:t>ponavlja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nekoliko</a:t>
            </a:r>
            <a:r>
              <a:rPr lang="en-US" altLang="sr-Latn-RS" sz="1800" dirty="0">
                <a:solidFill>
                  <a:schemeClr val="tx1"/>
                </a:solidFill>
              </a:rPr>
              <a:t> puta, </a:t>
            </a:r>
            <a:r>
              <a:rPr lang="en-US" altLang="sr-Latn-RS" sz="1800" dirty="0" err="1">
                <a:solidFill>
                  <a:schemeClr val="tx1"/>
                </a:solidFill>
              </a:rPr>
              <a:t>tačnost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definiše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preko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maksimalne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minimalne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greške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lvl="3" eaLnBrk="1" hangingPunct="1">
              <a:spcBef>
                <a:spcPts val="600"/>
              </a:spcBef>
              <a:buFontTx/>
              <a:buNone/>
            </a:pPr>
            <a:r>
              <a:rPr lang="en-US" altLang="sr-Latn-RS" sz="1800" dirty="0" err="1"/>
              <a:t>Greška</a:t>
            </a:r>
            <a:r>
              <a:rPr lang="en-US" altLang="sr-Latn-RS" sz="1800" dirty="0"/>
              <a:t> = </a:t>
            </a:r>
            <a:r>
              <a:rPr lang="en-US" altLang="sr-Latn-RS" sz="1800" dirty="0" err="1"/>
              <a:t>izmerena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idealna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endParaRPr lang="en-US" altLang="sr-Latn-RS" sz="1800" dirty="0"/>
          </a:p>
          <a:p>
            <a:pPr eaLnBrk="1" hangingPunct="1">
              <a:spcBef>
                <a:spcPts val="1200"/>
              </a:spcBef>
            </a:pPr>
            <a:r>
              <a:rPr lang="en-US" altLang="sr-Latn-RS" sz="1800" dirty="0" err="1">
                <a:solidFill>
                  <a:schemeClr val="tx1"/>
                </a:solidFill>
              </a:rPr>
              <a:t>Tačnost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instrumenta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definiše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sledeće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načine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sr-Latn-RS" sz="1800" dirty="0" err="1"/>
              <a:t>Merenom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veličinom</a:t>
            </a:r>
            <a:r>
              <a:rPr lang="en-US" altLang="sr-Latn-RS" sz="1800" dirty="0"/>
              <a:t> (+1</a:t>
            </a:r>
            <a:r>
              <a:rPr lang="en-US" altLang="sr-Latn-RS" sz="1800" baseline="30000" dirty="0"/>
              <a:t>o</a:t>
            </a:r>
            <a:r>
              <a:rPr lang="en-US" altLang="sr-Latn-RS" sz="1800" dirty="0"/>
              <a:t>C/-2</a:t>
            </a:r>
            <a:r>
              <a:rPr lang="en-US" altLang="sr-Latn-RS" sz="1800" baseline="30000" dirty="0"/>
              <a:t>o</a:t>
            </a:r>
            <a:r>
              <a:rPr lang="en-US" altLang="sr-Latn-RS" sz="1800" dirty="0"/>
              <a:t>C)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sr-Latn-RS" sz="1800" dirty="0" err="1"/>
              <a:t>Procentom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širine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mernog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opsega</a:t>
            </a:r>
            <a:r>
              <a:rPr lang="en-US" altLang="sr-Latn-RS" sz="1800" dirty="0"/>
              <a:t> (</a:t>
            </a:r>
            <a:r>
              <a:rPr lang="en-US" altLang="sr-Latn-RS" sz="1800" dirty="0" err="1"/>
              <a:t>npr</a:t>
            </a:r>
            <a:r>
              <a:rPr lang="en-US" altLang="sr-Latn-RS" sz="1800" dirty="0"/>
              <a:t>. ±0.5% </a:t>
            </a:r>
            <a:r>
              <a:rPr lang="en-US" altLang="sr-Latn-RS" sz="1800" dirty="0" err="1"/>
              <a:t>širine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mernog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opsega</a:t>
            </a:r>
            <a:r>
              <a:rPr lang="en-US" altLang="sr-Latn-RS" sz="1800" dirty="0"/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sr-Latn-RS" sz="1800" dirty="0" err="1"/>
              <a:t>Procentom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aktuelne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izlaza</a:t>
            </a:r>
            <a:r>
              <a:rPr lang="en-US" altLang="sr-Latn-RS" sz="1800" dirty="0"/>
              <a:t> (±1% </a:t>
            </a:r>
            <a:r>
              <a:rPr lang="en-US" altLang="sr-Latn-RS" sz="1800" dirty="0" err="1"/>
              <a:t>vrednosti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izlaza</a:t>
            </a:r>
            <a:r>
              <a:rPr lang="en-US" altLang="sr-Latn-RS" sz="1800" dirty="0"/>
              <a:t>)</a:t>
            </a:r>
          </a:p>
          <a:p>
            <a:pPr eaLnBrk="1" hangingPunct="1">
              <a:spcBef>
                <a:spcPts val="600"/>
              </a:spcBef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  <p:sp>
        <p:nvSpPr>
          <p:cNvPr id="68611" name="Title 1">
            <a:extLst>
              <a:ext uri="{FF2B5EF4-FFF2-40B4-BE49-F238E27FC236}">
                <a16:creationId xmlns:a16="http://schemas.microsoft.com/office/drawing/2014/main" id="{C217E9C3-5666-4CF2-93FF-4D94BF0937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357187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Statičke karakteristike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2">
            <a:extLst>
              <a:ext uri="{FF2B5EF4-FFF2-40B4-BE49-F238E27FC236}">
                <a16:creationId xmlns:a16="http://schemas.microsoft.com/office/drawing/2014/main" id="{C99152BC-7611-43AA-AEEC-173541D0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143000"/>
            <a:ext cx="85026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Ponovljivost mernog instrumenta je mera disperzije (ili standardne disperzije) merenja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Reproduktivnost je maksimalna razlika između izmerenih vrednosti izlaza (pri čemu se vrši veći broj merenja) pri istim vrednostima ulaza (ali postignutim sa obe strane) u određenom vremenskom periodu.</a:t>
            </a:r>
          </a:p>
        </p:txBody>
      </p:sp>
      <p:sp>
        <p:nvSpPr>
          <p:cNvPr id="70659" name="Title 1">
            <a:extLst>
              <a:ext uri="{FF2B5EF4-FFF2-40B4-BE49-F238E27FC236}">
                <a16:creationId xmlns:a16="http://schemas.microsoft.com/office/drawing/2014/main" id="{458AC2E3-44A0-47BC-ABDD-5CC54B36AC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357187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Statičke karakteristike</a:t>
            </a:r>
          </a:p>
        </p:txBody>
      </p:sp>
      <p:pic>
        <p:nvPicPr>
          <p:cNvPr id="70660" name="Picture 2">
            <a:extLst>
              <a:ext uri="{FF2B5EF4-FFF2-40B4-BE49-F238E27FC236}">
                <a16:creationId xmlns:a16="http://schemas.microsoft.com/office/drawing/2014/main" id="{336A762F-5E8D-423C-8E04-9B897824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981450"/>
            <a:ext cx="7581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2">
            <a:extLst>
              <a:ext uri="{FF2B5EF4-FFF2-40B4-BE49-F238E27FC236}">
                <a16:creationId xmlns:a16="http://schemas.microsoft.com/office/drawing/2014/main" id="{5F800103-A80C-4E5F-A192-88C4A56B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143000"/>
            <a:ext cx="85026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Primer:Tahogenerator</a:t>
            </a:r>
            <a:r>
              <a:rPr lang="en-US" altLang="sr-Latn-RS" sz="1800" dirty="0">
                <a:solidFill>
                  <a:schemeClr val="tx1"/>
                </a:solidFill>
              </a:rPr>
              <a:t>(TG)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uređaj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koji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koristi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merenje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brzine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rotacije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motora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gas, </a:t>
            </a:r>
            <a:r>
              <a:rPr lang="en-US" altLang="sr-Latn-RS" sz="1800" dirty="0" err="1">
                <a:solidFill>
                  <a:schemeClr val="tx1"/>
                </a:solidFill>
              </a:rPr>
              <a:t>električnih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motora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kontrolu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brzine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itd</a:t>
            </a:r>
            <a:r>
              <a:rPr lang="en-US" altLang="sr-Latn-RS" sz="1800" dirty="0">
                <a:solidFill>
                  <a:schemeClr val="tx1"/>
                </a:solidFill>
              </a:rPr>
              <a:t>. On </a:t>
            </a:r>
            <a:r>
              <a:rPr lang="en-US" altLang="sr-Latn-RS" sz="1800" dirty="0" err="1">
                <a:solidFill>
                  <a:schemeClr val="tx1"/>
                </a:solidFill>
              </a:rPr>
              <a:t>proizvodi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napon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proporcionalan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njegovoj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brzini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rotacije</a:t>
            </a:r>
            <a:r>
              <a:rPr lang="en-US" altLang="sr-Latn-RS" sz="1800" dirty="0">
                <a:solidFill>
                  <a:schemeClr val="tx1"/>
                </a:solidFill>
              </a:rPr>
              <a:t>. </a:t>
            </a:r>
            <a:r>
              <a:rPr lang="en-US" altLang="sr-Latn-RS" sz="1800" dirty="0" err="1">
                <a:solidFill>
                  <a:schemeClr val="tx1"/>
                </a:solidFill>
              </a:rPr>
              <a:t>Posmatrajmo</a:t>
            </a:r>
            <a:r>
              <a:rPr lang="en-US" altLang="sr-Latn-RS" sz="1800" dirty="0">
                <a:solidFill>
                  <a:schemeClr val="tx1"/>
                </a:solidFill>
              </a:rPr>
              <a:t> TG </a:t>
            </a:r>
            <a:r>
              <a:rPr lang="en-US" altLang="sr-Latn-RS" sz="1800" dirty="0" err="1">
                <a:solidFill>
                  <a:schemeClr val="tx1"/>
                </a:solidFill>
              </a:rPr>
              <a:t>skoji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daje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idealnih</a:t>
            </a:r>
            <a:r>
              <a:rPr lang="en-US" altLang="sr-Latn-RS" sz="1800" dirty="0">
                <a:solidFill>
                  <a:schemeClr val="tx1"/>
                </a:solidFill>
              </a:rPr>
              <a:t> 5.0V </a:t>
            </a:r>
            <a:r>
              <a:rPr lang="en-US" altLang="sr-Latn-RS" sz="1800" dirty="0" err="1">
                <a:solidFill>
                  <a:schemeClr val="tx1"/>
                </a:solidFill>
              </a:rPr>
              <a:t>po</a:t>
            </a:r>
            <a:r>
              <a:rPr lang="en-US" altLang="sr-Latn-RS" sz="1800" dirty="0">
                <a:solidFill>
                  <a:schemeClr val="tx1"/>
                </a:solidFill>
              </a:rPr>
              <a:t> 1000 </a:t>
            </a:r>
            <a:r>
              <a:rPr lang="en-US" altLang="sr-Latn-RS" sz="1800" dirty="0" err="1">
                <a:solidFill>
                  <a:schemeClr val="tx1"/>
                </a:solidFill>
              </a:rPr>
              <a:t>obrtaja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minuti</a:t>
            </a:r>
            <a:r>
              <a:rPr lang="en-US" altLang="sr-Latn-RS" sz="1800" dirty="0">
                <a:solidFill>
                  <a:schemeClr val="tx1"/>
                </a:solidFill>
              </a:rPr>
              <a:t> (rpm)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opsegom</a:t>
            </a:r>
            <a:r>
              <a:rPr lang="en-US" altLang="sr-Latn-RS" sz="1800" dirty="0">
                <a:solidFill>
                  <a:schemeClr val="tx1"/>
                </a:solidFill>
              </a:rPr>
              <a:t> od 0 do 5000 rpm,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tačnošću</a:t>
            </a:r>
            <a:r>
              <a:rPr lang="en-US" altLang="sr-Latn-RS" sz="1800" dirty="0">
                <a:solidFill>
                  <a:schemeClr val="tx1"/>
                </a:solidFill>
              </a:rPr>
              <a:t> od  ±0.5%. </a:t>
            </a:r>
            <a:r>
              <a:rPr lang="en-US" altLang="sr-Latn-RS" sz="1800" dirty="0" err="1">
                <a:solidFill>
                  <a:schemeClr val="tx1"/>
                </a:solidFill>
              </a:rPr>
              <a:t>Ako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  TG  21V,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idealna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brzine</a:t>
            </a:r>
            <a:r>
              <a:rPr lang="en-US" altLang="sr-Latn-RS" sz="1800" dirty="0">
                <a:solidFill>
                  <a:schemeClr val="tx1"/>
                </a:solidFill>
              </a:rPr>
              <a:t>? </a:t>
            </a:r>
            <a:r>
              <a:rPr lang="en-US" altLang="sr-Latn-RS" sz="1800" dirty="0" err="1">
                <a:solidFill>
                  <a:schemeClr val="tx1"/>
                </a:solidFill>
              </a:rPr>
              <a:t>Koje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minimalne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maksimalne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moguće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vrednosti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brzinu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Rešenje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Opseg</a:t>
            </a:r>
            <a:r>
              <a:rPr lang="en-US" altLang="sr-Latn-RS" sz="1800" dirty="0"/>
              <a:t> TG </a:t>
            </a:r>
            <a:r>
              <a:rPr lang="en-US" altLang="sr-Latn-RS" sz="1800" dirty="0" err="1"/>
              <a:t>je</a:t>
            </a:r>
            <a:r>
              <a:rPr lang="en-US" altLang="sr-Latn-RS" sz="1800" dirty="0"/>
              <a:t> od 0 do 25V , </a:t>
            </a:r>
            <a:r>
              <a:rPr lang="en-US" altLang="sr-Latn-RS" sz="1800" dirty="0" err="1"/>
              <a:t>odgovarajući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</a:t>
            </a:r>
            <a:r>
              <a:rPr lang="en-US" altLang="sr-Latn-RS" sz="1800" dirty="0"/>
              <a:t> od 0 do 5000rpm. </a:t>
            </a:r>
            <a:r>
              <a:rPr lang="en-US" altLang="sr-Latn-RS" sz="1800" dirty="0" err="1"/>
              <a:t>Idealna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</a:t>
            </a:r>
            <a:r>
              <a:rPr lang="en-US" altLang="sr-Latn-RS" sz="1800" dirty="0"/>
              <a:t> 200 puta </a:t>
            </a:r>
            <a:r>
              <a:rPr lang="en-US" altLang="sr-Latn-RS" sz="1800" dirty="0" err="1"/>
              <a:t>izlazni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napon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Idealna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brzina</a:t>
            </a:r>
            <a:r>
              <a:rPr lang="en-US" altLang="sr-Latn-RS" sz="1800" dirty="0"/>
              <a:t>  = 21 x 200 = 4200rpm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Tačnost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</a:t>
            </a:r>
            <a:r>
              <a:rPr lang="en-US" altLang="sr-Latn-RS" sz="1800" dirty="0"/>
              <a:t> ±0.5% , </a:t>
            </a:r>
            <a:r>
              <a:rPr lang="sr-Latn-RS" altLang="sr-Latn-RS" sz="1800" dirty="0"/>
              <a:t>ili</a:t>
            </a:r>
            <a:r>
              <a:rPr lang="en-US" altLang="sr-Latn-RS" sz="1800" dirty="0"/>
              <a:t> ±0.005 x 5000 = ±25rpm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Idealna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brzina</a:t>
            </a:r>
            <a:r>
              <a:rPr lang="en-US" altLang="sr-Latn-RS" sz="1800" dirty="0"/>
              <a:t> = 4200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4175≤ </a:t>
            </a:r>
            <a:r>
              <a:rPr lang="en-US" altLang="sr-Latn-RS" sz="1800" dirty="0" err="1"/>
              <a:t>brzina</a:t>
            </a:r>
            <a:r>
              <a:rPr lang="en-US" altLang="sr-Latn-RS" sz="1800" dirty="0"/>
              <a:t> ≤4225rpm</a:t>
            </a:r>
          </a:p>
        </p:txBody>
      </p:sp>
      <p:sp>
        <p:nvSpPr>
          <p:cNvPr id="72707" name="Title 1">
            <a:extLst>
              <a:ext uri="{FF2B5EF4-FFF2-40B4-BE49-F238E27FC236}">
                <a16:creationId xmlns:a16="http://schemas.microsoft.com/office/drawing/2014/main" id="{7C9C16E6-2447-49DD-862F-5A2F7357B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357187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Statičke karakteristike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2">
            <a:extLst>
              <a:ext uri="{FF2B5EF4-FFF2-40B4-BE49-F238E27FC236}">
                <a16:creationId xmlns:a16="http://schemas.microsoft.com/office/drawing/2014/main" id="{D95C2D2E-646C-4909-A741-4ECB1A49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143000"/>
            <a:ext cx="850265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Dinamičke karakteristike opisuju performanse mernog instrumenta kada bi se merena promenljiva brzo menjala.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Većina senzora neće dati momentalan, kompletan  odziv na iznenadnu promenu merene promenljive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Merni instrument zahteva određeno vreme pre nego što dobijemo kompletan odziv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Step promena merene promenljive, proizvodi najgori scenario u radu instrumenta.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>
                <a:solidFill>
                  <a:schemeClr val="tx1"/>
                </a:solidFill>
              </a:rPr>
              <a:t>Zbog ovih razloga, odziv mernog instrumenta na step promenu merene promenljive se koristi da bi definisali njegove dinamičke karakteristike.</a:t>
            </a:r>
          </a:p>
        </p:txBody>
      </p:sp>
      <p:sp>
        <p:nvSpPr>
          <p:cNvPr id="74755" name="Title 1">
            <a:extLst>
              <a:ext uri="{FF2B5EF4-FFF2-40B4-BE49-F238E27FC236}">
                <a16:creationId xmlns:a16="http://schemas.microsoft.com/office/drawing/2014/main" id="{E4A339D1-06D6-4B9E-BEF1-7E7F8F924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357187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Dinamičke karakteristike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A093DD8-104C-4775-BD38-0EDC0D9D7A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714375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Odskočni odziv – prigušen sistem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05A50211-11E3-4BDB-B9C4-CEEEDAD5C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85875"/>
            <a:ext cx="85725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8AE818F9-2B8B-4BD1-9450-DFD7B83FA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642938"/>
            <a:ext cx="8502650" cy="714375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Odskočni odziv – neprigušen sistem</a:t>
            </a:r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3777A982-517D-44C8-B937-C4A03E44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00125"/>
            <a:ext cx="75120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47F9F8EF-B1DF-44DC-AC4F-7F30077A60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57225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Obrada signala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80899" name="TextBox 2">
            <a:extLst>
              <a:ext uri="{FF2B5EF4-FFF2-40B4-BE49-F238E27FC236}">
                <a16:creationId xmlns:a16="http://schemas.microsoft.com/office/drawing/2014/main" id="{993875C0-3F0C-4538-8009-DC077DB8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285875"/>
            <a:ext cx="850265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Obrađivač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priprema</a:t>
            </a:r>
            <a:r>
              <a:rPr lang="en-US" altLang="sr-Latn-RS" sz="1800" dirty="0">
                <a:solidFill>
                  <a:schemeClr val="tx1"/>
                </a:solidFill>
              </a:rPr>
              <a:t> signal za </a:t>
            </a:r>
            <a:r>
              <a:rPr lang="en-US" altLang="sr-Latn-RS" sz="1800" dirty="0" err="1">
                <a:solidFill>
                  <a:schemeClr val="tx1"/>
                </a:solidFill>
              </a:rPr>
              <a:t>korišćenje</a:t>
            </a:r>
            <a:r>
              <a:rPr lang="en-US" altLang="sr-Latn-RS" sz="1800" dirty="0">
                <a:solidFill>
                  <a:schemeClr val="tx1"/>
                </a:solidFill>
              </a:rPr>
              <a:t> od </a:t>
            </a:r>
            <a:r>
              <a:rPr lang="en-US" altLang="sr-Latn-RS" sz="1800" dirty="0" err="1">
                <a:solidFill>
                  <a:schemeClr val="tx1"/>
                </a:solidFill>
              </a:rPr>
              <a:t>strane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druge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Ulaz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obrađivač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obično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senzora</a:t>
            </a:r>
            <a:r>
              <a:rPr lang="en-US" altLang="sr-Latn-RS" sz="1800" dirty="0">
                <a:solidFill>
                  <a:schemeClr val="tx1"/>
                </a:solidFill>
              </a:rPr>
              <a:t> (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primarnog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elementa</a:t>
            </a:r>
            <a:r>
              <a:rPr lang="en-US" altLang="sr-Latn-RS" sz="18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Neki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zadaci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obrađivača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su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Izolacija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konverzija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impedanse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Pojačanje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A-A (analog - analog) </a:t>
            </a:r>
            <a:r>
              <a:rPr lang="en-US" altLang="sr-Latn-RS" sz="1800" dirty="0" err="1"/>
              <a:t>konverzija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Smanjenje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šuma</a:t>
            </a:r>
            <a:r>
              <a:rPr lang="en-US" altLang="sr-Latn-RS" sz="1800" dirty="0"/>
              <a:t> (</a:t>
            </a:r>
            <a:r>
              <a:rPr lang="en-US" altLang="sr-Latn-RS" sz="1800" dirty="0" err="1"/>
              <a:t>filteri</a:t>
            </a:r>
            <a:r>
              <a:rPr lang="en-US" altLang="sr-Latn-RS" sz="1800" dirty="0"/>
              <a:t>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Linearizacija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Odabiranje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podataka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D-A </a:t>
            </a:r>
            <a:r>
              <a:rPr lang="en-US" altLang="sr-Latn-RS" sz="1800" dirty="0" err="1"/>
              <a:t>konverzija</a:t>
            </a:r>
            <a:endParaRPr lang="en-US" altLang="sr-Latn-RS" sz="18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A-D </a:t>
            </a:r>
            <a:r>
              <a:rPr lang="en-US" altLang="sr-Latn-RS" sz="1800" dirty="0" err="1"/>
              <a:t>konverzija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Operacioni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pojačavač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predstavlja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ključni</a:t>
            </a:r>
            <a:r>
              <a:rPr lang="en-US" altLang="sr-Latn-RS" sz="1800" dirty="0">
                <a:solidFill>
                  <a:schemeClr val="tx1"/>
                </a:solidFill>
              </a:rPr>
              <a:t> deo </a:t>
            </a:r>
            <a:r>
              <a:rPr lang="en-US" altLang="sr-Latn-RS" sz="1800" dirty="0" err="1">
                <a:solidFill>
                  <a:schemeClr val="tx1"/>
                </a:solidFill>
              </a:rPr>
              <a:t>obrađivača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D384AF52-7B25-4823-94C2-7ECED8F6ED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2997200"/>
            <a:ext cx="8502650" cy="1196975"/>
          </a:xfrm>
        </p:spPr>
        <p:txBody>
          <a:bodyPr/>
          <a:lstStyle/>
          <a:p>
            <a:r>
              <a:rPr lang="sr-Latn-RS" altLang="sr-Latn-RS" sz="4000">
                <a:latin typeface="Arial" panose="020B0604020202020204" pitchFamily="34" charset="0"/>
              </a:rPr>
              <a:t>Kraj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370CA75E-5A83-416D-A797-6CFA41F12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4450"/>
            <a:ext cx="9975850" cy="65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BC23FC0B-730A-42E6-B9B1-5963DDA0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5759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F7A4AB6-BD6B-440E-B500-209C553C4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0507" y="203033"/>
            <a:ext cx="8502650" cy="428625"/>
          </a:xfrm>
        </p:spPr>
        <p:txBody>
          <a:bodyPr/>
          <a:lstStyle/>
          <a:p>
            <a:r>
              <a:rPr lang="en-US" altLang="sr-Latn-RS" sz="2000">
                <a:latin typeface="Arial" panose="020B0604020202020204" pitchFamily="34" charset="0"/>
              </a:rPr>
              <a:t>P&amp;I dijagrami – primer</a:t>
            </a:r>
            <a:endParaRPr lang="en-US" altLang="sr-Latn-RS">
              <a:latin typeface="Arial" panose="020B0604020202020204" pitchFamily="34" charset="0"/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F03EEE15-73AC-4A93-9193-4B6A8014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71563"/>
            <a:ext cx="85725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>
            <a:extLst>
              <a:ext uri="{FF2B5EF4-FFF2-40B4-BE49-F238E27FC236}">
                <a16:creationId xmlns:a16="http://schemas.microsoft.com/office/drawing/2014/main" id="{EE5E6D34-ABF1-41F6-8F7B-A7CEF7A6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6988"/>
            <a:ext cx="4413250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Box 10">
            <a:extLst>
              <a:ext uri="{FF2B5EF4-FFF2-40B4-BE49-F238E27FC236}">
                <a16:creationId xmlns:a16="http://schemas.microsoft.com/office/drawing/2014/main" id="{936C0809-24B9-4392-B284-E249AD15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357313"/>
            <a:ext cx="446881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b="1" u="sng">
                <a:solidFill>
                  <a:schemeClr val="tx1"/>
                </a:solidFill>
              </a:rPr>
              <a:t>Struktura linija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	           3-15psi pneumatska linija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		4-20mA električna struja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		--filled system capillary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b="1" u="sng">
                <a:solidFill>
                  <a:schemeClr val="tx1"/>
                </a:solidFill>
              </a:rPr>
              <a:t>Prvo Slovo - ID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A – analiza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L – nivo(level)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T – temperatura (temperature)</a:t>
            </a:r>
          </a:p>
        </p:txBody>
      </p:sp>
      <p:sp>
        <p:nvSpPr>
          <p:cNvPr id="19460" name="Title 1">
            <a:extLst>
              <a:ext uri="{FF2B5EF4-FFF2-40B4-BE49-F238E27FC236}">
                <a16:creationId xmlns:a16="http://schemas.microsoft.com/office/drawing/2014/main" id="{7CA7D9F5-0F09-4E44-BEDA-4E264619D0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90489"/>
            <a:ext cx="5622652" cy="500062"/>
          </a:xfrm>
        </p:spPr>
        <p:txBody>
          <a:bodyPr/>
          <a:lstStyle/>
          <a:p>
            <a:r>
              <a:rPr lang="en-US" altLang="sr-Latn-RS" sz="2400" dirty="0" err="1">
                <a:latin typeface="Arial" panose="020B0604020202020204" pitchFamily="34" charset="0"/>
              </a:rPr>
              <a:t>P&amp;I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r>
              <a:rPr lang="en-US" altLang="sr-Latn-RS" sz="2400" dirty="0" err="1">
                <a:latin typeface="Arial" panose="020B0604020202020204" pitchFamily="34" charset="0"/>
              </a:rPr>
              <a:t>dijagrami</a:t>
            </a:r>
            <a:r>
              <a:rPr lang="en-US" altLang="sr-Latn-RS" sz="2400" dirty="0">
                <a:latin typeface="Arial" panose="020B0604020202020204" pitchFamily="34" charset="0"/>
              </a:rPr>
              <a:t> </a:t>
            </a:r>
            <a:endParaRPr lang="en-US" altLang="sr-Latn-RS" dirty="0">
              <a:latin typeface="Arial" panose="020B0604020202020204" pitchFamily="34" charset="0"/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D4DB385E-CD68-4246-8D72-37ECB07A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67075"/>
            <a:ext cx="10001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>
            <a:extLst>
              <a:ext uri="{FF2B5EF4-FFF2-40B4-BE49-F238E27FC236}">
                <a16:creationId xmlns:a16="http://schemas.microsoft.com/office/drawing/2014/main" id="{D83374ED-85F0-4900-9637-394274D7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14625"/>
            <a:ext cx="914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>
            <a:extLst>
              <a:ext uri="{FF2B5EF4-FFF2-40B4-BE49-F238E27FC236}">
                <a16:creationId xmlns:a16="http://schemas.microsoft.com/office/drawing/2014/main" id="{2869834C-FB4A-42E5-B8AC-783AFA60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71688"/>
            <a:ext cx="10953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11">
            <a:extLst>
              <a:ext uri="{FF2B5EF4-FFF2-40B4-BE49-F238E27FC236}">
                <a16:creationId xmlns:a16="http://schemas.microsoft.com/office/drawing/2014/main" id="{1BDAA132-AFE0-4338-8867-BA832932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933700"/>
            <a:ext cx="38576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b="1" u="sng" dirty="0" err="1">
                <a:solidFill>
                  <a:schemeClr val="tx1"/>
                </a:solidFill>
              </a:rPr>
              <a:t>Prateća</a:t>
            </a:r>
            <a:r>
              <a:rPr lang="en-US" altLang="sr-Latn-RS" sz="1800" b="1" u="sng" dirty="0">
                <a:solidFill>
                  <a:schemeClr val="tx1"/>
                </a:solidFill>
              </a:rPr>
              <a:t> </a:t>
            </a:r>
            <a:r>
              <a:rPr lang="en-US" altLang="sr-Latn-RS" sz="1800" b="1" u="sng" dirty="0" err="1">
                <a:solidFill>
                  <a:schemeClr val="tx1"/>
                </a:solidFill>
              </a:rPr>
              <a:t>slova</a:t>
            </a:r>
            <a:r>
              <a:rPr lang="en-US" altLang="sr-Latn-RS" sz="1800" b="1" u="sng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C – </a:t>
            </a:r>
            <a:r>
              <a:rPr lang="en-US" altLang="sr-Latn-RS" sz="1800" dirty="0" err="1">
                <a:solidFill>
                  <a:schemeClr val="tx1"/>
                </a:solidFill>
              </a:rPr>
              <a:t>kontroler</a:t>
            </a:r>
            <a:r>
              <a:rPr lang="en-US" altLang="sr-Latn-RS" sz="1800" dirty="0">
                <a:solidFill>
                  <a:schemeClr val="tx1"/>
                </a:solidFill>
              </a:rPr>
              <a:t> (controller)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I – </a:t>
            </a:r>
            <a:r>
              <a:rPr lang="en-US" altLang="sr-Latn-RS" sz="1800" dirty="0" err="1">
                <a:solidFill>
                  <a:schemeClr val="tx1"/>
                </a:solidFill>
              </a:rPr>
              <a:t>indikator</a:t>
            </a:r>
            <a:r>
              <a:rPr lang="en-US" altLang="sr-Latn-RS" sz="1800" dirty="0">
                <a:solidFill>
                  <a:schemeClr val="tx1"/>
                </a:solidFill>
              </a:rPr>
              <a:t> (indicator)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R – </a:t>
            </a:r>
            <a:r>
              <a:rPr lang="en-US" altLang="sr-Latn-RS" sz="1800" dirty="0" err="1">
                <a:solidFill>
                  <a:schemeClr val="tx1"/>
                </a:solidFill>
              </a:rPr>
              <a:t>rekorder</a:t>
            </a:r>
            <a:r>
              <a:rPr lang="en-US" altLang="sr-Latn-RS" sz="1800" dirty="0">
                <a:solidFill>
                  <a:schemeClr val="tx1"/>
                </a:solidFill>
              </a:rPr>
              <a:t> (recorder)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T – </a:t>
            </a:r>
            <a:r>
              <a:rPr lang="en-US" altLang="sr-Latn-RS" sz="1800" dirty="0" err="1">
                <a:solidFill>
                  <a:schemeClr val="tx1"/>
                </a:solidFill>
              </a:rPr>
              <a:t>senzor</a:t>
            </a:r>
            <a:r>
              <a:rPr lang="en-US" altLang="sr-Latn-RS" sz="1800" dirty="0">
                <a:solidFill>
                  <a:schemeClr val="tx1"/>
                </a:solidFill>
              </a:rPr>
              <a:t> (transmitter)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V – </a:t>
            </a:r>
            <a:r>
              <a:rPr lang="en-US" altLang="sr-Latn-RS" sz="1800" dirty="0" err="1">
                <a:solidFill>
                  <a:schemeClr val="tx1"/>
                </a:solidFill>
              </a:rPr>
              <a:t>ventil</a:t>
            </a:r>
            <a:r>
              <a:rPr lang="en-US" altLang="sr-Latn-RS" sz="1800" dirty="0">
                <a:solidFill>
                  <a:schemeClr val="tx1"/>
                </a:solidFill>
              </a:rPr>
              <a:t> (valve)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chemeClr val="tx1"/>
                </a:solidFill>
              </a:rPr>
              <a:t>Y – </a:t>
            </a:r>
            <a:r>
              <a:rPr lang="en-US" altLang="sr-Latn-RS" sz="1800" dirty="0" err="1">
                <a:solidFill>
                  <a:schemeClr val="tx1"/>
                </a:solidFill>
              </a:rPr>
              <a:t>relej</a:t>
            </a:r>
            <a:r>
              <a:rPr lang="en-US" altLang="sr-Latn-RS" sz="1800" dirty="0">
                <a:solidFill>
                  <a:schemeClr val="tx1"/>
                </a:solidFill>
              </a:rPr>
              <a:t> (relay)</a:t>
            </a:r>
            <a:r>
              <a:rPr lang="sr-Latn-RS" altLang="sr-Latn-RS" sz="1800" dirty="0">
                <a:solidFill>
                  <a:schemeClr val="tx1"/>
                </a:solidFill>
              </a:rPr>
              <a:t> - </a:t>
            </a:r>
            <a:r>
              <a:rPr lang="sr-Latn-RS" altLang="sr-Latn-RS" sz="1800" dirty="0" err="1">
                <a:solidFill>
                  <a:schemeClr val="tx1"/>
                </a:solidFill>
              </a:rPr>
              <a:t>konvertor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518324A-1480-4F2B-B04F-CBF06AB22A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675" y="785813"/>
            <a:ext cx="8502650" cy="503237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P&amp;I dijagram</a:t>
            </a:r>
            <a:endParaRPr lang="en-US" altLang="sr-Latn-RS"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58C4E-0B91-463D-8F47-55EEE07E85DF}"/>
              </a:ext>
            </a:extLst>
          </p:cNvPr>
          <p:cNvGraphicFramePr>
            <a:graphicFrameLocks noGrp="1"/>
          </p:cNvGraphicFramePr>
          <p:nvPr/>
        </p:nvGraphicFramePr>
        <p:xfrm>
          <a:off x="0" y="1428736"/>
          <a:ext cx="9144000" cy="483494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LT-101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 Level Transmitter –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Odredjuje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 nivo tečnosti 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u rezervoaru</a:t>
                      </a: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pretvara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signal u</a:t>
                      </a: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dirty="0">
                          <a:solidFill>
                            <a:schemeClr val="tx1"/>
                          </a:solidFill>
                        </a:rPr>
                        <a:t>elektrišnu struju u opsegu</a:t>
                      </a: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 4 – 20mA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58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LIC-101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Indicating Controller –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uzima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i="0" u="none" baseline="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signal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iz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LT-101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kako bi dobio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kontrolni signal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u opsegu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4 – 20mA</a:t>
                      </a:r>
                      <a:endParaRPr lang="en-US" sz="1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58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LY-101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Level current to pneumatic convertor – </a:t>
                      </a:r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konvertuje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u="none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izlaz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iz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LIC-101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u="none" baseline="0" dirty="0" err="1">
                          <a:solidFill>
                            <a:schemeClr val="tx1"/>
                          </a:solidFill>
                        </a:rPr>
                        <a:t>pneu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matski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signal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opsegu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3 – 15psi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58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LV-101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Level control Valve – </a:t>
                      </a:r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koristi pneumatski signal iz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(LY-101)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konvertera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poziciju stema ventila.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799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TT-102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Temperature Transmitter –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odredjuje temperaturu i pretvara je u elektročnu struju u opsegu od 4 – 20mA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58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TIC-102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Temperature Indicating Controller – </a:t>
                      </a:r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koristi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 signal iz 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TT-102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kako bi proiveo kontrolni signal u opsegu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4 – 20mA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58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TV-102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Temperature control Valve –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koristi strujni signal iz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TIC-102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kako bi pozicionirao iglu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ventila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B6C40AE-76CA-4DCF-9553-B228F234D1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503238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P&amp;I diagrams – cont.</a:t>
            </a:r>
            <a:endParaRPr lang="en-US" altLang="sr-Latn-RS"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F8E320-03D7-4BD4-B2F0-77A139929B01}"/>
              </a:ext>
            </a:extLst>
          </p:cNvPr>
          <p:cNvGraphicFramePr>
            <a:graphicFrameLocks noGrp="1"/>
          </p:cNvGraphicFramePr>
          <p:nvPr/>
        </p:nvGraphicFramePr>
        <p:xfrm>
          <a:off x="0" y="1357298"/>
          <a:ext cx="9144000" cy="1651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4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AT-103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Analysis Transmitter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određuje koncentraciju sirupa u proizvoda i pretvara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signal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u električnu struju u opsegu </a:t>
                      </a:r>
                      <a:r>
                        <a:rPr lang="en-US" b="0" i="0" u="none" baseline="0" dirty="0">
                          <a:solidFill>
                            <a:schemeClr val="tx1"/>
                          </a:solidFill>
                        </a:rPr>
                        <a:t>4 – 20mA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ARC-103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solidFill>
                            <a:schemeClr val="tx1"/>
                          </a:solidFill>
                        </a:rPr>
                        <a:t>Analysis Recording Controller –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koristi strujni signal iz 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AT-103 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kako bi proizveo kontrolni signal u opsegu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 4 – 20mA</a:t>
                      </a:r>
                      <a:endParaRPr lang="en-US" sz="1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AV-103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sr-Latn-RS" sz="1800" b="0" i="0" u="none" baseline="0" dirty="0">
                          <a:solidFill>
                            <a:schemeClr val="tx1"/>
                          </a:solidFill>
                        </a:rPr>
                        <a:t>oristi strujni signal iz </a:t>
                      </a:r>
                      <a:r>
                        <a:rPr lang="en-US" sz="1800" b="0" i="0" u="none" baseline="0" dirty="0">
                          <a:solidFill>
                            <a:schemeClr val="tx1"/>
                          </a:solidFill>
                        </a:rPr>
                        <a:t>ARC-103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kako bi odredio poziciju igle ventila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_master">
  <a:themeElements>
    <a:clrScheme name="Vorlage DRV B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Vorlage DRV Bund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spcBef>
            <a:spcPts val="600"/>
          </a:spcBef>
          <a:spcAft>
            <a:spcPts val="600"/>
          </a:spcAft>
          <a:defRPr sz="1800" dirty="0" smtClean="0"/>
        </a:defPPr>
      </a:lstStyle>
    </a:txDef>
  </a:objectDefaults>
  <a:extraClrSchemeLst>
    <a:extraClrScheme>
      <a:clrScheme name="Vorlage DRV B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2291</Words>
  <Application>Microsoft Office PowerPoint</Application>
  <PresentationFormat>On-screen Show (4:3)</PresentationFormat>
  <Paragraphs>278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 Unicode MS</vt:lpstr>
      <vt:lpstr>Arial</vt:lpstr>
      <vt:lpstr>title_master</vt:lpstr>
      <vt:lpstr>Equation</vt:lpstr>
      <vt:lpstr>Šeme i načini označavanja u sistemima automatskog upravljanja</vt:lpstr>
      <vt:lpstr>Šeme sistema automatskog upravljanja</vt:lpstr>
      <vt:lpstr>P&amp;I dijagrami</vt:lpstr>
      <vt:lpstr>PowerPoint Presentation</vt:lpstr>
      <vt:lpstr>PowerPoint Presentation</vt:lpstr>
      <vt:lpstr>P&amp;I dijagrami – primer</vt:lpstr>
      <vt:lpstr>P&amp;I dijagrami </vt:lpstr>
      <vt:lpstr>P&amp;I dijagram</vt:lpstr>
      <vt:lpstr>P&amp;I diagrams – cont.</vt:lpstr>
      <vt:lpstr>Blok dijagrami</vt:lpstr>
      <vt:lpstr>Blok dijagrami - nastavak</vt:lpstr>
      <vt:lpstr>Prigušenje i nestabilnost  </vt:lpstr>
      <vt:lpstr>Prigušenje i nestabilnost</vt:lpstr>
      <vt:lpstr>Cilj SAU-a</vt:lpstr>
      <vt:lpstr>Cilj SAU-a</vt:lpstr>
      <vt:lpstr>Kriterijum dobrog upravljanja</vt:lpstr>
      <vt:lpstr>Opadanje greške za četvrtinu amplitude  </vt:lpstr>
      <vt:lpstr>Minimum integrala apsolutne greške </vt:lpstr>
      <vt:lpstr>Kritično prigušenje</vt:lpstr>
      <vt:lpstr>Tipovi signala </vt:lpstr>
      <vt:lpstr>Vrste signala </vt:lpstr>
      <vt:lpstr>Standardni opsezi  </vt:lpstr>
      <vt:lpstr>Standardni opsezi - bar vs barg  </vt:lpstr>
      <vt:lpstr>Linearnost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Karakteristike mernih instrumenata</vt:lpstr>
      <vt:lpstr>PowerPoint Presentation</vt:lpstr>
      <vt:lpstr>Statičke karakteristike</vt:lpstr>
      <vt:lpstr>Statičke karakteristike</vt:lpstr>
      <vt:lpstr>Statičke karakteristike</vt:lpstr>
      <vt:lpstr>Dinamičke karakteristike</vt:lpstr>
      <vt:lpstr>Odskočni odziv – prigušen sistem</vt:lpstr>
      <vt:lpstr>Odskočni odziv – neprigušen sistem</vt:lpstr>
      <vt:lpstr>Obrada signala</vt:lpstr>
      <vt:lpstr>Kraj</vt:lpstr>
    </vt:vector>
  </TitlesOfParts>
  <Company>獫票楧栮捯洀鉭曮㞱Û뜰⠲쎔딁烊皭〼፥ᙼ䕸忤઱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Damir</dc:creator>
  <cp:lastModifiedBy>filip kulic</cp:lastModifiedBy>
  <cp:revision>391</cp:revision>
  <dcterms:modified xsi:type="dcterms:W3CDTF">2021-11-29T18:08:45Z</dcterms:modified>
</cp:coreProperties>
</file>