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29" r:id="rId2"/>
    <p:sldId id="276" r:id="rId3"/>
    <p:sldId id="277" r:id="rId4"/>
    <p:sldId id="278" r:id="rId5"/>
    <p:sldId id="279" r:id="rId6"/>
    <p:sldId id="334" r:id="rId7"/>
    <p:sldId id="335" r:id="rId8"/>
    <p:sldId id="336" r:id="rId9"/>
    <p:sldId id="280" r:id="rId10"/>
    <p:sldId id="281" r:id="rId11"/>
    <p:sldId id="337" r:id="rId12"/>
    <p:sldId id="353" r:id="rId13"/>
    <p:sldId id="338" r:id="rId14"/>
    <p:sldId id="354" r:id="rId15"/>
    <p:sldId id="282" r:id="rId16"/>
    <p:sldId id="283" r:id="rId17"/>
    <p:sldId id="339" r:id="rId18"/>
    <p:sldId id="343" r:id="rId19"/>
    <p:sldId id="344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31" r:id="rId40"/>
    <p:sldId id="332" r:id="rId41"/>
    <p:sldId id="333" r:id="rId42"/>
    <p:sldId id="296" r:id="rId43"/>
    <p:sldId id="297" r:id="rId44"/>
    <p:sldId id="298" r:id="rId45"/>
    <p:sldId id="299" r:id="rId46"/>
    <p:sldId id="300" r:id="rId47"/>
    <p:sldId id="330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AFFE8-9C1F-4B64-A254-9DA73F6F277A}" v="67" dt="2022-12-05T10:02:56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44" autoAdjust="0"/>
  </p:normalViewPr>
  <p:slideViewPr>
    <p:cSldViewPr showGuides="1">
      <p:cViewPr varScale="1">
        <p:scale>
          <a:sx n="99" d="100"/>
          <a:sy n="99" d="100"/>
        </p:scale>
        <p:origin x="12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3B0AFFE8-9C1F-4B64-A254-9DA73F6F277A}"/>
    <pc:docChg chg="custSel addSld delSld modSld">
      <pc:chgData name="filip kulic" userId="8bf6be77f114b7f3" providerId="LiveId" clId="{3B0AFFE8-9C1F-4B64-A254-9DA73F6F277A}" dt="2022-12-05T10:02:56.704" v="327" actId="1036"/>
      <pc:docMkLst>
        <pc:docMk/>
      </pc:docMkLst>
      <pc:sldChg chg="modSp mod">
        <pc:chgData name="filip kulic" userId="8bf6be77f114b7f3" providerId="LiveId" clId="{3B0AFFE8-9C1F-4B64-A254-9DA73F6F277A}" dt="2022-12-05T09:46:46.036" v="6" actId="14100"/>
        <pc:sldMkLst>
          <pc:docMk/>
          <pc:sldMk cId="0" sldId="297"/>
        </pc:sldMkLst>
        <pc:spChg chg="mod">
          <ac:chgData name="filip kulic" userId="8bf6be77f114b7f3" providerId="LiveId" clId="{3B0AFFE8-9C1F-4B64-A254-9DA73F6F277A}" dt="2022-12-05T09:46:46.036" v="6" actId="14100"/>
          <ac:spMkLst>
            <pc:docMk/>
            <pc:sldMk cId="0" sldId="297"/>
            <ac:spMk id="26" creationId="{493D5BC3-197C-4D1A-9BD4-782D8E5B27AD}"/>
          </ac:spMkLst>
        </pc:spChg>
      </pc:sldChg>
      <pc:sldChg chg="modSp mod">
        <pc:chgData name="filip kulic" userId="8bf6be77f114b7f3" providerId="LiveId" clId="{3B0AFFE8-9C1F-4B64-A254-9DA73F6F277A}" dt="2022-12-05T10:02:56.704" v="327" actId="1036"/>
        <pc:sldMkLst>
          <pc:docMk/>
          <pc:sldMk cId="0" sldId="298"/>
        </pc:sldMkLst>
        <pc:spChg chg="mod">
          <ac:chgData name="filip kulic" userId="8bf6be77f114b7f3" providerId="LiveId" clId="{3B0AFFE8-9C1F-4B64-A254-9DA73F6F277A}" dt="2022-12-05T10:02:56.704" v="327" actId="1036"/>
          <ac:spMkLst>
            <pc:docMk/>
            <pc:sldMk cId="0" sldId="298"/>
            <ac:spMk id="52289" creationId="{5736CE5B-5CA6-49A4-9B4A-D81C8371DEC6}"/>
          </ac:spMkLst>
        </pc:spChg>
      </pc:sldChg>
      <pc:sldChg chg="addSp delSp modSp">
        <pc:chgData name="filip kulic" userId="8bf6be77f114b7f3" providerId="LiveId" clId="{3B0AFFE8-9C1F-4B64-A254-9DA73F6F277A}" dt="2022-12-05T09:59:31.408" v="59" actId="1035"/>
        <pc:sldMkLst>
          <pc:docMk/>
          <pc:sldMk cId="0" sldId="299"/>
        </pc:sldMkLst>
        <pc:spChg chg="add mod">
          <ac:chgData name="filip kulic" userId="8bf6be77f114b7f3" providerId="LiveId" clId="{3B0AFFE8-9C1F-4B64-A254-9DA73F6F277A}" dt="2022-12-05T09:59:26.090" v="49"/>
          <ac:spMkLst>
            <pc:docMk/>
            <pc:sldMk cId="0" sldId="299"/>
            <ac:spMk id="2" creationId="{E7394A81-DE8E-3855-B760-FE169E33A5B2}"/>
          </ac:spMkLst>
        </pc:spChg>
        <pc:spChg chg="mod">
          <ac:chgData name="filip kulic" userId="8bf6be77f114b7f3" providerId="LiveId" clId="{3B0AFFE8-9C1F-4B64-A254-9DA73F6F277A}" dt="2022-12-05T09:59:31.408" v="59" actId="1035"/>
          <ac:spMkLst>
            <pc:docMk/>
            <pc:sldMk cId="0" sldId="299"/>
            <ac:spMk id="54274" creationId="{7E675E57-DC77-4E9E-B690-E9EB96B093F4}"/>
          </ac:spMkLst>
        </pc:spChg>
        <pc:spChg chg="mod">
          <ac:chgData name="filip kulic" userId="8bf6be77f114b7f3" providerId="LiveId" clId="{3B0AFFE8-9C1F-4B64-A254-9DA73F6F277A}" dt="2022-12-05T09:59:31.408" v="59" actId="1035"/>
          <ac:spMkLst>
            <pc:docMk/>
            <pc:sldMk cId="0" sldId="299"/>
            <ac:spMk id="54276" creationId="{FDE05321-AF1A-421D-A177-7B1219DCABB1}"/>
          </ac:spMkLst>
        </pc:spChg>
        <pc:spChg chg="add del">
          <ac:chgData name="filip kulic" userId="8bf6be77f114b7f3" providerId="LiveId" clId="{3B0AFFE8-9C1F-4B64-A254-9DA73F6F277A}" dt="2022-12-05T09:59:02.466" v="44" actId="21"/>
          <ac:spMkLst>
            <pc:docMk/>
            <pc:sldMk cId="0" sldId="299"/>
            <ac:spMk id="54279" creationId="{440EEF3D-4087-477A-A3F9-7C6932F884E3}"/>
          </ac:spMkLst>
        </pc:spChg>
        <pc:spChg chg="mod">
          <ac:chgData name="filip kulic" userId="8bf6be77f114b7f3" providerId="LiveId" clId="{3B0AFFE8-9C1F-4B64-A254-9DA73F6F277A}" dt="2022-12-05T09:59:31.408" v="59" actId="1035"/>
          <ac:spMkLst>
            <pc:docMk/>
            <pc:sldMk cId="0" sldId="299"/>
            <ac:spMk id="54281" creationId="{8236ECD7-761C-43B4-9015-422402378B8D}"/>
          </ac:spMkLst>
        </pc:spChg>
        <pc:spChg chg="mod">
          <ac:chgData name="filip kulic" userId="8bf6be77f114b7f3" providerId="LiveId" clId="{3B0AFFE8-9C1F-4B64-A254-9DA73F6F277A}" dt="2022-12-05T09:59:31.408" v="59" actId="1035"/>
          <ac:spMkLst>
            <pc:docMk/>
            <pc:sldMk cId="0" sldId="299"/>
            <ac:spMk id="54282" creationId="{3029E6F4-06AD-4E28-8E03-7C73C333243B}"/>
          </ac:spMkLst>
        </pc:spChg>
        <pc:spChg chg="mod">
          <ac:chgData name="filip kulic" userId="8bf6be77f114b7f3" providerId="LiveId" clId="{3B0AFFE8-9C1F-4B64-A254-9DA73F6F277A}" dt="2022-12-05T09:59:31.408" v="59" actId="1035"/>
          <ac:spMkLst>
            <pc:docMk/>
            <pc:sldMk cId="0" sldId="299"/>
            <ac:spMk id="54283" creationId="{58241D81-1851-41A5-ABCF-C3871373CBF6}"/>
          </ac:spMkLst>
        </pc:spChg>
        <pc:spChg chg="del">
          <ac:chgData name="filip kulic" userId="8bf6be77f114b7f3" providerId="LiveId" clId="{3B0AFFE8-9C1F-4B64-A254-9DA73F6F277A}" dt="2022-12-05T09:59:02.466" v="44" actId="21"/>
          <ac:spMkLst>
            <pc:docMk/>
            <pc:sldMk cId="0" sldId="299"/>
            <ac:spMk id="54284" creationId="{B6BD0545-74AE-4AFA-9511-387F27A9FA50}"/>
          </ac:spMkLst>
        </pc:spChg>
        <pc:graphicFrameChg chg="mod">
          <ac:chgData name="filip kulic" userId="8bf6be77f114b7f3" providerId="LiveId" clId="{3B0AFFE8-9C1F-4B64-A254-9DA73F6F277A}" dt="2022-12-05T09:59:31.408" v="59" actId="1035"/>
          <ac:graphicFrameMkLst>
            <pc:docMk/>
            <pc:sldMk cId="0" sldId="299"/>
            <ac:graphicFrameMk id="54275" creationId="{7EB76830-0377-4FED-8585-DC9BA15B4B6F}"/>
          </ac:graphicFrameMkLst>
        </pc:graphicFrameChg>
        <pc:graphicFrameChg chg="mod">
          <ac:chgData name="filip kulic" userId="8bf6be77f114b7f3" providerId="LiveId" clId="{3B0AFFE8-9C1F-4B64-A254-9DA73F6F277A}" dt="2022-12-05T09:59:31.408" v="59" actId="1035"/>
          <ac:graphicFrameMkLst>
            <pc:docMk/>
            <pc:sldMk cId="0" sldId="299"/>
            <ac:graphicFrameMk id="54277" creationId="{C6273558-501A-4F60-A8F0-FC96353F8BE9}"/>
          </ac:graphicFrameMkLst>
        </pc:graphicFrameChg>
        <pc:graphicFrameChg chg="mod">
          <ac:chgData name="filip kulic" userId="8bf6be77f114b7f3" providerId="LiveId" clId="{3B0AFFE8-9C1F-4B64-A254-9DA73F6F277A}" dt="2022-12-05T09:59:31.408" v="59" actId="1035"/>
          <ac:graphicFrameMkLst>
            <pc:docMk/>
            <pc:sldMk cId="0" sldId="299"/>
            <ac:graphicFrameMk id="54278" creationId="{A433B0F9-64C7-4E93-80D8-05785C1510F5}"/>
          </ac:graphicFrameMkLst>
        </pc:graphicFrameChg>
        <pc:graphicFrameChg chg="add del">
          <ac:chgData name="filip kulic" userId="8bf6be77f114b7f3" providerId="LiveId" clId="{3B0AFFE8-9C1F-4B64-A254-9DA73F6F277A}" dt="2022-12-05T09:59:02.466" v="44" actId="21"/>
          <ac:graphicFrameMkLst>
            <pc:docMk/>
            <pc:sldMk cId="0" sldId="299"/>
            <ac:graphicFrameMk id="54280" creationId="{E9FD6A8D-CD3F-4C20-913D-A49C38EF7D13}"/>
          </ac:graphicFrameMkLst>
        </pc:graphicFrameChg>
      </pc:sldChg>
      <pc:sldChg chg="addSp modSp">
        <pc:chgData name="filip kulic" userId="8bf6be77f114b7f3" providerId="LiveId" clId="{3B0AFFE8-9C1F-4B64-A254-9DA73F6F277A}" dt="2022-12-05T09:59:10.233" v="46" actId="1076"/>
        <pc:sldMkLst>
          <pc:docMk/>
          <pc:sldMk cId="0" sldId="300"/>
        </pc:sldMkLst>
        <pc:spChg chg="add mod">
          <ac:chgData name="filip kulic" userId="8bf6be77f114b7f3" providerId="LiveId" clId="{3B0AFFE8-9C1F-4B64-A254-9DA73F6F277A}" dt="2022-12-05T09:59:10.233" v="46" actId="1076"/>
          <ac:spMkLst>
            <pc:docMk/>
            <pc:sldMk cId="0" sldId="300"/>
            <ac:spMk id="2" creationId="{4B9B8229-C646-0494-E3AB-E8E0027ECA98}"/>
          </ac:spMkLst>
        </pc:spChg>
        <pc:spChg chg="add mod">
          <ac:chgData name="filip kulic" userId="8bf6be77f114b7f3" providerId="LiveId" clId="{3B0AFFE8-9C1F-4B64-A254-9DA73F6F277A}" dt="2022-12-05T09:59:10.233" v="46" actId="1076"/>
          <ac:spMkLst>
            <pc:docMk/>
            <pc:sldMk cId="0" sldId="300"/>
            <ac:spMk id="4" creationId="{9E515041-72B0-D84A-9FD1-3C69B4E2ED94}"/>
          </ac:spMkLst>
        </pc:spChg>
        <pc:spChg chg="mod">
          <ac:chgData name="filip kulic" userId="8bf6be77f114b7f3" providerId="LiveId" clId="{3B0AFFE8-9C1F-4B64-A254-9DA73F6F277A}" dt="2022-12-05T09:58:47.927" v="41" actId="1036"/>
          <ac:spMkLst>
            <pc:docMk/>
            <pc:sldMk cId="0" sldId="300"/>
            <ac:spMk id="56322" creationId="{7F41EBA4-EC93-4ED6-9688-DEFB171CB84B}"/>
          </ac:spMkLst>
        </pc:spChg>
        <pc:spChg chg="mod">
          <ac:chgData name="filip kulic" userId="8bf6be77f114b7f3" providerId="LiveId" clId="{3B0AFFE8-9C1F-4B64-A254-9DA73F6F277A}" dt="2022-12-05T09:58:47.927" v="41" actId="1036"/>
          <ac:spMkLst>
            <pc:docMk/>
            <pc:sldMk cId="0" sldId="300"/>
            <ac:spMk id="56325" creationId="{016708A0-A550-45E1-85CC-DDED175D7902}"/>
          </ac:spMkLst>
        </pc:spChg>
        <pc:spChg chg="mod">
          <ac:chgData name="filip kulic" userId="8bf6be77f114b7f3" providerId="LiveId" clId="{3B0AFFE8-9C1F-4B64-A254-9DA73F6F277A}" dt="2022-12-05T09:58:47.927" v="41" actId="1036"/>
          <ac:spMkLst>
            <pc:docMk/>
            <pc:sldMk cId="0" sldId="300"/>
            <ac:spMk id="56326" creationId="{2BF358D9-F389-4BA1-B8B9-004D11E93613}"/>
          </ac:spMkLst>
        </pc:spChg>
        <pc:graphicFrameChg chg="add mod">
          <ac:chgData name="filip kulic" userId="8bf6be77f114b7f3" providerId="LiveId" clId="{3B0AFFE8-9C1F-4B64-A254-9DA73F6F277A}" dt="2022-12-05T09:59:10.233" v="46" actId="1076"/>
          <ac:graphicFrameMkLst>
            <pc:docMk/>
            <pc:sldMk cId="0" sldId="300"/>
            <ac:graphicFrameMk id="3" creationId="{0D49FF6A-BCDB-BF75-335F-5FD2464EA9EE}"/>
          </ac:graphicFrameMkLst>
        </pc:graphicFrameChg>
        <pc:graphicFrameChg chg="mod">
          <ac:chgData name="filip kulic" userId="8bf6be77f114b7f3" providerId="LiveId" clId="{3B0AFFE8-9C1F-4B64-A254-9DA73F6F277A}" dt="2022-12-05T09:58:47.927" v="41" actId="1036"/>
          <ac:graphicFrameMkLst>
            <pc:docMk/>
            <pc:sldMk cId="0" sldId="300"/>
            <ac:graphicFrameMk id="56323" creationId="{CB4588EA-A403-416E-BA96-356855A8AADD}"/>
          </ac:graphicFrameMkLst>
        </pc:graphicFrameChg>
        <pc:graphicFrameChg chg="mod">
          <ac:chgData name="filip kulic" userId="8bf6be77f114b7f3" providerId="LiveId" clId="{3B0AFFE8-9C1F-4B64-A254-9DA73F6F277A}" dt="2022-12-05T09:58:47.927" v="41" actId="1036"/>
          <ac:graphicFrameMkLst>
            <pc:docMk/>
            <pc:sldMk cId="0" sldId="300"/>
            <ac:graphicFrameMk id="56324" creationId="{03F3555A-8475-4153-93F1-E777CF0B3FEA}"/>
          </ac:graphicFrameMkLst>
        </pc:graphicFrameChg>
      </pc:sldChg>
      <pc:sldChg chg="modAnim">
        <pc:chgData name="filip kulic" userId="8bf6be77f114b7f3" providerId="LiveId" clId="{3B0AFFE8-9C1F-4B64-A254-9DA73F6F277A}" dt="2022-11-28T20:08:59.540" v="2"/>
        <pc:sldMkLst>
          <pc:docMk/>
          <pc:sldMk cId="3829673063" sldId="338"/>
        </pc:sldMkLst>
      </pc:sldChg>
      <pc:sldChg chg="modAnim">
        <pc:chgData name="filip kulic" userId="8bf6be77f114b7f3" providerId="LiveId" clId="{3B0AFFE8-9C1F-4B64-A254-9DA73F6F277A}" dt="2022-11-28T20:07:23.749" v="0"/>
        <pc:sldMkLst>
          <pc:docMk/>
          <pc:sldMk cId="1593623215" sldId="353"/>
        </pc:sldMkLst>
      </pc:sldChg>
      <pc:sldChg chg="modAnim">
        <pc:chgData name="filip kulic" userId="8bf6be77f114b7f3" providerId="LiveId" clId="{3B0AFFE8-9C1F-4B64-A254-9DA73F6F277A}" dt="2022-11-28T20:09:43.122" v="4"/>
        <pc:sldMkLst>
          <pc:docMk/>
          <pc:sldMk cId="1541851212" sldId="354"/>
        </pc:sldMkLst>
      </pc:sldChg>
      <pc:sldChg chg="delSp modSp add del mod">
        <pc:chgData name="filip kulic" userId="8bf6be77f114b7f3" providerId="LiveId" clId="{3B0AFFE8-9C1F-4B64-A254-9DA73F6F277A}" dt="2022-12-05T09:59:35.334" v="60" actId="2696"/>
        <pc:sldMkLst>
          <pc:docMk/>
          <pc:sldMk cId="3840298159" sldId="355"/>
        </pc:sldMkLst>
        <pc:spChg chg="del">
          <ac:chgData name="filip kulic" userId="8bf6be77f114b7f3" providerId="LiveId" clId="{3B0AFFE8-9C1F-4B64-A254-9DA73F6F277A}" dt="2022-12-05T09:58:04.037" v="9" actId="478"/>
          <ac:spMkLst>
            <pc:docMk/>
            <pc:sldMk cId="3840298159" sldId="355"/>
            <ac:spMk id="52226" creationId="{7AF67621-98AF-419E-BF41-8579B0BCF132}"/>
          </ac:spMkLst>
        </pc:spChg>
        <pc:spChg chg="del mod">
          <ac:chgData name="filip kulic" userId="8bf6be77f114b7f3" providerId="LiveId" clId="{3B0AFFE8-9C1F-4B64-A254-9DA73F6F277A}" dt="2022-12-05T09:59:24.046" v="48" actId="21"/>
          <ac:spMkLst>
            <pc:docMk/>
            <pc:sldMk cId="3840298159" sldId="355"/>
            <ac:spMk id="52289" creationId="{5736CE5B-5CA6-49A4-9B4A-D81C8371DEC6}"/>
          </ac:spMkLst>
        </pc:spChg>
        <pc:spChg chg="del">
          <ac:chgData name="filip kulic" userId="8bf6be77f114b7f3" providerId="LiveId" clId="{3B0AFFE8-9C1F-4B64-A254-9DA73F6F277A}" dt="2022-12-05T09:58:06.746" v="10" actId="478"/>
          <ac:spMkLst>
            <pc:docMk/>
            <pc:sldMk cId="3840298159" sldId="355"/>
            <ac:spMk id="52290" creationId="{113D9E6D-9AA0-456D-AFA8-8E34C8CA2017}"/>
          </ac:spMkLst>
        </pc:spChg>
        <pc:graphicFrameChg chg="del">
          <ac:chgData name="filip kulic" userId="8bf6be77f114b7f3" providerId="LiveId" clId="{3B0AFFE8-9C1F-4B64-A254-9DA73F6F277A}" dt="2022-12-05T09:58:02.414" v="8" actId="478"/>
          <ac:graphicFrameMkLst>
            <pc:docMk/>
            <pc:sldMk cId="3840298159" sldId="355"/>
            <ac:graphicFrameMk id="5" creationId="{D860D4C9-BA6E-404C-8187-C397462BC8E5}"/>
          </ac:graphicFrameMkLst>
        </pc:graphicFrameChg>
      </pc:sldChg>
    </pc:docChg>
  </pc:docChgLst>
  <pc:docChgLst>
    <pc:chgData name="filip kulic" userId="8bf6be77f114b7f3" providerId="LiveId" clId="{36D798EB-2930-43D2-AD81-427FE4D1D29B}"/>
    <pc:docChg chg="undo custSel addSld modSld">
      <pc:chgData name="filip kulic" userId="8bf6be77f114b7f3" providerId="LiveId" clId="{36D798EB-2930-43D2-AD81-427FE4D1D29B}" dt="2021-12-20T13:12:52.237" v="604" actId="20577"/>
      <pc:docMkLst>
        <pc:docMk/>
      </pc:docMkLst>
      <pc:sldChg chg="addSp modSp mod">
        <pc:chgData name="filip kulic" userId="8bf6be77f114b7f3" providerId="LiveId" clId="{36D798EB-2930-43D2-AD81-427FE4D1D29B}" dt="2021-12-14T12:46:10.405" v="23" actId="1036"/>
        <pc:sldMkLst>
          <pc:docMk/>
          <pc:sldMk cId="0" sldId="279"/>
        </pc:sldMkLst>
        <pc:spChg chg="mod">
          <ac:chgData name="filip kulic" userId="8bf6be77f114b7f3" providerId="LiveId" clId="{36D798EB-2930-43D2-AD81-427FE4D1D29B}" dt="2021-12-14T12:46:06.808" v="20" actId="6549"/>
          <ac:spMkLst>
            <pc:docMk/>
            <pc:sldMk cId="0" sldId="279"/>
            <ac:spMk id="10243" creationId="{A1384405-2C68-4291-9515-F9294C13E72B}"/>
          </ac:spMkLst>
        </pc:spChg>
        <pc:graphicFrameChg chg="add mod">
          <ac:chgData name="filip kulic" userId="8bf6be77f114b7f3" providerId="LiveId" clId="{36D798EB-2930-43D2-AD81-427FE4D1D29B}" dt="2021-12-14T12:45:44.877" v="8" actId="1076"/>
          <ac:graphicFrameMkLst>
            <pc:docMk/>
            <pc:sldMk cId="0" sldId="279"/>
            <ac:graphicFrameMk id="2" creationId="{70F182C3-F2E5-454F-AB46-FEF5F00DA4ED}"/>
          </ac:graphicFrameMkLst>
        </pc:graphicFrameChg>
        <pc:graphicFrameChg chg="mod">
          <ac:chgData name="filip kulic" userId="8bf6be77f114b7f3" providerId="LiveId" clId="{36D798EB-2930-43D2-AD81-427FE4D1D29B}" dt="2021-12-14T12:45:14.040" v="2"/>
          <ac:graphicFrameMkLst>
            <pc:docMk/>
            <pc:sldMk cId="0" sldId="279"/>
            <ac:graphicFrameMk id="10244" creationId="{A0D96E1B-3970-4F02-B8EA-7AD4E48F1B3C}"/>
          </ac:graphicFrameMkLst>
        </pc:graphicFrameChg>
        <pc:graphicFrameChg chg="mod">
          <ac:chgData name="filip kulic" userId="8bf6be77f114b7f3" providerId="LiveId" clId="{36D798EB-2930-43D2-AD81-427FE4D1D29B}" dt="2021-12-14T12:46:10.405" v="23" actId="1036"/>
          <ac:graphicFrameMkLst>
            <pc:docMk/>
            <pc:sldMk cId="0" sldId="279"/>
            <ac:graphicFrameMk id="10245" creationId="{36EF3786-DCD0-40DA-AD32-8E06D153C3AA}"/>
          </ac:graphicFrameMkLst>
        </pc:graphicFrameChg>
      </pc:sldChg>
      <pc:sldChg chg="addSp modSp mod">
        <pc:chgData name="filip kulic" userId="8bf6be77f114b7f3" providerId="LiveId" clId="{36D798EB-2930-43D2-AD81-427FE4D1D29B}" dt="2021-12-14T14:45:54.460" v="337" actId="1076"/>
        <pc:sldMkLst>
          <pc:docMk/>
          <pc:sldMk cId="0" sldId="284"/>
        </pc:sldMkLst>
        <pc:spChg chg="mod">
          <ac:chgData name="filip kulic" userId="8bf6be77f114b7f3" providerId="LiveId" clId="{36D798EB-2930-43D2-AD81-427FE4D1D29B}" dt="2021-12-14T14:45:47.550" v="335" actId="14100"/>
          <ac:spMkLst>
            <pc:docMk/>
            <pc:sldMk cId="0" sldId="284"/>
            <ac:spMk id="9" creationId="{ED3B0EB7-1C35-4961-84ED-C4A0155D27B6}"/>
          </ac:spMkLst>
        </pc:spChg>
        <pc:graphicFrameChg chg="add mod">
          <ac:chgData name="filip kulic" userId="8bf6be77f114b7f3" providerId="LiveId" clId="{36D798EB-2930-43D2-AD81-427FE4D1D29B}" dt="2021-12-14T14:45:54.460" v="337" actId="1076"/>
          <ac:graphicFrameMkLst>
            <pc:docMk/>
            <pc:sldMk cId="0" sldId="284"/>
            <ac:graphicFrameMk id="2" creationId="{E593714C-9640-4776-A81D-E23631D5949B}"/>
          </ac:graphicFrameMkLst>
        </pc:graphicFrameChg>
        <pc:graphicFrameChg chg="mod">
          <ac:chgData name="filip kulic" userId="8bf6be77f114b7f3" providerId="LiveId" clId="{36D798EB-2930-43D2-AD81-427FE4D1D29B}" dt="2021-12-14T14:45:50.660" v="336" actId="1076"/>
          <ac:graphicFrameMkLst>
            <pc:docMk/>
            <pc:sldMk cId="0" sldId="284"/>
            <ac:graphicFrameMk id="20486" creationId="{1011C83D-65E6-41F7-B383-41DC9B02CC33}"/>
          </ac:graphicFrameMkLst>
        </pc:graphicFrameChg>
        <pc:graphicFrameChg chg="mod">
          <ac:chgData name="filip kulic" userId="8bf6be77f114b7f3" providerId="LiveId" clId="{36D798EB-2930-43D2-AD81-427FE4D1D29B}" dt="2021-12-14T14:43:23.124" v="320"/>
          <ac:graphicFrameMkLst>
            <pc:docMk/>
            <pc:sldMk cId="0" sldId="284"/>
            <ac:graphicFrameMk id="20489" creationId="{04733975-D270-49DF-92BA-E96FADBA8F74}"/>
          </ac:graphicFrameMkLst>
        </pc:graphicFrameChg>
        <pc:graphicFrameChg chg="mod">
          <ac:chgData name="filip kulic" userId="8bf6be77f114b7f3" providerId="LiveId" clId="{36D798EB-2930-43D2-AD81-427FE4D1D29B}" dt="2021-12-14T14:43:39.244" v="323"/>
          <ac:graphicFrameMkLst>
            <pc:docMk/>
            <pc:sldMk cId="0" sldId="284"/>
            <ac:graphicFrameMk id="20491" creationId="{83DB805D-1A42-4E98-BA29-F4828FE2BAD5}"/>
          </ac:graphicFrameMkLst>
        </pc:graphicFrameChg>
      </pc:sldChg>
      <pc:sldChg chg="modSp mod">
        <pc:chgData name="filip kulic" userId="8bf6be77f114b7f3" providerId="LiveId" clId="{36D798EB-2930-43D2-AD81-427FE4D1D29B}" dt="2021-12-20T13:12:52.237" v="604" actId="20577"/>
        <pc:sldMkLst>
          <pc:docMk/>
          <pc:sldMk cId="0" sldId="290"/>
        </pc:sldMkLst>
        <pc:spChg chg="mod">
          <ac:chgData name="filip kulic" userId="8bf6be77f114b7f3" providerId="LiveId" clId="{36D798EB-2930-43D2-AD81-427FE4D1D29B}" dt="2021-12-20T13:12:52.237" v="604" actId="20577"/>
          <ac:spMkLst>
            <pc:docMk/>
            <pc:sldMk cId="0" sldId="290"/>
            <ac:spMk id="32771" creationId="{8C1A004F-5FE6-4A66-92BE-E7B2D28CFF7D}"/>
          </ac:spMkLst>
        </pc:spChg>
      </pc:sldChg>
      <pc:sldChg chg="addSp delSp modSp mod modAnim">
        <pc:chgData name="filip kulic" userId="8bf6be77f114b7f3" providerId="LiveId" clId="{36D798EB-2930-43D2-AD81-427FE4D1D29B}" dt="2021-12-14T13:18:44.808" v="317"/>
        <pc:sldMkLst>
          <pc:docMk/>
          <pc:sldMk cId="3829673063" sldId="338"/>
        </pc:sldMkLst>
        <pc:spChg chg="mod">
          <ac:chgData name="filip kulic" userId="8bf6be77f114b7f3" providerId="LiveId" clId="{36D798EB-2930-43D2-AD81-427FE4D1D29B}" dt="2021-12-14T13:08:56.794" v="140" actId="1076"/>
          <ac:spMkLst>
            <pc:docMk/>
            <pc:sldMk cId="3829673063" sldId="338"/>
            <ac:spMk id="6" creationId="{AE5CB5FF-B516-42F5-8D0E-76A9F1917E54}"/>
          </ac:spMkLst>
        </pc:spChg>
        <pc:spChg chg="add del mod">
          <ac:chgData name="filip kulic" userId="8bf6be77f114b7f3" providerId="LiveId" clId="{36D798EB-2930-43D2-AD81-427FE4D1D29B}" dt="2021-12-14T13:04:59.599" v="40" actId="767"/>
          <ac:spMkLst>
            <pc:docMk/>
            <pc:sldMk cId="3829673063" sldId="338"/>
            <ac:spMk id="8" creationId="{5D1750CE-BD54-4B5A-9D67-A9DAD41F1CF6}"/>
          </ac:spMkLst>
        </pc:spChg>
        <pc:spChg chg="add mod">
          <ac:chgData name="filip kulic" userId="8bf6be77f114b7f3" providerId="LiveId" clId="{36D798EB-2930-43D2-AD81-427FE4D1D29B}" dt="2021-12-14T13:09:15.626" v="154" actId="1038"/>
          <ac:spMkLst>
            <pc:docMk/>
            <pc:sldMk cId="3829673063" sldId="338"/>
            <ac:spMk id="11" creationId="{56B99AF7-DBA2-4E7D-84B2-A7E254AE2A7D}"/>
          </ac:spMkLst>
        </pc:spChg>
        <pc:spChg chg="add mod">
          <ac:chgData name="filip kulic" userId="8bf6be77f114b7f3" providerId="LiveId" clId="{36D798EB-2930-43D2-AD81-427FE4D1D29B}" dt="2021-12-14T13:09:15.626" v="154" actId="1038"/>
          <ac:spMkLst>
            <pc:docMk/>
            <pc:sldMk cId="3829673063" sldId="338"/>
            <ac:spMk id="12" creationId="{44DAA0CE-F8E2-4835-B86C-733D889902CA}"/>
          </ac:spMkLst>
        </pc:spChg>
        <pc:graphicFrameChg chg="mod">
          <ac:chgData name="filip kulic" userId="8bf6be77f114b7f3" providerId="LiveId" clId="{36D798EB-2930-43D2-AD81-427FE4D1D29B}" dt="2021-12-14T13:08:41.644" v="137"/>
          <ac:graphicFrameMkLst>
            <pc:docMk/>
            <pc:sldMk cId="3829673063" sldId="338"/>
            <ac:graphicFrameMk id="5" creationId="{0F844C04-CE54-408C-A515-D2871ED613EE}"/>
          </ac:graphicFrameMkLst>
        </pc:graphicFrameChg>
        <pc:graphicFrameChg chg="mod">
          <ac:chgData name="filip kulic" userId="8bf6be77f114b7f3" providerId="LiveId" clId="{36D798EB-2930-43D2-AD81-427FE4D1D29B}" dt="2021-12-14T13:09:03.034" v="142" actId="1076"/>
          <ac:graphicFrameMkLst>
            <pc:docMk/>
            <pc:sldMk cId="3829673063" sldId="338"/>
            <ac:graphicFrameMk id="7" creationId="{603D1BF8-B27C-463E-8862-0972DCFFD038}"/>
          </ac:graphicFrameMkLst>
        </pc:graphicFrameChg>
        <pc:graphicFrameChg chg="add mod">
          <ac:chgData name="filip kulic" userId="8bf6be77f114b7f3" providerId="LiveId" clId="{36D798EB-2930-43D2-AD81-427FE4D1D29B}" dt="2021-12-14T13:09:06.698" v="143" actId="1076"/>
          <ac:graphicFrameMkLst>
            <pc:docMk/>
            <pc:sldMk cId="3829673063" sldId="338"/>
            <ac:graphicFrameMk id="13" creationId="{6A6E1B54-0B81-4E0E-92B5-F779AD053170}"/>
          </ac:graphicFrameMkLst>
        </pc:graphicFrameChg>
        <pc:picChg chg="mod">
          <ac:chgData name="filip kulic" userId="8bf6be77f114b7f3" providerId="LiveId" clId="{36D798EB-2930-43D2-AD81-427FE4D1D29B}" dt="2021-12-14T13:09:15.626" v="154" actId="1038"/>
          <ac:picMkLst>
            <pc:docMk/>
            <pc:sldMk cId="3829673063" sldId="338"/>
            <ac:picMk id="9" creationId="{B2320042-A3C0-47AF-B22F-34ADC36A82C6}"/>
          </ac:picMkLst>
        </pc:picChg>
      </pc:sldChg>
      <pc:sldChg chg="addSp delSp modSp add mod delAnim">
        <pc:chgData name="filip kulic" userId="8bf6be77f114b7f3" providerId="LiveId" clId="{36D798EB-2930-43D2-AD81-427FE4D1D29B}" dt="2021-12-14T14:50:55.021" v="338" actId="6549"/>
        <pc:sldMkLst>
          <pc:docMk/>
          <pc:sldMk cId="1541851212" sldId="354"/>
        </pc:sldMkLst>
        <pc:spChg chg="del mod">
          <ac:chgData name="filip kulic" userId="8bf6be77f114b7f3" providerId="LiveId" clId="{36D798EB-2930-43D2-AD81-427FE4D1D29B}" dt="2021-12-14T13:03:59.901" v="28" actId="478"/>
          <ac:spMkLst>
            <pc:docMk/>
            <pc:sldMk cId="1541851212" sldId="354"/>
            <ac:spMk id="4" creationId="{AA1890DC-BFCF-42A2-9549-A5568D5958A3}"/>
          </ac:spMkLst>
        </pc:spChg>
        <pc:spChg chg="mod">
          <ac:chgData name="filip kulic" userId="8bf6be77f114b7f3" providerId="LiveId" clId="{36D798EB-2930-43D2-AD81-427FE4D1D29B}" dt="2021-12-14T13:11:59.962" v="177" actId="1076"/>
          <ac:spMkLst>
            <pc:docMk/>
            <pc:sldMk cId="1541851212" sldId="354"/>
            <ac:spMk id="6" creationId="{AE5CB5FF-B516-42F5-8D0E-76A9F1917E54}"/>
          </ac:spMkLst>
        </pc:spChg>
        <pc:spChg chg="add mod">
          <ac:chgData name="filip kulic" userId="8bf6be77f114b7f3" providerId="LiveId" clId="{36D798EB-2930-43D2-AD81-427FE4D1D29B}" dt="2021-12-14T14:50:55.021" v="338" actId="6549"/>
          <ac:spMkLst>
            <pc:docMk/>
            <pc:sldMk cId="1541851212" sldId="354"/>
            <ac:spMk id="18" creationId="{EE61CEC2-F74E-458F-B110-8FE80A38428A}"/>
          </ac:spMkLst>
        </pc:spChg>
        <pc:graphicFrameChg chg="del">
          <ac:chgData name="filip kulic" userId="8bf6be77f114b7f3" providerId="LiveId" clId="{36D798EB-2930-43D2-AD81-427FE4D1D29B}" dt="2021-12-14T13:03:56.986" v="25" actId="478"/>
          <ac:graphicFrameMkLst>
            <pc:docMk/>
            <pc:sldMk cId="1541851212" sldId="354"/>
            <ac:graphicFrameMk id="3" creationId="{7AB3962F-098D-49A1-A2AD-80CDFE272E48}"/>
          </ac:graphicFrameMkLst>
        </pc:graphicFrameChg>
        <pc:graphicFrameChg chg="del">
          <ac:chgData name="filip kulic" userId="8bf6be77f114b7f3" providerId="LiveId" clId="{36D798EB-2930-43D2-AD81-427FE4D1D29B}" dt="2021-12-14T13:04:01.180" v="29" actId="478"/>
          <ac:graphicFrameMkLst>
            <pc:docMk/>
            <pc:sldMk cId="1541851212" sldId="354"/>
            <ac:graphicFrameMk id="5" creationId="{0F844C04-CE54-408C-A515-D2871ED613EE}"/>
          </ac:graphicFrameMkLst>
        </pc:graphicFrameChg>
        <pc:graphicFrameChg chg="mod">
          <ac:chgData name="filip kulic" userId="8bf6be77f114b7f3" providerId="LiveId" clId="{36D798EB-2930-43D2-AD81-427FE4D1D29B}" dt="2021-12-14T13:15:11.231" v="248"/>
          <ac:graphicFrameMkLst>
            <pc:docMk/>
            <pc:sldMk cId="1541851212" sldId="354"/>
            <ac:graphicFrameMk id="7" creationId="{603D1BF8-B27C-463E-8862-0972DCFFD038}"/>
          </ac:graphicFrameMkLst>
        </pc:graphicFrameChg>
        <pc:graphicFrameChg chg="add del mod">
          <ac:chgData name="filip kulic" userId="8bf6be77f114b7f3" providerId="LiveId" clId="{36D798EB-2930-43D2-AD81-427FE4D1D29B}" dt="2021-12-14T13:10:30.004" v="162"/>
          <ac:graphicFrameMkLst>
            <pc:docMk/>
            <pc:sldMk cId="1541851212" sldId="354"/>
            <ac:graphicFrameMk id="8" creationId="{1387E18C-FD99-49EE-AC09-A83FDB5DD1AB}"/>
          </ac:graphicFrameMkLst>
        </pc:graphicFrameChg>
        <pc:graphicFrameChg chg="del">
          <ac:chgData name="filip kulic" userId="8bf6be77f114b7f3" providerId="LiveId" clId="{36D798EB-2930-43D2-AD81-427FE4D1D29B}" dt="2021-12-14T13:03:57.929" v="26" actId="478"/>
          <ac:graphicFrameMkLst>
            <pc:docMk/>
            <pc:sldMk cId="1541851212" sldId="354"/>
            <ac:graphicFrameMk id="10" creationId="{5E2E963B-AA51-4228-B5AC-3381F7682BEC}"/>
          </ac:graphicFrameMkLst>
        </pc:graphicFrameChg>
        <pc:graphicFrameChg chg="add del mod">
          <ac:chgData name="filip kulic" userId="8bf6be77f114b7f3" providerId="LiveId" clId="{36D798EB-2930-43D2-AD81-427FE4D1D29B}" dt="2021-12-14T13:10:41.213" v="165"/>
          <ac:graphicFrameMkLst>
            <pc:docMk/>
            <pc:sldMk cId="1541851212" sldId="354"/>
            <ac:graphicFrameMk id="13" creationId="{6218F329-4601-4C12-BD9E-BCE7CD8A4178}"/>
          </ac:graphicFrameMkLst>
        </pc:graphicFrameChg>
        <pc:graphicFrameChg chg="add del mod">
          <ac:chgData name="filip kulic" userId="8bf6be77f114b7f3" providerId="LiveId" clId="{36D798EB-2930-43D2-AD81-427FE4D1D29B}" dt="2021-12-14T13:11:25.721" v="172"/>
          <ac:graphicFrameMkLst>
            <pc:docMk/>
            <pc:sldMk cId="1541851212" sldId="354"/>
            <ac:graphicFrameMk id="15" creationId="{048A3F1C-ED89-43D2-8282-280012DF6D18}"/>
          </ac:graphicFrameMkLst>
        </pc:graphicFrameChg>
        <pc:graphicFrameChg chg="add del mod">
          <ac:chgData name="filip kulic" userId="8bf6be77f114b7f3" providerId="LiveId" clId="{36D798EB-2930-43D2-AD81-427FE4D1D29B}" dt="2021-12-14T13:11:48.275" v="176"/>
          <ac:graphicFrameMkLst>
            <pc:docMk/>
            <pc:sldMk cId="1541851212" sldId="354"/>
            <ac:graphicFrameMk id="17" creationId="{45C28998-6504-447F-88BD-99B552F1F947}"/>
          </ac:graphicFrameMkLst>
        </pc:graphicFrameChg>
        <pc:graphicFrameChg chg="add del mod">
          <ac:chgData name="filip kulic" userId="8bf6be77f114b7f3" providerId="LiveId" clId="{36D798EB-2930-43D2-AD81-427FE4D1D29B}" dt="2021-12-14T13:13:48.589" v="245"/>
          <ac:graphicFrameMkLst>
            <pc:docMk/>
            <pc:sldMk cId="1541851212" sldId="354"/>
            <ac:graphicFrameMk id="19" creationId="{B1424177-AC29-4C79-B26D-CCD82F85B9F0}"/>
          </ac:graphicFrameMkLst>
        </pc:graphicFrameChg>
        <pc:graphicFrameChg chg="add mod">
          <ac:chgData name="filip kulic" userId="8bf6be77f114b7f3" providerId="LiveId" clId="{36D798EB-2930-43D2-AD81-427FE4D1D29B}" dt="2021-12-14T13:15:34.921" v="256" actId="1037"/>
          <ac:graphicFrameMkLst>
            <pc:docMk/>
            <pc:sldMk cId="1541851212" sldId="354"/>
            <ac:graphicFrameMk id="21" creationId="{69942B3D-0347-4A65-826B-C93183C14FCA}"/>
          </ac:graphicFrameMkLst>
        </pc:graphicFrameChg>
        <pc:graphicFrameChg chg="add mod">
          <ac:chgData name="filip kulic" userId="8bf6be77f114b7f3" providerId="LiveId" clId="{36D798EB-2930-43D2-AD81-427FE4D1D29B}" dt="2021-12-14T13:15:39.689" v="258" actId="1076"/>
          <ac:graphicFrameMkLst>
            <pc:docMk/>
            <pc:sldMk cId="1541851212" sldId="354"/>
            <ac:graphicFrameMk id="22" creationId="{811A3B8C-00DE-4E8E-A988-34FE98DCC1B7}"/>
          </ac:graphicFrameMkLst>
        </pc:graphicFrameChg>
        <pc:picChg chg="del">
          <ac:chgData name="filip kulic" userId="8bf6be77f114b7f3" providerId="LiveId" clId="{36D798EB-2930-43D2-AD81-427FE4D1D29B}" dt="2021-12-14T13:04:09.757" v="32" actId="478"/>
          <ac:picMkLst>
            <pc:docMk/>
            <pc:sldMk cId="1541851212" sldId="354"/>
            <ac:picMk id="9" creationId="{B2320042-A3C0-47AF-B22F-34ADC36A82C6}"/>
          </ac:picMkLst>
        </pc:picChg>
        <pc:picChg chg="add mod">
          <ac:chgData name="filip kulic" userId="8bf6be77f114b7f3" providerId="LiveId" clId="{36D798EB-2930-43D2-AD81-427FE4D1D29B}" dt="2021-12-14T13:10:47.722" v="168" actId="1076"/>
          <ac:picMkLst>
            <pc:docMk/>
            <pc:sldMk cId="1541851212" sldId="354"/>
            <ac:picMk id="11" creationId="{DFA19747-C3B0-45AA-B7CF-A47B6591CF29}"/>
          </ac:picMkLst>
        </pc:picChg>
        <pc:picChg chg="add del mod">
          <ac:chgData name="filip kulic" userId="8bf6be77f114b7f3" providerId="LiveId" clId="{36D798EB-2930-43D2-AD81-427FE4D1D29B}" dt="2021-12-14T13:10:30.004" v="162"/>
          <ac:picMkLst>
            <pc:docMk/>
            <pc:sldMk cId="1541851212" sldId="354"/>
            <ac:picMk id="12" creationId="{7F8727E7-F87A-499C-A452-D38B06DCF7DA}"/>
          </ac:picMkLst>
        </pc:picChg>
        <pc:picChg chg="add del mod">
          <ac:chgData name="filip kulic" userId="8bf6be77f114b7f3" providerId="LiveId" clId="{36D798EB-2930-43D2-AD81-427FE4D1D29B}" dt="2021-12-14T13:10:54.546" v="169" actId="478"/>
          <ac:picMkLst>
            <pc:docMk/>
            <pc:sldMk cId="1541851212" sldId="354"/>
            <ac:picMk id="14" creationId="{9738D71B-DE3F-42F5-AD6E-7A222C07BA15}"/>
          </ac:picMkLst>
        </pc:picChg>
        <pc:picChg chg="add del mod">
          <ac:chgData name="filip kulic" userId="8bf6be77f114b7f3" providerId="LiveId" clId="{36D798EB-2930-43D2-AD81-427FE4D1D29B}" dt="2021-12-14T13:13:47.250" v="242" actId="478"/>
          <ac:picMkLst>
            <pc:docMk/>
            <pc:sldMk cId="1541851212" sldId="354"/>
            <ac:picMk id="16" creationId="{106A1CFB-2EBE-4D66-BC62-2FC87143C937}"/>
          </ac:picMkLst>
        </pc:picChg>
        <pc:picChg chg="add mod">
          <ac:chgData name="filip kulic" userId="8bf6be77f114b7f3" providerId="LiveId" clId="{36D798EB-2930-43D2-AD81-427FE4D1D29B}" dt="2021-12-14T13:13:55.265" v="247" actId="1076"/>
          <ac:picMkLst>
            <pc:docMk/>
            <pc:sldMk cId="1541851212" sldId="354"/>
            <ac:picMk id="20" creationId="{DACDFC8D-35B1-4FB6-9A59-BA4DA6A499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6A5318-8068-4055-A05A-50FA15C81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3A32E-4DF6-45EE-A80A-A38B08F166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BBDE77E-92B0-42D3-A1C3-3A52E1403709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774FDB-9A9A-497F-9E5B-3753D526B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410340-06BC-4BD2-BE67-42F79591C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5C2C-D6F1-4778-B033-778136DDB4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1E50F-D7BD-4AC9-A768-90DBCE56B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B43849-AAD4-40C7-8FDB-D9806FF19107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7DB0EB15-043D-478B-9259-BA213112AD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D4437FC6-7BA3-4DFF-8E62-AC120CB41A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CF77377-E892-49FB-9FC6-8E4F0AC96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AA5577-3A1D-4F7F-BDBE-5D07750B34CB}" type="slidenum">
              <a:rPr lang="de-DE" altLang="sr-Latn-RS" smtClean="0"/>
              <a:pPr>
                <a:spcBef>
                  <a:spcPct val="0"/>
                </a:spcBef>
              </a:pPr>
              <a:t>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01C7029-F2BE-4A24-BA1A-75BB9A607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9F75DEC-DA1C-496B-B311-D0621CDC33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9A9B79-0215-407B-A9EB-66F18C2E1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72B349-28BE-4A69-8B5A-856C0B4F3712}" type="slidenum">
              <a:rPr lang="de-DE" altLang="sr-Latn-RS" smtClean="0"/>
              <a:pPr>
                <a:spcBef>
                  <a:spcPct val="0"/>
                </a:spcBef>
              </a:pPr>
              <a:t>28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01C0E56-096A-417F-91EE-D4992E8AF6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ADF8AC42-461E-49DD-9112-2140DC3551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6A7B6919-3D5D-4133-A224-4E3B51AF9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046D2C-687C-40DB-8FC7-2269AD94C513}" type="slidenum">
              <a:rPr lang="de-DE" altLang="sr-Latn-RS" smtClean="0"/>
              <a:pPr>
                <a:spcBef>
                  <a:spcPct val="0"/>
                </a:spcBef>
              </a:pPr>
              <a:t>29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64C5E0E-6482-4D41-8463-4BE44DA874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850BB394-4CCC-4C8E-A3DA-495067F11A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1A3D77F-7F9B-4AD7-8D41-2DD5CD4A5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19569-52EE-40DC-8C9B-DA7647378E1C}" type="slidenum">
              <a:rPr lang="de-DE" altLang="sr-Latn-RS" smtClean="0"/>
              <a:pPr>
                <a:spcBef>
                  <a:spcPct val="0"/>
                </a:spcBef>
              </a:pPr>
              <a:t>30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C3F3056-257B-40B7-A084-7DF62EB35C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1992BAC-FBA5-4471-94FA-D750BB238F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83DB3919-A0F8-407B-90E8-E8C27C486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FA970-B09E-483D-A82B-363684ADC03E}" type="slidenum">
              <a:rPr lang="de-DE" altLang="sr-Latn-RS" smtClean="0"/>
              <a:pPr>
                <a:spcBef>
                  <a:spcPct val="0"/>
                </a:spcBef>
              </a:pPr>
              <a:t>31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EE89C13-0E73-44D9-B362-0EA3977067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31BD201-93CD-4EC4-A350-45A230FC50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84DA813-42F3-4202-B7D8-6BC6B22AE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270538-8A3E-42A3-B0A2-31724E9631B3}" type="slidenum">
              <a:rPr lang="de-DE" altLang="sr-Latn-RS" smtClean="0"/>
              <a:pPr>
                <a:spcBef>
                  <a:spcPct val="0"/>
                </a:spcBef>
              </a:pPr>
              <a:t>32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4750115-34E6-479D-83E4-0D38EABABD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9F6B67D-9449-4972-8D0A-4E62C959E3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C9CC986-4535-4E2A-B304-305123371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3E1E45-B5E9-4E3F-9B10-1CFDDB7046C6}" type="slidenum">
              <a:rPr lang="de-DE" altLang="sr-Latn-RS" smtClean="0"/>
              <a:pPr>
                <a:spcBef>
                  <a:spcPct val="0"/>
                </a:spcBef>
              </a:pPr>
              <a:t>33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0B49E3C6-7E11-45E3-B012-3775EA177F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BC70E7E8-6F56-4E5E-A630-2B79E09DA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731531D-79B1-49D1-A289-0F020A698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15DDEA-D9B0-4324-88B7-3B7BCFAB41C5}" type="slidenum">
              <a:rPr lang="de-DE" altLang="sr-Latn-RS" smtClean="0"/>
              <a:pPr>
                <a:spcBef>
                  <a:spcPct val="0"/>
                </a:spcBef>
              </a:pPr>
              <a:t>34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FBBBC1C-4F2D-43BC-8704-7C4E55CDF3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376EE591-8355-4147-BA27-63E57AFEA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09450560-ECA9-4643-9776-094457AE4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C8474-8DCC-4A45-A80E-13B5096F4A10}" type="slidenum">
              <a:rPr lang="de-DE" altLang="sr-Latn-RS" smtClean="0"/>
              <a:pPr>
                <a:spcBef>
                  <a:spcPct val="0"/>
                </a:spcBef>
              </a:pPr>
              <a:t>35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29C0EEA2-495E-4CC5-ADE2-482DE0BB91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6F42BB3-ACD0-4432-BB3A-62CFBCDB0A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1682978C-DF25-417B-8944-1684EB5DA0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20EBC5-5ED3-401F-8C72-090215AAB2AB}" type="slidenum">
              <a:rPr lang="de-DE" altLang="sr-Latn-RS" smtClean="0"/>
              <a:pPr>
                <a:spcBef>
                  <a:spcPct val="0"/>
                </a:spcBef>
              </a:pPr>
              <a:t>36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E7C70622-DB55-43E8-8D83-05589CDCB7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A43A527-FF52-4C62-9BAD-A57004FF6A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2A53703C-01C6-48BA-87C9-71D97E9F8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523E4-AB16-45AC-A896-E7767DCFD625}" type="slidenum">
              <a:rPr lang="de-DE" altLang="sr-Latn-RS" smtClean="0"/>
              <a:pPr>
                <a:spcBef>
                  <a:spcPct val="0"/>
                </a:spcBef>
              </a:pPr>
              <a:t>37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CCB89071-23AE-47BE-969F-D449D50893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D3DBEAB-36EE-4509-B9F8-3E5B238CDD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B2D27D4-0F2E-4C73-A825-8EE60D38C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F96BC-2462-413C-9F13-4871BA4A3C0C}" type="slidenum">
              <a:rPr lang="de-DE" altLang="sr-Latn-RS" smtClean="0"/>
              <a:pPr>
                <a:spcBef>
                  <a:spcPct val="0"/>
                </a:spcBef>
              </a:pPr>
              <a:t>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50725D76-7538-4978-8B7A-B6B96CE4B5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31CD069A-16ED-4EAC-80FA-C68293338E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EEB26608-B165-4BCF-8B0D-BA75D37D7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9A92FF-1E8C-4D17-A64E-7A919DAFB6F9}" type="slidenum">
              <a:rPr lang="de-DE" altLang="sr-Latn-RS" smtClean="0"/>
              <a:pPr>
                <a:spcBef>
                  <a:spcPct val="0"/>
                </a:spcBef>
              </a:pPr>
              <a:t>38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BBE26C2-A930-45DB-A191-B8885D5F8E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5AE8D1B-DB6F-40F8-A6C0-7DF4C63D92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98E29C17-AE6D-4032-B64C-D44456C39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C37850-135E-45DD-A0F8-BBF8D8179F72}" type="slidenum">
              <a:rPr lang="de-DE" altLang="sr-Latn-RS" smtClean="0"/>
              <a:pPr>
                <a:spcBef>
                  <a:spcPct val="0"/>
                </a:spcBef>
              </a:pPr>
              <a:t>42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2BD58FB4-615C-4F20-81FC-F2024E8B3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7811F63B-5E8E-44FF-8218-E0E89F76CC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DBA61EFE-5365-45F9-841E-F1A49D736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F6FCE7-8501-4773-ACA8-E427B0819E88}" type="slidenum">
              <a:rPr lang="de-DE" altLang="sr-Latn-RS" smtClean="0"/>
              <a:pPr>
                <a:spcBef>
                  <a:spcPct val="0"/>
                </a:spcBef>
              </a:pPr>
              <a:t>43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DF06E09F-382F-46D1-9A08-0CA815215C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478EE302-A8D1-4DA3-9280-EBE01FEFA6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1A10D77C-C9CC-45A5-9FDE-CFAB9A858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26080F-ACF7-49A1-BDCA-63E13320505A}" type="slidenum">
              <a:rPr lang="de-DE" altLang="sr-Latn-RS" smtClean="0"/>
              <a:pPr>
                <a:spcBef>
                  <a:spcPct val="0"/>
                </a:spcBef>
              </a:pPr>
              <a:t>44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D5EF144A-43A1-47F1-8DFC-A136274C5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A5E76C6B-22AC-402B-BFB0-97903A9FE1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CD209BA4-4D98-4208-8A1A-2146CF351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D1EB3-B4A3-46D1-9D87-152061F34582}" type="slidenum">
              <a:rPr lang="de-DE" altLang="sr-Latn-RS" smtClean="0"/>
              <a:pPr>
                <a:spcBef>
                  <a:spcPct val="0"/>
                </a:spcBef>
              </a:pPr>
              <a:t>45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B5C00E33-AABB-449D-BF77-9313CAFE84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A5A063D1-4617-4957-B6CE-DCCD81ABEB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3E56E604-E78B-4435-8648-0850CE7B7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798DF4-360E-4D29-83AF-F7F3A125A1DD}" type="slidenum">
              <a:rPr lang="de-DE" altLang="sr-Latn-RS" smtClean="0"/>
              <a:pPr>
                <a:spcBef>
                  <a:spcPct val="0"/>
                </a:spcBef>
              </a:pPr>
              <a:t>46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7C957A9C-038A-41B5-A20B-02FE3830D0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2B1A726-B939-4818-8E87-C69E0573F9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0A4B783-93C0-4C45-A502-7EDEA67F1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F27ED9-7DBB-4230-B9B1-C5B7EB340C91}" type="slidenum">
              <a:rPr lang="de-DE" altLang="sr-Latn-RS" smtClean="0"/>
              <a:pPr>
                <a:spcBef>
                  <a:spcPct val="0"/>
                </a:spcBef>
              </a:pPr>
              <a:t>4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D5128E3F-CA35-4098-9F9E-997981430C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89866D3-E9AD-48FB-B606-E83CCFA76B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5BC698C-C59F-45A1-8DEF-CB529B5C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083763-B51C-40DA-A7CA-83D20AF82574}" type="slidenum">
              <a:rPr lang="de-DE" altLang="sr-Latn-RS" smtClean="0"/>
              <a:pPr>
                <a:spcBef>
                  <a:spcPct val="0"/>
                </a:spcBef>
              </a:pPr>
              <a:t>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3FD792CC-4DA2-4C70-A654-1A0C0ED31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0F44DF28-48D0-4A69-837F-ED03A34EA0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97B1258-2E4E-4558-ADCB-98628563F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2CC3B2-3004-49DE-813B-E3D910AA5FDC}" type="slidenum">
              <a:rPr lang="de-DE" altLang="sr-Latn-RS" smtClean="0"/>
              <a:pPr>
                <a:spcBef>
                  <a:spcPct val="0"/>
                </a:spcBef>
              </a:pPr>
              <a:t>9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37B0C86C-7FC1-4123-8AC1-DBE5C9603F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CA1370C1-523D-49A8-B3F3-8FA47F165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BC757B4-ECC4-4A60-B684-94804E0FE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286EA2-580A-454D-98EC-8757625FDF51}" type="slidenum">
              <a:rPr lang="de-DE" altLang="sr-Latn-RS" smtClean="0"/>
              <a:pPr>
                <a:spcBef>
                  <a:spcPct val="0"/>
                </a:spcBef>
              </a:pPr>
              <a:t>10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9BABAFE-ACA9-4489-8475-2D253BF848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C6D4B24-61CD-41DB-B1CF-B12E1BA94E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EDECA6E-66D5-45D6-A9D5-509A61C9A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3EAC73-4175-4E18-8D1E-A3025B5C81AE}" type="slidenum">
              <a:rPr lang="de-DE" altLang="sr-Latn-RS" smtClean="0"/>
              <a:pPr>
                <a:spcBef>
                  <a:spcPct val="0"/>
                </a:spcBef>
              </a:pPr>
              <a:t>15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F978771-A548-4D8B-A81B-6AABFFD11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C312B66-FE2F-44DD-B20F-887517027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3725DDA-46CD-4E70-B39E-FDC29EC45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2C140E-1F7A-453A-A0AC-E881B2C2F04C}" type="slidenum">
              <a:rPr lang="de-DE" altLang="sr-Latn-RS" smtClean="0"/>
              <a:pPr>
                <a:spcBef>
                  <a:spcPct val="0"/>
                </a:spcBef>
              </a:pPr>
              <a:t>16</a:t>
            </a:fld>
            <a:endParaRPr lang="de-DE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E6BD15D-0FBF-4986-B3E2-83AB39926E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E7A939E-D9E5-49FE-AA10-30F2DAABCF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RS" altLang="sr-Latn-R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12FB6C7-C060-440B-A1FE-3FCFF2932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3382F4-F8CA-479F-A7B0-CAE8587F3EF4}" type="slidenum">
              <a:rPr lang="de-DE" altLang="sr-Latn-RS" smtClean="0"/>
              <a:pPr>
                <a:spcBef>
                  <a:spcPct val="0"/>
                </a:spcBef>
              </a:pPr>
              <a:t>27</a:t>
            </a:fld>
            <a:endParaRPr lang="de-DE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D740-B565-4754-8885-0246DDEE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F12FA-E84C-40FE-8C75-8FB3F3A0161B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7B9F-F269-4C49-B482-FFC52F60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0A93-251C-4171-BB6C-DE39EF8D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38D1-A346-47F5-ACE0-E39D83550B36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40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DB61-5B86-4EF3-9040-1E213B65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8D19E-5712-42F5-97C9-2CBE4DE33E93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19C1-3355-4F22-B7A2-7F4AAB34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1962-0F59-407F-B2C8-CB63A2DD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B0B0B-7DDB-41A6-B1D8-AA0F6486BCE4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49850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FB68-5CB7-4B51-9289-7FA795EF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8761-82D5-41CE-A30D-BEDF60418465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F206-A1BB-4A18-981B-FD4BDA3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DE93-84AC-4486-BA35-0B81EFC4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D042A-D545-45FD-BF65-258929498F19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0197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FADE-4B2E-457E-999F-F791E1A3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AE22B-0220-4338-ABFE-96DD9BC6810A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BE099-73B6-457F-90F0-6AD055A6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23D9-1486-469E-936E-BC614C9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24602-17B4-4836-8B77-EC1AB50016C9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4929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4A1C-C438-4DE9-891A-81DA079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C0FA0-3A9D-4012-A9F2-BB95CF402CF0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B9ED-2921-4641-BF4E-1EE05F65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B082-7947-444E-9BD6-AEA731A8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CAE3C-3A2A-49D7-AFB6-2C3EF32B2739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54767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179542-7BA0-4B41-9612-9C09530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DB193-465E-4AAD-8B2E-A1E6EE6C00EF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F4066A-71DD-4933-A4AD-E5D4ABF2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EFF87A-0FFC-4B82-A977-AA812E00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2EF34-4D78-4483-93B9-AA9B063B11C7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8682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D5E499-32D8-4883-83A5-B63DF1BD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1D7B1-C539-4C03-A369-30F97213181D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0B34BA-1E1B-4C6A-B1E4-54BEB9C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F7479-C3E1-4561-83E8-B1ED2877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AAB1-71A2-40B8-941F-B321A778F84F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54522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88D6B76-CE91-4837-A860-1073D3EF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C71D-F099-4FC1-A858-7B6F9DD41F32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F0D0DA-2857-4EAC-88BB-A8913CFE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0AA8BF-36C7-473B-8B56-B3C6C9CB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CFCEF-2044-4E87-A33C-AFE57DB78551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3357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7E42F71-BCF8-4376-A8B2-F07EF65C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BAC4C-E85A-4318-B829-E301FE9AD234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08DD95-1467-4CD6-9DC2-FF50C7A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E6F4C6-5E0D-4E4C-B320-A353370C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2BBE-392B-4D5E-8606-C2DE057F9571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14978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885D90-B6E8-4E98-A42F-390CD0B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380DE-E01B-4624-B946-001396F183F4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173B8-708F-4F99-AEC9-2CAFD29A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B57026-0009-4E46-A05F-C45472E9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D270-470D-4FE5-9C02-61E8EB0D029B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22592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AE9BB7-69F3-4655-A492-9C6B0F49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17BF1-056C-4F0A-9FAC-6371F6EFBFAC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51CE29-E114-4E7E-B8DE-2F5B26B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5F0CC7-7D3A-484F-816F-39DB1954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093D1-3B11-4F7F-939E-27B780D66D5B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2322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5CEFC3-184A-49AD-B679-8932F939D6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6650619-5267-4D84-BE71-CFA9E60848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635F-00CF-45C5-8365-29D183890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A14C08-4362-42A2-B05E-E2A3C7E0C93D}" type="datetimeFigureOut">
              <a:rPr lang="en-US"/>
              <a:pPr>
                <a:defRPr/>
              </a:pPr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F859-50D3-459E-AD5F-685732FCC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E73-CD30-4A59-A13E-0515A03C8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A191A9C-52E2-4F7B-9F86-4F5236818115}" type="slidenum">
              <a:rPr lang="en-US" altLang="sr-Latn-RS"/>
              <a:pPr>
                <a:defRPr/>
              </a:pPr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9.e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9.e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image" Target="../media/image4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10" Type="http://schemas.openxmlformats.org/officeDocument/2006/relationships/image" Target="../media/image39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7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1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5.wmf"/><Relationship Id="rId7" Type="http://schemas.openxmlformats.org/officeDocument/2006/relationships/oleObject" Target="../embeddings/oleObject36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2.wmf"/><Relationship Id="rId1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6.wmf"/><Relationship Id="rId10" Type="http://schemas.openxmlformats.org/officeDocument/2006/relationships/image" Target="../media/image58.w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0.w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3.wmf"/><Relationship Id="rId7" Type="http://schemas.openxmlformats.org/officeDocument/2006/relationships/oleObject" Target="../embeddings/oleObject53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6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7.wmf"/><Relationship Id="rId7" Type="http://schemas.openxmlformats.org/officeDocument/2006/relationships/oleObject" Target="../embeddings/oleObject57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9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6.wmf"/><Relationship Id="rId18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88.w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76.bin"/><Relationship Id="rId20" Type="http://schemas.openxmlformats.org/officeDocument/2006/relationships/image" Target="../media/image9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73.bin"/><Relationship Id="rId19" Type="http://schemas.openxmlformats.org/officeDocument/2006/relationships/oleObject" Target="../embeddings/oleObject77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105.wmf"/><Relationship Id="rId3" Type="http://schemas.openxmlformats.org/officeDocument/2006/relationships/image" Target="../media/image25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8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0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10.wmf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1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1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04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2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1.bin"/><Relationship Id="rId3" Type="http://schemas.openxmlformats.org/officeDocument/2006/relationships/image" Target="../media/image124.wmf"/><Relationship Id="rId7" Type="http://schemas.openxmlformats.org/officeDocument/2006/relationships/image" Target="../media/image123.wmf"/><Relationship Id="rId12" Type="http://schemas.openxmlformats.org/officeDocument/2006/relationships/image" Target="../media/image126.wmf"/><Relationship Id="rId2" Type="http://schemas.openxmlformats.org/officeDocument/2006/relationships/oleObject" Target="../embeddings/oleObject105.bin"/><Relationship Id="rId16" Type="http://schemas.openxmlformats.org/officeDocument/2006/relationships/image" Target="../media/image12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0.bin"/><Relationship Id="rId5" Type="http://schemas.openxmlformats.org/officeDocument/2006/relationships/image" Target="../media/image122.wmf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25.wmf"/><Relationship Id="rId14" Type="http://schemas.openxmlformats.org/officeDocument/2006/relationships/image" Target="../media/image12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29.wmf"/><Relationship Id="rId7" Type="http://schemas.openxmlformats.org/officeDocument/2006/relationships/image" Target="../media/image123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3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24.bin"/><Relationship Id="rId3" Type="http://schemas.openxmlformats.org/officeDocument/2006/relationships/image" Target="../media/image100.png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37.wmf"/><Relationship Id="rId2" Type="http://schemas.openxmlformats.org/officeDocument/2006/relationships/notesSlide" Target="../notesSlides/notesSlide21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34.wmf"/><Relationship Id="rId24" Type="http://schemas.openxmlformats.org/officeDocument/2006/relationships/image" Target="../media/image141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oleObject" Target="../embeddings/oleObject126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22.bin"/><Relationship Id="rId22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4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3.e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1A37955-61F8-4324-B690-12BB82C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sr-Latn-RS" dirty="0"/>
              <a:t>T</a:t>
            </a:r>
            <a:r>
              <a:rPr lang="en-US" altLang="sr-Latn-RS" dirty="0"/>
              <a:t>e</a:t>
            </a:r>
            <a:r>
              <a:rPr lang="sr-Latn-RS" altLang="sr-Latn-RS" dirty="0" err="1"/>
              <a:t>hnologije</a:t>
            </a:r>
            <a:r>
              <a:rPr lang="sr-Latn-RS" altLang="sr-Latn-RS" dirty="0"/>
              <a:t> upravljačkih sistema</a:t>
            </a:r>
            <a:endParaRPr lang="en-US" altLang="sr-Latn-RS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E39D713-BA13-49FE-9AF8-0302EB74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sr-Latn-RS" dirty="0" err="1"/>
              <a:t>Karakteristike</a:t>
            </a:r>
            <a:r>
              <a:rPr lang="en-US" altLang="sr-Latn-RS" dirty="0"/>
              <a:t> </a:t>
            </a:r>
            <a:r>
              <a:rPr lang="en-US" altLang="sr-Latn-RS" dirty="0" err="1"/>
              <a:t>procesa</a:t>
            </a:r>
            <a:endParaRPr lang="en-US" altLang="sr-Latn-RS" dirty="0"/>
          </a:p>
          <a:p>
            <a:pPr algn="ctr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en-US" altLang="sr-Latn-RS" dirty="0" err="1"/>
              <a:t>Upravljanje</a:t>
            </a:r>
            <a:r>
              <a:rPr lang="en-US" altLang="sr-Latn-RS" dirty="0"/>
              <a:t> u </a:t>
            </a:r>
            <a:r>
              <a:rPr lang="en-US" altLang="sr-Latn-RS" dirty="0" err="1"/>
              <a:t>povratnoj</a:t>
            </a:r>
            <a:r>
              <a:rPr lang="en-US" altLang="sr-Latn-RS" dirty="0"/>
              <a:t> </a:t>
            </a:r>
            <a:r>
              <a:rPr lang="en-US" altLang="sr-Latn-RS" dirty="0" err="1"/>
              <a:t>sprezi</a:t>
            </a:r>
            <a:endParaRPr lang="en-US" altLang="sr-Latn-R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485298F9-5367-4674-8854-5E95EFAFD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Karakteristike procesa– </a:t>
            </a:r>
            <a:r>
              <a:rPr lang="sr-Latn-RS" altLang="sr-Latn-RS" sz="2400"/>
              <a:t>P</a:t>
            </a:r>
            <a:r>
              <a:rPr lang="en-US" altLang="sr-Latn-RS" sz="2400"/>
              <a:t>roces</a:t>
            </a:r>
            <a:r>
              <a:rPr lang="sr-Latn-RS" altLang="sr-Latn-RS" sz="2400"/>
              <a:t>a sa usporenjem</a:t>
            </a:r>
            <a:r>
              <a:rPr lang="en-US" altLang="sr-Latn-RS" sz="2400"/>
              <a:t> prvog reda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851AF427-BA3A-419C-AFE0-18E81D98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576388"/>
            <a:ext cx="73152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Jednačina vremenskog domena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Funkcija prenosa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G = pojačanje procesa u </a:t>
            </a:r>
            <a:r>
              <a:rPr lang="sr-Latn-RS" altLang="sr-Latn-RS" sz="1800"/>
              <a:t>stacionarnom</a:t>
            </a:r>
            <a:r>
              <a:rPr lang="en-US" altLang="sr-Latn-RS" sz="1800"/>
              <a:t> stanju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t = vreme,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x = ulaz procesa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y = izlaz procesa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t </a:t>
            </a:r>
            <a:r>
              <a:rPr lang="en-US" altLang="sr-Latn-RS" sz="1800"/>
              <a:t>= vremenska konstanta, s</a:t>
            </a: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E6CA8FF8-8ABB-4FB1-B1C4-85B4817BB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524000"/>
          <a:ext cx="132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227" imgH="571252" progId="Equation.3">
                  <p:embed/>
                </p:oleObj>
              </mc:Choice>
              <mc:Fallback>
                <p:oleObj name="Equation" r:id="rId3" imgW="1320227" imgH="571252" progId="Equation.3">
                  <p:embed/>
                  <p:pic>
                    <p:nvPicPr>
                      <p:cNvPr id="14340" name="Object 2">
                        <a:extLst>
                          <a:ext uri="{FF2B5EF4-FFF2-40B4-BE49-F238E27FC236}">
                            <a16:creationId xmlns:a16="http://schemas.microsoft.com/office/drawing/2014/main" id="{E6CA8FF8-8ABB-4FB1-B1C4-85B4817BB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132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B2326886-6F76-4FD2-83E0-565D168E9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0" y="3143250"/>
          <a:ext cx="100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865" imgH="571252" progId="Equation.3">
                  <p:embed/>
                </p:oleObj>
              </mc:Choice>
              <mc:Fallback>
                <p:oleObj name="Equation" r:id="rId5" imgW="1002865" imgH="571252" progId="Equation.3">
                  <p:embed/>
                  <p:pic>
                    <p:nvPicPr>
                      <p:cNvPr id="14341" name="Object 3">
                        <a:extLst>
                          <a:ext uri="{FF2B5EF4-FFF2-40B4-BE49-F238E27FC236}">
                            <a16:creationId xmlns:a16="http://schemas.microsoft.com/office/drawing/2014/main" id="{B2326886-6F76-4FD2-83E0-565D168E9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143250"/>
                        <a:ext cx="100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BFE18-86B1-464E-988F-55476F8B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" y="4198735"/>
            <a:ext cx="4227113" cy="204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F84B4-1904-4D9D-9926-9B673DB3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15384"/>
            <a:ext cx="4215900" cy="1680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22FFEBE-B4B5-4286-BB17-0BB4EC657A5F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/>
              <a:t>Karakteristike procesa–proces</a:t>
            </a:r>
            <a:r>
              <a:rPr lang="sr-Latn-RS" altLang="sr-Latn-RS" sz="2400"/>
              <a:t> sa usporenjem</a:t>
            </a:r>
            <a:r>
              <a:rPr lang="en-US" altLang="sr-Latn-RS" sz="2400"/>
              <a:t> prvog 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868B2-7A3B-4DCA-9C94-427A206FC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5" y="492125"/>
            <a:ext cx="2590800" cy="1569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13237-E73D-4069-95D7-5491719DBB9E}"/>
              </a:ext>
            </a:extLst>
          </p:cNvPr>
          <p:cNvSpPr txBox="1"/>
          <p:nvPr/>
        </p:nvSpPr>
        <p:spPr>
          <a:xfrm>
            <a:off x="4581525" y="55272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Stacionarno stanje</a:t>
            </a:r>
          </a:p>
          <a:p>
            <a:r>
              <a:rPr lang="sr-Latn-RS" sz="2000" dirty="0"/>
              <a:t>h(t) = </a:t>
            </a:r>
            <a:r>
              <a:rPr lang="sr-Latn-RS" sz="2000" dirty="0" err="1"/>
              <a:t>h</a:t>
            </a:r>
            <a:r>
              <a:rPr lang="sr-Latn-RS" sz="2000" baseline="-25000" dirty="0" err="1"/>
              <a:t>R</a:t>
            </a:r>
            <a:r>
              <a:rPr lang="sr-Latn-RS" sz="2000" dirty="0"/>
              <a:t>(t)</a:t>
            </a:r>
            <a:endParaRPr lang="sr-Latn-RS" sz="2000" baseline="-25000" dirty="0"/>
          </a:p>
          <a:p>
            <a:r>
              <a:rPr lang="sr-Latn-RS" sz="2000" dirty="0"/>
              <a:t>F</a:t>
            </a:r>
            <a:r>
              <a:rPr lang="sr-Latn-RS" sz="2000" baseline="-25000" dirty="0"/>
              <a:t>in</a:t>
            </a:r>
            <a:r>
              <a:rPr lang="sr-Latn-RS" sz="2000" dirty="0"/>
              <a:t> = </a:t>
            </a:r>
            <a:r>
              <a:rPr lang="sr-Latn-RS" sz="2000" dirty="0" err="1"/>
              <a:t>F</a:t>
            </a:r>
            <a:r>
              <a:rPr lang="sr-Latn-RS" sz="2000" baseline="-25000" dirty="0" err="1"/>
              <a:t>out</a:t>
            </a:r>
            <a:endParaRPr lang="sr-Latn-RS" sz="20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0BBEF-DC76-4F92-89FB-35CB247BA1C9}"/>
              </a:ext>
            </a:extLst>
          </p:cNvPr>
          <p:cNvSpPr txBox="1"/>
          <p:nvPr/>
        </p:nvSpPr>
        <p:spPr>
          <a:xfrm>
            <a:off x="4615572" y="2379932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err="1"/>
              <a:t>h</a:t>
            </a:r>
            <a:r>
              <a:rPr lang="sr-Latn-RS" sz="2000" baseline="-25000" dirty="0" err="1"/>
              <a:t>R</a:t>
            </a:r>
            <a:r>
              <a:rPr lang="sr-Latn-RS" sz="2000" dirty="0"/>
              <a:t>(t) = h(t) + </a:t>
            </a:r>
            <a:r>
              <a:rPr lang="sr-Latn-RS" sz="2000" dirty="0" err="1"/>
              <a:t>h</a:t>
            </a:r>
            <a:r>
              <a:rPr lang="sr-Latn-RS" sz="2000" baseline="-25000" dirty="0" err="1"/>
              <a:t>D</a:t>
            </a:r>
            <a:endParaRPr lang="sr-Latn-RS" sz="2000" baseline="-25000" dirty="0"/>
          </a:p>
          <a:p>
            <a:r>
              <a:rPr lang="sr-Latn-RS" sz="2000" dirty="0" err="1"/>
              <a:t>h</a:t>
            </a:r>
            <a:r>
              <a:rPr lang="sr-Latn-RS" sz="2000" baseline="-25000" dirty="0" err="1"/>
              <a:t>R</a:t>
            </a:r>
            <a:r>
              <a:rPr lang="sr-Latn-RS" sz="2000" dirty="0"/>
              <a:t>(t) = h(t) + </a:t>
            </a:r>
            <a:r>
              <a:rPr lang="sr-Latn-RS" sz="2000" dirty="0" err="1"/>
              <a:t>aT</a:t>
            </a:r>
            <a:endParaRPr lang="sr-Latn-RS" sz="20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1C89917-D8B1-486A-B209-2B8FD8C07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8713"/>
              </p:ext>
            </p:extLst>
          </p:nvPr>
        </p:nvGraphicFramePr>
        <p:xfrm>
          <a:off x="4740275" y="4327525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200" imgH="622080" progId="Equation.DSMT4">
                  <p:embed/>
                </p:oleObj>
              </mc:Choice>
              <mc:Fallback>
                <p:oleObj name="Equation" r:id="rId5" imgW="2311200" imgH="6220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A1C89917-D8B1-486A-B209-2B8FD8C07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275" y="4327525"/>
                        <a:ext cx="23114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85BDC9-5D01-40FF-8A76-29B0EC74B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097656"/>
              </p:ext>
            </p:extLst>
          </p:nvPr>
        </p:nvGraphicFramePr>
        <p:xfrm>
          <a:off x="4752975" y="5626035"/>
          <a:ext cx="229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622080" progId="Equation.DSMT4">
                  <p:embed/>
                </p:oleObj>
              </mc:Choice>
              <mc:Fallback>
                <p:oleObj name="Equation" r:id="rId7" imgW="2298600" imgH="6220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A85BDC9-5D01-40FF-8A76-29B0EC74B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2975" y="5626035"/>
                        <a:ext cx="2298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661AFC2-94F8-44E2-AA0F-1031B4A6F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80199"/>
              </p:ext>
            </p:extLst>
          </p:nvPr>
        </p:nvGraphicFramePr>
        <p:xfrm>
          <a:off x="4644525" y="3344513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28520" imgH="622080" progId="Equation.DSMT4">
                  <p:embed/>
                </p:oleObj>
              </mc:Choice>
              <mc:Fallback>
                <p:oleObj name="Equation" r:id="rId9" imgW="1028520" imgH="6220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661AFC2-94F8-44E2-AA0F-1031B4A6F5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525" y="3344513"/>
                        <a:ext cx="1028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BFDCFE2-3597-4994-8074-0EAB144D0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9554"/>
              </p:ext>
            </p:extLst>
          </p:nvPr>
        </p:nvGraphicFramePr>
        <p:xfrm>
          <a:off x="4724400" y="5187950"/>
          <a:ext cx="685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85800" imgH="253800" progId="Equation.DSMT4">
                  <p:embed/>
                </p:oleObj>
              </mc:Choice>
              <mc:Fallback>
                <p:oleObj name="Equation" r:id="rId11" imgW="685800" imgH="253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6BFDCFE2-3597-4994-8074-0EAB144D0D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5187950"/>
                        <a:ext cx="685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5D29158-1953-4A74-9076-5A4289F68DD3}"/>
              </a:ext>
            </a:extLst>
          </p:cNvPr>
          <p:cNvSpPr/>
          <p:nvPr/>
        </p:nvSpPr>
        <p:spPr>
          <a:xfrm>
            <a:off x="4487827" y="186365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Promena reference – prelazni režim</a:t>
            </a:r>
          </a:p>
        </p:txBody>
      </p:sp>
    </p:spTree>
    <p:extLst>
      <p:ext uri="{BB962C8B-B14F-4D97-AF65-F5344CB8AC3E}">
        <p14:creationId xmlns:p14="http://schemas.microsoft.com/office/powerpoint/2010/main" val="18711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BFE18-86B1-464E-988F-55476F8B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" y="4198735"/>
            <a:ext cx="4227113" cy="204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F84B4-1904-4D9D-9926-9B673DB3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15384"/>
            <a:ext cx="4215900" cy="1680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22FFEBE-B4B5-4286-BB17-0BB4EC657A5F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/>
              <a:t>Karakteristike procesa–proces</a:t>
            </a:r>
            <a:r>
              <a:rPr lang="sr-Latn-RS" altLang="sr-Latn-RS" sz="2400"/>
              <a:t> sa usporenjem</a:t>
            </a:r>
            <a:r>
              <a:rPr lang="en-US" altLang="sr-Latn-RS" sz="2400"/>
              <a:t> prvog 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C868B2-7A3B-4DCA-9C94-427A206FC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5" y="492125"/>
            <a:ext cx="2590800" cy="15693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13237-E73D-4069-95D7-5491719DBB9E}"/>
              </a:ext>
            </a:extLst>
          </p:cNvPr>
          <p:cNvSpPr txBox="1"/>
          <p:nvPr/>
        </p:nvSpPr>
        <p:spPr>
          <a:xfrm>
            <a:off x="4581525" y="55272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Stacionarno stanje</a:t>
            </a:r>
          </a:p>
          <a:p>
            <a:r>
              <a:rPr lang="sr-Latn-RS" sz="2000" dirty="0"/>
              <a:t>h(t) = </a:t>
            </a:r>
            <a:r>
              <a:rPr lang="sr-Latn-RS" sz="2000" dirty="0" err="1"/>
              <a:t>h</a:t>
            </a:r>
            <a:r>
              <a:rPr lang="sr-Latn-RS" sz="2000" baseline="-25000" dirty="0" err="1"/>
              <a:t>R</a:t>
            </a:r>
            <a:r>
              <a:rPr lang="sr-Latn-RS" sz="2000" dirty="0"/>
              <a:t>(t)</a:t>
            </a:r>
            <a:endParaRPr lang="sr-Latn-RS" sz="2000" baseline="-25000" dirty="0"/>
          </a:p>
          <a:p>
            <a:r>
              <a:rPr lang="sr-Latn-RS" sz="2000" dirty="0"/>
              <a:t>F</a:t>
            </a:r>
            <a:r>
              <a:rPr lang="sr-Latn-RS" sz="2000" baseline="-25000" dirty="0"/>
              <a:t>in</a:t>
            </a:r>
            <a:r>
              <a:rPr lang="sr-Latn-RS" sz="2000" dirty="0"/>
              <a:t> = </a:t>
            </a:r>
            <a:r>
              <a:rPr lang="sr-Latn-RS" sz="2000" dirty="0" err="1"/>
              <a:t>F</a:t>
            </a:r>
            <a:r>
              <a:rPr lang="sr-Latn-RS" sz="2000" baseline="-25000" dirty="0" err="1"/>
              <a:t>out</a:t>
            </a:r>
            <a:endParaRPr lang="sr-Latn-RS" sz="20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0BBEF-DC76-4F92-89FB-35CB247BA1C9}"/>
              </a:ext>
            </a:extLst>
          </p:cNvPr>
          <p:cNvSpPr txBox="1"/>
          <p:nvPr/>
        </p:nvSpPr>
        <p:spPr>
          <a:xfrm>
            <a:off x="4615572" y="2379932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err="1"/>
              <a:t>h</a:t>
            </a:r>
            <a:r>
              <a:rPr lang="sr-Latn-RS" sz="2000" baseline="-25000" dirty="0" err="1"/>
              <a:t>R</a:t>
            </a:r>
            <a:r>
              <a:rPr lang="sr-Latn-RS" sz="2000" dirty="0"/>
              <a:t>(t) = h(t) + </a:t>
            </a:r>
            <a:r>
              <a:rPr lang="sr-Latn-RS" sz="2000" dirty="0" err="1"/>
              <a:t>h</a:t>
            </a:r>
            <a:r>
              <a:rPr lang="sr-Latn-RS" sz="2000" baseline="-25000" dirty="0" err="1"/>
              <a:t>D</a:t>
            </a:r>
            <a:endParaRPr lang="sr-Latn-RS" sz="2000" baseline="-25000" dirty="0"/>
          </a:p>
          <a:p>
            <a:r>
              <a:rPr lang="sr-Latn-RS" sz="2000" dirty="0" err="1"/>
              <a:t>h</a:t>
            </a:r>
            <a:r>
              <a:rPr lang="sr-Latn-RS" sz="2000" baseline="-25000" dirty="0" err="1"/>
              <a:t>R</a:t>
            </a:r>
            <a:r>
              <a:rPr lang="sr-Latn-RS" sz="2000" dirty="0"/>
              <a:t>(t) = h(t) + </a:t>
            </a:r>
            <a:r>
              <a:rPr lang="sr-Latn-RS" sz="2000" dirty="0" err="1"/>
              <a:t>aT</a:t>
            </a:r>
            <a:endParaRPr lang="sr-Latn-RS" sz="20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1C89917-D8B1-486A-B209-2B8FD8C07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0275" y="4327525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200" imgH="622080" progId="Equation.DSMT4">
                  <p:embed/>
                </p:oleObj>
              </mc:Choice>
              <mc:Fallback>
                <p:oleObj name="Equation" r:id="rId5" imgW="2311200" imgH="6220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A1C89917-D8B1-486A-B209-2B8FD8C07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0275" y="4327525"/>
                        <a:ext cx="23114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85BDC9-5D01-40FF-8A76-29B0EC74B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5626035"/>
          <a:ext cx="229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622080" progId="Equation.DSMT4">
                  <p:embed/>
                </p:oleObj>
              </mc:Choice>
              <mc:Fallback>
                <p:oleObj name="Equation" r:id="rId7" imgW="2298600" imgH="6220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A85BDC9-5D01-40FF-8A76-29B0EC74B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2975" y="5626035"/>
                        <a:ext cx="2298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661AFC2-94F8-44E2-AA0F-1031B4A6F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4525" y="3344513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28520" imgH="622080" progId="Equation.DSMT4">
                  <p:embed/>
                </p:oleObj>
              </mc:Choice>
              <mc:Fallback>
                <p:oleObj name="Equation" r:id="rId9" imgW="1028520" imgH="6220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661AFC2-94F8-44E2-AA0F-1031B4A6F5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525" y="3344513"/>
                        <a:ext cx="1028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F3485757-94F7-4C38-8123-B45B0DA2E3D9}"/>
              </a:ext>
            </a:extLst>
          </p:cNvPr>
          <p:cNvSpPr/>
          <p:nvPr/>
        </p:nvSpPr>
        <p:spPr>
          <a:xfrm>
            <a:off x="2743200" y="2418793"/>
            <a:ext cx="228601" cy="24820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18A393-01DE-45E4-9EB4-A9EF62092F5C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2782683" y="2651938"/>
            <a:ext cx="1789317" cy="17974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A5C54B-4EFB-4122-8612-B8F9EF29440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893638" y="2667001"/>
            <a:ext cx="932237" cy="1574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837180-5DCF-40A2-9BA8-08CEFD54A05C}"/>
              </a:ext>
            </a:extLst>
          </p:cNvPr>
          <p:cNvSpPr/>
          <p:nvPr/>
        </p:nvSpPr>
        <p:spPr>
          <a:xfrm>
            <a:off x="636338" y="4241950"/>
            <a:ext cx="2514600" cy="141666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96FE50-0452-4CD7-BE1B-8E36C3F5604D}"/>
              </a:ext>
            </a:extLst>
          </p:cNvPr>
          <p:cNvSpPr/>
          <p:nvPr/>
        </p:nvSpPr>
        <p:spPr>
          <a:xfrm>
            <a:off x="4581525" y="2456105"/>
            <a:ext cx="2133600" cy="6280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BFDCFE2-3597-4994-8074-0EAB144D0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187950"/>
          <a:ext cx="685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85800" imgH="253800" progId="Equation.DSMT4">
                  <p:embed/>
                </p:oleObj>
              </mc:Choice>
              <mc:Fallback>
                <p:oleObj name="Equation" r:id="rId11" imgW="685800" imgH="2538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6BFDCFE2-3597-4994-8074-0EAB144D0D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5187950"/>
                        <a:ext cx="685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5D29158-1953-4A74-9076-5A4289F68DD3}"/>
              </a:ext>
            </a:extLst>
          </p:cNvPr>
          <p:cNvSpPr/>
          <p:nvPr/>
        </p:nvSpPr>
        <p:spPr>
          <a:xfrm>
            <a:off x="4487827" y="186365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Promena reference – prelazni režim</a:t>
            </a:r>
          </a:p>
        </p:txBody>
      </p:sp>
    </p:spTree>
    <p:extLst>
      <p:ext uri="{BB962C8B-B14F-4D97-AF65-F5344CB8AC3E}">
        <p14:creationId xmlns:p14="http://schemas.microsoft.com/office/powerpoint/2010/main" val="15936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 animBg="1"/>
      <p:bldP spid="35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DF1E-78C1-4786-93F9-C61A8F41426E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/>
              <a:t>Karakteristike procesa–proces</a:t>
            </a:r>
            <a:r>
              <a:rPr lang="sr-Latn-RS" altLang="sr-Latn-RS" sz="2400"/>
              <a:t> sa usporenjem</a:t>
            </a:r>
            <a:r>
              <a:rPr lang="en-US" altLang="sr-Latn-RS" sz="2400"/>
              <a:t> prvog 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B3962F-098D-49A1-A2AD-80CDFE272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69390"/>
              </p:ext>
            </p:extLst>
          </p:nvPr>
        </p:nvGraphicFramePr>
        <p:xfrm>
          <a:off x="2057400" y="1010245"/>
          <a:ext cx="229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622080" progId="Equation.DSMT4">
                  <p:embed/>
                </p:oleObj>
              </mc:Choice>
              <mc:Fallback>
                <p:oleObj name="Equation" r:id="rId2" imgW="2298600" imgH="6220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AB3962F-098D-49A1-A2AD-80CDFE272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1010245"/>
                        <a:ext cx="2298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1890DC-BFCF-42A2-9549-A5568D5958A3}"/>
              </a:ext>
            </a:extLst>
          </p:cNvPr>
          <p:cNvSpPr txBox="1"/>
          <p:nvPr/>
        </p:nvSpPr>
        <p:spPr>
          <a:xfrm>
            <a:off x="533400" y="20574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Nakon primene </a:t>
            </a:r>
            <a:r>
              <a:rPr lang="sr-Latn-RS" dirty="0" err="1"/>
              <a:t>Laplasove</a:t>
            </a:r>
            <a:r>
              <a:rPr lang="sr-Latn-RS" dirty="0"/>
              <a:t> transformacije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844C04-CE54-408C-A515-D2871ED61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66737"/>
              </p:ext>
            </p:extLst>
          </p:nvPr>
        </p:nvGraphicFramePr>
        <p:xfrm>
          <a:off x="4984750" y="2097088"/>
          <a:ext cx="238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330120" progId="Equation.DSMT4">
                  <p:embed/>
                </p:oleObj>
              </mc:Choice>
              <mc:Fallback>
                <p:oleObj name="Equation" r:id="rId4" imgW="238752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F844C04-CE54-408C-A515-D2871ED61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84750" y="2097088"/>
                        <a:ext cx="2387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5CB5FF-B516-42F5-8D0E-76A9F1917E54}"/>
              </a:ext>
            </a:extLst>
          </p:cNvPr>
          <p:cNvSpPr txBox="1"/>
          <p:nvPr/>
        </p:nvSpPr>
        <p:spPr>
          <a:xfrm>
            <a:off x="796059" y="3232150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Funkcija prenosa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03D1BF8-B27C-463E-8862-0972DCFFD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84144"/>
              </p:ext>
            </p:extLst>
          </p:nvPr>
        </p:nvGraphicFramePr>
        <p:xfrm>
          <a:off x="2770043" y="3079750"/>
          <a:ext cx="162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698400" progId="Equation.DSMT4">
                  <p:embed/>
                </p:oleObj>
              </mc:Choice>
              <mc:Fallback>
                <p:oleObj name="Equation" r:id="rId6" imgW="1625400" imgH="698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03D1BF8-B27C-463E-8862-0972DCFFD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0043" y="3079750"/>
                        <a:ext cx="16256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2320042-A3C0-47AF-B22F-34ADC36A8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040" y="4456600"/>
            <a:ext cx="4641975" cy="2172800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E2E963B-AA51-4228-B5AC-3381F7682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162171"/>
              </p:ext>
            </p:extLst>
          </p:nvPr>
        </p:nvGraphicFramePr>
        <p:xfrm>
          <a:off x="5749925" y="1010245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85720" imgH="622080" progId="Equation.DSMT4">
                  <p:embed/>
                </p:oleObj>
              </mc:Choice>
              <mc:Fallback>
                <p:oleObj name="Equation" r:id="rId9" imgW="1485720" imgH="6220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E2E963B-AA51-4228-B5AC-3381F7682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9925" y="1010245"/>
                        <a:ext cx="14859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6B99AF7-DBA2-4E7D-84B2-A7E254AE2A7D}"/>
              </a:ext>
            </a:extLst>
          </p:cNvPr>
          <p:cNvSpPr/>
          <p:nvPr/>
        </p:nvSpPr>
        <p:spPr>
          <a:xfrm>
            <a:off x="2631640" y="4309041"/>
            <a:ext cx="2311464" cy="1963619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AA0CE-F8E2-4835-B86C-733D889902CA}"/>
              </a:ext>
            </a:extLst>
          </p:cNvPr>
          <p:cNvSpPr txBox="1"/>
          <p:nvPr/>
        </p:nvSpPr>
        <p:spPr>
          <a:xfrm>
            <a:off x="4953000" y="4286583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C00000"/>
                </a:solidFill>
              </a:rPr>
              <a:t>Dodavanje povratne sprege na čisto integralni proces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A6E1B54-0B81-4E0E-92B5-F779AD053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33138"/>
              </p:ext>
            </p:extLst>
          </p:nvPr>
        </p:nvGraphicFramePr>
        <p:xfrm>
          <a:off x="5642841" y="3105666"/>
          <a:ext cx="2705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05040" imgH="622080" progId="Equation.DSMT4">
                  <p:embed/>
                </p:oleObj>
              </mc:Choice>
              <mc:Fallback>
                <p:oleObj name="Equation" r:id="rId11" imgW="2705040" imgH="622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6A6E1B54-0B81-4E0E-92B5-F779AD0531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2841" y="3105666"/>
                        <a:ext cx="27051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67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DF1E-78C1-4786-93F9-C61A8F41426E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/>
              <a:t>Karakteristike procesa–proces</a:t>
            </a:r>
            <a:r>
              <a:rPr lang="sr-Latn-RS" altLang="sr-Latn-RS" sz="2400"/>
              <a:t> sa usporenjem</a:t>
            </a:r>
            <a:r>
              <a:rPr lang="en-US" altLang="sr-Latn-RS" sz="2400"/>
              <a:t> prvog 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CB5FF-B516-42F5-8D0E-76A9F1917E54}"/>
              </a:ext>
            </a:extLst>
          </p:cNvPr>
          <p:cNvSpPr txBox="1"/>
          <p:nvPr/>
        </p:nvSpPr>
        <p:spPr>
          <a:xfrm>
            <a:off x="1295400" y="1873250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Funkcija prenosa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03D1BF8-B27C-463E-8862-0972DCFFD0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16159"/>
              </p:ext>
            </p:extLst>
          </p:nvPr>
        </p:nvGraphicFramePr>
        <p:xfrm>
          <a:off x="3705365" y="1708666"/>
          <a:ext cx="162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698400" progId="Equation.DSMT4">
                  <p:embed/>
                </p:oleObj>
              </mc:Choice>
              <mc:Fallback>
                <p:oleObj name="Equation" r:id="rId2" imgW="1625400" imgH="698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03D1BF8-B27C-463E-8862-0972DCFFD0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5365" y="1708666"/>
                        <a:ext cx="16256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FA19747-C3B0-45AA-B7CF-A47B6591C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61" y="3077607"/>
            <a:ext cx="3433948" cy="2080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61CEC2-F74E-458F-B110-8FE80A38428A}"/>
              </a:ext>
            </a:extLst>
          </p:cNvPr>
          <p:cNvSpPr txBox="1"/>
          <p:nvPr/>
        </p:nvSpPr>
        <p:spPr>
          <a:xfrm>
            <a:off x="685800" y="75348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Prethodni </a:t>
            </a:r>
            <a:r>
              <a:rPr lang="sr-Latn-RS" dirty="0" err="1"/>
              <a:t>BD</a:t>
            </a:r>
            <a:r>
              <a:rPr lang="sr-Latn-RS" dirty="0"/>
              <a:t> nije korektan, nedostaje regulator (kontroler)  i </a:t>
            </a:r>
            <a:r>
              <a:rPr lang="sr-Latn-RS" dirty="0" err="1"/>
              <a:t>aktuator</a:t>
            </a:r>
            <a:r>
              <a:rPr lang="sr-Latn-RS" dirty="0"/>
              <a:t>. Na korigovanom </a:t>
            </a:r>
            <a:r>
              <a:rPr lang="sr-Latn-RS" dirty="0" err="1"/>
              <a:t>BD</a:t>
            </a:r>
            <a:r>
              <a:rPr lang="sr-Latn-RS" dirty="0"/>
              <a:t>, to je blok „</a:t>
            </a:r>
            <a:r>
              <a:rPr lang="sr-Latn-RS" dirty="0" err="1"/>
              <a:t>LC</a:t>
            </a:r>
            <a:r>
              <a:rPr lang="sr-Latn-RS" dirty="0"/>
              <a:t>“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CDFC8D-35B1-4FB6-9A59-BA4DA6A49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762" y="3522147"/>
            <a:ext cx="4619625" cy="1857375"/>
          </a:xfrm>
          <a:prstGeom prst="rect">
            <a:avLst/>
          </a:prstGeom>
        </p:spPr>
      </p:pic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9942B3D-0347-4A65-826B-C93183C14F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982343"/>
              </p:ext>
            </p:extLst>
          </p:nvPr>
        </p:nvGraphicFramePr>
        <p:xfrm>
          <a:off x="6858000" y="4330700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622080" progId="Equation.DSMT4">
                  <p:embed/>
                </p:oleObj>
              </mc:Choice>
              <mc:Fallback>
                <p:oleObj name="Equation" r:id="rId6" imgW="368280" imgH="6220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9942B3D-0347-4A65-826B-C93183C14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0" y="4330700"/>
                        <a:ext cx="3683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11A3B8C-00DE-4E8E-A988-34FE98DCC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17940"/>
              </p:ext>
            </p:extLst>
          </p:nvPr>
        </p:nvGraphicFramePr>
        <p:xfrm>
          <a:off x="6864103" y="3610491"/>
          <a:ext cx="368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622080" progId="Equation.DSMT4">
                  <p:embed/>
                </p:oleObj>
              </mc:Choice>
              <mc:Fallback>
                <p:oleObj name="Equation" r:id="rId8" imgW="368280" imgH="6220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811A3B8C-00DE-4E8E-A988-34FE98DCC1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64103" y="3610491"/>
                        <a:ext cx="3683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85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D23D719A-0329-4DFF-8A76-67DD3EF85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Karakteristike procesa</a:t>
            </a:r>
            <a:r>
              <a:rPr lang="sr-Latn-RS" altLang="sr-Latn-RS" sz="2400"/>
              <a:t> </a:t>
            </a:r>
            <a:r>
              <a:rPr lang="en-US" altLang="sr-Latn-RS" sz="2400"/>
              <a:t>–</a:t>
            </a:r>
            <a:r>
              <a:rPr lang="sr-Latn-RS" altLang="sr-Latn-RS" sz="2400"/>
              <a:t> </a:t>
            </a:r>
            <a:r>
              <a:rPr lang="en-US" altLang="sr-Latn-RS" sz="2400"/>
              <a:t>proces</a:t>
            </a:r>
            <a:r>
              <a:rPr lang="sr-Latn-RS" altLang="sr-Latn-RS" sz="2400"/>
              <a:t> sa usporenjem</a:t>
            </a:r>
            <a:r>
              <a:rPr lang="en-US" altLang="sr-Latn-RS" sz="2400"/>
              <a:t> drugog reda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sp>
        <p:nvSpPr>
          <p:cNvPr id="16387" name="TextBox 10">
            <a:extLst>
              <a:ext uri="{FF2B5EF4-FFF2-40B4-BE49-F238E27FC236}">
                <a16:creationId xmlns:a16="http://schemas.microsoft.com/office/drawing/2014/main" id="{5992671D-7DFB-416C-BD02-6F0BD389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89439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sr-Latn-RS" altLang="sr-Latn-RS" sz="1800" dirty="0"/>
              <a:t>P</a:t>
            </a:r>
            <a:r>
              <a:rPr lang="en-US" altLang="sr-Latn-RS" sz="1800" dirty="0" err="1"/>
              <a:t>roces</a:t>
            </a:r>
            <a:r>
              <a:rPr lang="sr-Latn-RS" altLang="sr-Latn-RS" sz="1800" dirty="0"/>
              <a:t> sa usporenjem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drugog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reda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kapacitivna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elementa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jedan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kapacitivni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inercijalni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inercijalna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elementa</a:t>
            </a:r>
            <a:r>
              <a:rPr lang="en-US" altLang="sr-Latn-RS" sz="1800" dirty="0"/>
              <a:t>. (</a:t>
            </a:r>
            <a:r>
              <a:rPr lang="en-US" altLang="sr-Latn-RS" sz="1800" dirty="0" err="1"/>
              <a:t>Intercijalni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mase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induktanse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inertanse</a:t>
            </a:r>
            <a:r>
              <a:rPr lang="en-US" altLang="sr-Latn-RS" sz="1800" dirty="0"/>
              <a:t>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sr-Latn-RS" sz="1800" dirty="0"/>
              <a:t>Tri </a:t>
            </a:r>
            <a:r>
              <a:rPr lang="en-US" altLang="sr-Latn-RS" sz="1800" dirty="0" err="1"/>
              <a:t>parametra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karakterišu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odziv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sistema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drugog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reda</a:t>
            </a:r>
            <a:r>
              <a:rPr lang="en-US" altLang="sr-Latn-RS" sz="1800" dirty="0"/>
              <a:t>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 dirty="0" err="1"/>
              <a:t>Prvi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parametar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rezonantna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frekvencija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obeležava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w</a:t>
            </a:r>
            <a:r>
              <a:rPr lang="en-US" altLang="sr-Latn-RS" sz="1800" baseline="-25000" dirty="0" err="1"/>
              <a:t>0</a:t>
            </a:r>
            <a:r>
              <a:rPr lang="en-US" altLang="sr-Latn-RS" sz="1800" dirty="0"/>
              <a:t>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 dirty="0" err="1"/>
              <a:t>Drugi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parametar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količina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prigušenja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procesu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izražena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preko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koeficijenta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prigušenja</a:t>
            </a:r>
            <a:r>
              <a:rPr lang="en-US" altLang="sr-Latn-RS" sz="1800" dirty="0"/>
              <a:t> </a:t>
            </a:r>
            <a:r>
              <a:rPr lang="en-US" altLang="sr-Latn-RS" sz="1800" dirty="0">
                <a:latin typeface="Symbol" panose="05050102010706020507" pitchFamily="18" charset="2"/>
              </a:rPr>
              <a:t>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preko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odnosa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prigušenja</a:t>
            </a:r>
            <a:r>
              <a:rPr lang="en-US" altLang="sr-Latn-RS" sz="1800" dirty="0"/>
              <a:t>. </a:t>
            </a:r>
            <a:r>
              <a:rPr lang="sr-Latn-RS" altLang="sr-Latn-RS" sz="1800" dirty="0"/>
              <a:t>Relativni koeficijent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prigušenja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jednostavno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koeficijent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prigušenja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podeljen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rezonantnom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frekvencijom</a:t>
            </a:r>
            <a:r>
              <a:rPr lang="en-US" altLang="sr-Latn-RS" sz="1800" dirty="0"/>
              <a:t> (</a:t>
            </a:r>
            <a:r>
              <a:rPr lang="sr-Latn-RS" altLang="sr-Latn-RS" sz="1800" dirty="0">
                <a:latin typeface="Symbol" panose="05050102010706020507" pitchFamily="18" charset="2"/>
              </a:rPr>
              <a:t>x</a:t>
            </a:r>
            <a:r>
              <a:rPr lang="en-US" altLang="sr-Latn-RS" sz="1800" dirty="0"/>
              <a:t> = </a:t>
            </a:r>
            <a:r>
              <a:rPr lang="en-US" altLang="sr-Latn-RS" sz="1800" dirty="0">
                <a:latin typeface="Symbol" panose="05050102010706020507" pitchFamily="18" charset="2"/>
              </a:rPr>
              <a:t>a</a:t>
            </a:r>
            <a:r>
              <a:rPr lang="en-US" altLang="sr-Latn-RS" sz="1800" dirty="0"/>
              <a:t>/</a:t>
            </a:r>
            <a:r>
              <a:rPr lang="en-US" altLang="sr-Latn-RS" sz="1800" dirty="0" err="1">
                <a:latin typeface="Symbol" panose="05050102010706020507" pitchFamily="18" charset="2"/>
              </a:rPr>
              <a:t>w</a:t>
            </a:r>
            <a:r>
              <a:rPr lang="en-US" altLang="sr-Latn-RS" sz="1800" baseline="-25000" dirty="0" err="1"/>
              <a:t>0</a:t>
            </a:r>
            <a:r>
              <a:rPr lang="en-US" altLang="sr-Latn-RS" sz="1800" dirty="0"/>
              <a:t>).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 dirty="0" err="1"/>
              <a:t>Treći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parametar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pojačanje</a:t>
            </a:r>
            <a:r>
              <a:rPr lang="en-US" altLang="sr-Latn-RS" sz="1800" dirty="0"/>
              <a:t> u </a:t>
            </a:r>
            <a:r>
              <a:rPr lang="sr-Latn-RS" altLang="sr-Latn-RS" sz="1800" dirty="0"/>
              <a:t>stacionarnom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stanju</a:t>
            </a:r>
            <a:r>
              <a:rPr lang="en-US" altLang="sr-Latn-RS" sz="1800" dirty="0"/>
              <a:t>, 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CD6D9BE3-C703-40F6-B261-601DEF13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 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B6A4AD0A-962C-4835-968F-10459403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30654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8F8DF772-41FD-41EE-A6C2-3C4466199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30892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>
            <a:extLst>
              <a:ext uri="{FF2B5EF4-FFF2-40B4-BE49-F238E27FC236}">
                <a16:creationId xmlns:a16="http://schemas.microsoft.com/office/drawing/2014/main" id="{AB57155E-7AD3-4942-A665-9E4D941D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4191000"/>
            <a:ext cx="326548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10">
            <a:extLst>
              <a:ext uri="{FF2B5EF4-FFF2-40B4-BE49-F238E27FC236}">
                <a16:creationId xmlns:a16="http://schemas.microsoft.com/office/drawing/2014/main" id="{E596F0CE-10C7-48DF-82B1-1AC3F45F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89439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sr-Latn-RS" sz="1800"/>
              <a:t>Step odziv sistema drugog reda je podeljen </a:t>
            </a:r>
            <a:r>
              <a:rPr lang="sr-Latn-RS" altLang="sr-Latn-RS" sz="1800"/>
              <a:t>na</a:t>
            </a:r>
            <a:r>
              <a:rPr lang="en-US" altLang="sr-Latn-RS" sz="1800"/>
              <a:t> tri tipa u zavisnosti od vrednosti </a:t>
            </a:r>
            <a:r>
              <a:rPr lang="sr-Latn-RS" altLang="sr-Latn-RS" sz="1800"/>
              <a:t>relativnog koeficijenta</a:t>
            </a:r>
            <a:r>
              <a:rPr lang="en-US" altLang="sr-Latn-RS" sz="1800"/>
              <a:t> prigušenja (</a:t>
            </a:r>
            <a:r>
              <a:rPr lang="sr-Latn-RS" altLang="sr-Latn-RS" sz="1800">
                <a:latin typeface="Symbol" panose="05050102010706020507" pitchFamily="18" charset="2"/>
              </a:rPr>
              <a:t>x</a:t>
            </a:r>
            <a:r>
              <a:rPr lang="en-US" altLang="sr-Latn-RS" sz="1800"/>
              <a:t>) </a:t>
            </a:r>
          </a:p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/>
              <a:t>Ako je </a:t>
            </a:r>
            <a:r>
              <a:rPr lang="sr-Latn-RS" altLang="sr-Latn-RS" sz="1800"/>
              <a:t>relativni koeficijent </a:t>
            </a:r>
            <a:r>
              <a:rPr lang="en-US" altLang="sr-Latn-RS" sz="1800"/>
              <a:t>prigušenja </a:t>
            </a:r>
            <a:r>
              <a:rPr lang="sr-Latn-RS" altLang="sr-Latn-RS" sz="1800"/>
              <a:t>manji</a:t>
            </a:r>
            <a:r>
              <a:rPr lang="en-US" altLang="sr-Latn-RS" sz="1800"/>
              <a:t> od 1, odziv je nedovoljno prigušen (desna slika).</a:t>
            </a:r>
          </a:p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/>
              <a:t>Ako je </a:t>
            </a:r>
            <a:r>
              <a:rPr lang="sr-Latn-RS" altLang="sr-Latn-RS" sz="1800"/>
              <a:t>relativni koeficijent</a:t>
            </a:r>
            <a:r>
              <a:rPr lang="en-US" altLang="sr-Latn-RS" sz="1800"/>
              <a:t> prigušenja </a:t>
            </a:r>
            <a:r>
              <a:rPr lang="sr-Latn-RS" altLang="sr-Latn-RS" sz="1800"/>
              <a:t>veći </a:t>
            </a:r>
            <a:r>
              <a:rPr lang="en-US" altLang="sr-Latn-RS" sz="1800"/>
              <a:t>1, odziv je previše prigušen (leva slika).</a:t>
            </a:r>
          </a:p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/>
              <a:t>Ako je </a:t>
            </a:r>
            <a:r>
              <a:rPr lang="sr-Latn-RS" altLang="sr-Latn-RS" sz="1800"/>
              <a:t>relativni koeficijent</a:t>
            </a:r>
            <a:r>
              <a:rPr lang="en-US" altLang="sr-Latn-RS" sz="1800"/>
              <a:t> prigušenja </a:t>
            </a:r>
            <a:r>
              <a:rPr lang="sr-Latn-RS" altLang="sr-Latn-RS" sz="1800"/>
              <a:t>jedank</a:t>
            </a:r>
            <a:r>
              <a:rPr lang="en-US" altLang="sr-Latn-RS" sz="1800"/>
              <a:t>1, odziv je kritično prigušen (centralna slika).</a:t>
            </a:r>
          </a:p>
          <a:p>
            <a:pPr eaLnBrk="1" hangingPunct="1">
              <a:spcBef>
                <a:spcPct val="0"/>
              </a:spcBef>
            </a:pPr>
            <a:r>
              <a:rPr lang="en-US" altLang="sr-Latn-RS" sz="1800"/>
              <a:t>Primetimo brz porast i oscilatornu prirodu nedovoljno prigušenog odziva suprotno od odziva sa sporim porastom i bez oscilacija.</a:t>
            </a:r>
          </a:p>
          <a:p>
            <a:pPr eaLnBrk="1" hangingPunct="1">
              <a:spcBef>
                <a:spcPct val="0"/>
              </a:spcBef>
            </a:pPr>
            <a:r>
              <a:rPr lang="en-US" altLang="sr-Latn-RS" sz="1800"/>
              <a:t>Kritično prigušen odziv ima najbrži mogući rast bez oscilacija.  </a:t>
            </a:r>
          </a:p>
          <a:p>
            <a:pPr eaLnBrk="1" hangingPunct="1">
              <a:spcBef>
                <a:spcPct val="0"/>
              </a:spcBef>
            </a:pPr>
            <a:endParaRPr lang="en-US" altLang="sr-Latn-R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FA73E68-021D-48AC-A181-4FCAE857A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93300"/>
              </p:ext>
            </p:extLst>
          </p:nvPr>
        </p:nvGraphicFramePr>
        <p:xfrm>
          <a:off x="2286000" y="3721100"/>
          <a:ext cx="444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850680" progId="Equation.DSMT4">
                  <p:embed/>
                </p:oleObj>
              </mc:Choice>
              <mc:Fallback>
                <p:oleObj name="Equation" r:id="rId2" imgW="4444920" imgH="8506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FA73E68-021D-48AC-A181-4FCAE857A9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3721100"/>
                        <a:ext cx="4445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E4D8496-64BE-46C6-894F-F4CBD0F61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29723"/>
              </p:ext>
            </p:extLst>
          </p:nvPr>
        </p:nvGraphicFramePr>
        <p:xfrm>
          <a:off x="5562600" y="5930900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622080" progId="Equation.DSMT4">
                  <p:embed/>
                </p:oleObj>
              </mc:Choice>
              <mc:Fallback>
                <p:oleObj name="Equation" r:id="rId4" imgW="1447560" imgH="622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E4D8496-64BE-46C6-894F-F4CBD0F614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600" y="5930900"/>
                        <a:ext cx="14478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C97AD7-585E-448C-B646-D4E4A6CA0D68}"/>
              </a:ext>
            </a:extLst>
          </p:cNvPr>
          <p:cNvSpPr txBox="1"/>
          <p:nvPr/>
        </p:nvSpPr>
        <p:spPr>
          <a:xfrm>
            <a:off x="672262" y="6057384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Nakon diferenciranja (d/</a:t>
            </a:r>
            <a:r>
              <a:rPr lang="sr-Latn-RS" dirty="0" err="1"/>
              <a:t>dt</a:t>
            </a:r>
            <a:r>
              <a:rPr lang="sr-Latn-RS" dirty="0"/>
              <a:t>) prethodnog izraza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7B83D-6965-4F8E-9A93-EA952802A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2472490-2BB5-4FB3-B56C-918C4E6F9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54627"/>
              </p:ext>
            </p:extLst>
          </p:nvPr>
        </p:nvGraphicFramePr>
        <p:xfrm>
          <a:off x="2286000" y="4940300"/>
          <a:ext cx="217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622080" progId="Equation.DSMT4">
                  <p:embed/>
                </p:oleObj>
              </mc:Choice>
              <mc:Fallback>
                <p:oleObj name="Equation" r:id="rId7" imgW="2171520" imgH="6220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2472490-2BB5-4FB3-B56C-918C4E6F9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4940300"/>
                        <a:ext cx="2171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2246B5-F955-4384-A22A-5A3CF23841C4}"/>
              </a:ext>
            </a:extLst>
          </p:cNvPr>
          <p:cNvSpPr txBox="1"/>
          <p:nvPr/>
        </p:nvSpPr>
        <p:spPr>
          <a:xfrm>
            <a:off x="1120031" y="2906067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Odrediti funkciju prenosa </a:t>
            </a:r>
            <a:r>
              <a:rPr lang="sr-Latn-RS" sz="2400" dirty="0" err="1"/>
              <a:t>H</a:t>
            </a:r>
            <a:r>
              <a:rPr lang="sr-Latn-RS" sz="2400" baseline="-25000" dirty="0" err="1"/>
              <a:t>2</a:t>
            </a:r>
            <a:r>
              <a:rPr lang="sr-Latn-RS" sz="2400" dirty="0"/>
              <a:t>(s)/F</a:t>
            </a:r>
            <a:r>
              <a:rPr lang="sr-Latn-RS" sz="2400" baseline="-25000" dirty="0"/>
              <a:t>in</a:t>
            </a:r>
            <a:r>
              <a:rPr lang="sr-Latn-RS" sz="2400" dirty="0"/>
              <a:t>(s) i </a:t>
            </a:r>
            <a:r>
              <a:rPr lang="sr-Latn-RS" sz="2400" dirty="0" err="1"/>
              <a:t>H</a:t>
            </a:r>
            <a:r>
              <a:rPr lang="sr-Latn-RS" sz="2400" baseline="-25000" dirty="0" err="1"/>
              <a:t>2</a:t>
            </a:r>
            <a:r>
              <a:rPr lang="sr-Latn-RS" sz="2400" dirty="0"/>
              <a:t>(s)/</a:t>
            </a:r>
            <a:r>
              <a:rPr lang="sr-Latn-RS" sz="2400" dirty="0" err="1"/>
              <a:t>F</a:t>
            </a:r>
            <a:r>
              <a:rPr lang="sr-Latn-RS" sz="2400" baseline="-25000" dirty="0" err="1"/>
              <a:t>0</a:t>
            </a:r>
            <a:r>
              <a:rPr lang="sr-Latn-RS" sz="2400" dirty="0"/>
              <a:t>(s)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7BD7-181E-4B1C-85B6-428803DF5417}"/>
              </a:ext>
            </a:extLst>
          </p:cNvPr>
          <p:cNvSpPr txBox="1"/>
          <p:nvPr/>
        </p:nvSpPr>
        <p:spPr>
          <a:xfrm>
            <a:off x="4377086" y="1752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V</a:t>
            </a:r>
            <a:r>
              <a:rPr lang="sr-Latn-RS" baseline="-25000" dirty="0" err="1"/>
              <a:t>1</a:t>
            </a:r>
            <a:endParaRPr lang="sr-Latn-R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4909A-DEE2-4675-8A17-DDCE2DE9A1A2}"/>
              </a:ext>
            </a:extLst>
          </p:cNvPr>
          <p:cNvSpPr txBox="1"/>
          <p:nvPr/>
        </p:nvSpPr>
        <p:spPr>
          <a:xfrm>
            <a:off x="8021492" y="17501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V</a:t>
            </a:r>
            <a:r>
              <a:rPr lang="sr-Latn-RS" baseline="-25000" dirty="0" err="1"/>
              <a:t>2</a:t>
            </a:r>
            <a:endParaRPr lang="sr-Latn-RS" baseline="-25000" dirty="0"/>
          </a:p>
        </p:txBody>
      </p:sp>
    </p:spTree>
    <p:extLst>
      <p:ext uri="{BB962C8B-B14F-4D97-AF65-F5344CB8AC3E}">
        <p14:creationId xmlns:p14="http://schemas.microsoft.com/office/powerpoint/2010/main" val="38852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18400F-4E68-4227-92D0-73AC625BD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79055"/>
              </p:ext>
            </p:extLst>
          </p:nvPr>
        </p:nvGraphicFramePr>
        <p:xfrm>
          <a:off x="2819400" y="2816225"/>
          <a:ext cx="307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622080" progId="Equation.DSMT4">
                  <p:embed/>
                </p:oleObj>
              </mc:Choice>
              <mc:Fallback>
                <p:oleObj name="Equation" r:id="rId2" imgW="3073320" imgH="6220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B18400F-4E68-4227-92D0-73AC625BD7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400" y="2816225"/>
                        <a:ext cx="30734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AA76B7B-4DD3-4F49-A19A-952353B3A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26902"/>
              </p:ext>
            </p:extLst>
          </p:nvPr>
        </p:nvGraphicFramePr>
        <p:xfrm>
          <a:off x="2819400" y="3617365"/>
          <a:ext cx="242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680" imgH="622080" progId="Equation.DSMT4">
                  <p:embed/>
                </p:oleObj>
              </mc:Choice>
              <mc:Fallback>
                <p:oleObj name="Equation" r:id="rId4" imgW="2425680" imgH="6220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AA76B7B-4DD3-4F49-A19A-952353B3AB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3617365"/>
                        <a:ext cx="24257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63F8AA-38BF-42A4-8273-A09522976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6917"/>
              </p:ext>
            </p:extLst>
          </p:nvPr>
        </p:nvGraphicFramePr>
        <p:xfrm>
          <a:off x="2819400" y="4418505"/>
          <a:ext cx="248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393480" progId="Equation.DSMT4">
                  <p:embed/>
                </p:oleObj>
              </mc:Choice>
              <mc:Fallback>
                <p:oleObj name="Equation" r:id="rId6" imgW="248904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63F8AA-38BF-42A4-8273-A09522976D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8505"/>
                        <a:ext cx="2489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83F7E6-0077-4886-A64A-CDB065AB6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51885"/>
              </p:ext>
            </p:extLst>
          </p:nvPr>
        </p:nvGraphicFramePr>
        <p:xfrm>
          <a:off x="2819400" y="4991045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400" imgH="393480" progId="Equation.DSMT4">
                  <p:embed/>
                </p:oleObj>
              </mc:Choice>
              <mc:Fallback>
                <p:oleObj name="Equation" r:id="rId8" imgW="18414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583F7E6-0077-4886-A64A-CDB065AB6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4991045"/>
                        <a:ext cx="1841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7FE56C-CB1B-40B1-AADE-2B3280C9D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1502"/>
              </p:ext>
            </p:extLst>
          </p:nvPr>
        </p:nvGraphicFramePr>
        <p:xfrm>
          <a:off x="2819400" y="5563585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380880" progId="Equation.DSMT4">
                  <p:embed/>
                </p:oleObj>
              </mc:Choice>
              <mc:Fallback>
                <p:oleObj name="Equation" r:id="rId10" imgW="2412720" imgH="38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17FE56C-CB1B-40B1-AADE-2B3280C9DF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19400" y="5563585"/>
                        <a:ext cx="241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E176B88-CAE7-4520-8C0B-020F6CCC8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96170"/>
              </p:ext>
            </p:extLst>
          </p:nvPr>
        </p:nvGraphicFramePr>
        <p:xfrm>
          <a:off x="2819400" y="6123425"/>
          <a:ext cx="152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3880" imgH="330120" progId="Equation.DSMT4">
                  <p:embed/>
                </p:oleObj>
              </mc:Choice>
              <mc:Fallback>
                <p:oleObj name="Equation" r:id="rId12" imgW="1523880" imgH="3301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E176B88-CAE7-4520-8C0B-020F6CCC84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9400" y="6123425"/>
                        <a:ext cx="152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7D8249F-2D9A-4703-B1C1-085F2E394D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26B7E1F-4E78-4FCC-A9DF-5B16A2CC1A6B}"/>
              </a:ext>
            </a:extLst>
          </p:cNvPr>
          <p:cNvSpPr/>
          <p:nvPr/>
        </p:nvSpPr>
        <p:spPr>
          <a:xfrm>
            <a:off x="2667000" y="4343400"/>
            <a:ext cx="3581400" cy="1041345"/>
          </a:xfrm>
          <a:prstGeom prst="wedgeRectCallout">
            <a:avLst>
              <a:gd name="adj1" fmla="val 75178"/>
              <a:gd name="adj2" fmla="val 1061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F5F03-F550-4373-9BCE-E3CD104CD2DA}"/>
              </a:ext>
            </a:extLst>
          </p:cNvPr>
          <p:cNvSpPr txBox="1"/>
          <p:nvPr/>
        </p:nvSpPr>
        <p:spPr>
          <a:xfrm>
            <a:off x="7162800" y="480637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>
                <a:solidFill>
                  <a:srgbClr val="FF0000"/>
                </a:solidFill>
              </a:rPr>
              <a:t>Nelinearnost</a:t>
            </a:r>
            <a:r>
              <a:rPr lang="sr-Latn-R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1E37904-3393-4082-8935-928E1465E99B}"/>
              </a:ext>
            </a:extLst>
          </p:cNvPr>
          <p:cNvSpPr/>
          <p:nvPr/>
        </p:nvSpPr>
        <p:spPr>
          <a:xfrm>
            <a:off x="2667000" y="5508515"/>
            <a:ext cx="3581400" cy="1041345"/>
          </a:xfrm>
          <a:prstGeom prst="wedgeRectCallout">
            <a:avLst>
              <a:gd name="adj1" fmla="val 67465"/>
              <a:gd name="adj2" fmla="val 238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D3578-535E-4320-9EFB-28F1F3E35ECF}"/>
              </a:ext>
            </a:extLst>
          </p:cNvPr>
          <p:cNvSpPr txBox="1"/>
          <p:nvPr/>
        </p:nvSpPr>
        <p:spPr>
          <a:xfrm>
            <a:off x="6858000" y="575507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Nakon</a:t>
            </a:r>
          </a:p>
          <a:p>
            <a:r>
              <a:rPr lang="sr-Latn-RS" dirty="0" err="1">
                <a:solidFill>
                  <a:srgbClr val="00B050"/>
                </a:solidFill>
              </a:rPr>
              <a:t>linearizacije</a:t>
            </a:r>
            <a:endParaRPr lang="sr-Latn-RS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F831D-348F-426C-99F6-DC5F53FB120B}"/>
              </a:ext>
            </a:extLst>
          </p:cNvPr>
          <p:cNvSpPr txBox="1"/>
          <p:nvPr/>
        </p:nvSpPr>
        <p:spPr>
          <a:xfrm>
            <a:off x="4360243" y="1766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V</a:t>
            </a:r>
            <a:r>
              <a:rPr lang="sr-Latn-RS" baseline="-25000" dirty="0" err="1"/>
              <a:t>1</a:t>
            </a:r>
            <a:endParaRPr lang="sr-Latn-R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49E1A-D723-483C-ABDC-B424B84A5EC4}"/>
              </a:ext>
            </a:extLst>
          </p:cNvPr>
          <p:cNvSpPr txBox="1"/>
          <p:nvPr/>
        </p:nvSpPr>
        <p:spPr>
          <a:xfrm>
            <a:off x="7934806" y="17667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V</a:t>
            </a:r>
            <a:r>
              <a:rPr lang="sr-Latn-RS" baseline="-25000" dirty="0" err="1"/>
              <a:t>2</a:t>
            </a:r>
            <a:endParaRPr lang="sr-Latn-RS" baseline="-25000" dirty="0"/>
          </a:p>
        </p:txBody>
      </p:sp>
    </p:spTree>
    <p:extLst>
      <p:ext uri="{BB962C8B-B14F-4D97-AF65-F5344CB8AC3E}">
        <p14:creationId xmlns:p14="http://schemas.microsoft.com/office/powerpoint/2010/main" val="148623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3B8552-AFFD-44AF-9BF2-187930B45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37131"/>
              </p:ext>
            </p:extLst>
          </p:nvPr>
        </p:nvGraphicFramePr>
        <p:xfrm>
          <a:off x="2743200" y="4366116"/>
          <a:ext cx="2578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330120" progId="Equation.DSMT4">
                  <p:embed/>
                </p:oleObj>
              </mc:Choice>
              <mc:Fallback>
                <p:oleObj name="Equation" r:id="rId2" imgW="257796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3B8552-AFFD-44AF-9BF2-187930B45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3200" y="4366116"/>
                        <a:ext cx="2578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189655-DF73-44B3-B6F2-72B89945E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48617"/>
              </p:ext>
            </p:extLst>
          </p:nvPr>
        </p:nvGraphicFramePr>
        <p:xfrm>
          <a:off x="2679700" y="5209627"/>
          <a:ext cx="269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080" imgH="380880" progId="Equation.DSMT4">
                  <p:embed/>
                </p:oleObj>
              </mc:Choice>
              <mc:Fallback>
                <p:oleObj name="Equation" r:id="rId4" imgW="269208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6189655-DF73-44B3-B6F2-72B89945E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9700" y="5209627"/>
                        <a:ext cx="2692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3F1289E-68D0-4064-A195-217811AC4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34161"/>
              </p:ext>
            </p:extLst>
          </p:nvPr>
        </p:nvGraphicFramePr>
        <p:xfrm>
          <a:off x="3517900" y="6103938"/>
          <a:ext cx="165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330120" progId="Equation.DSMT4">
                  <p:embed/>
                </p:oleObj>
              </mc:Choice>
              <mc:Fallback>
                <p:oleObj name="Equation" r:id="rId6" imgW="1650960" imgH="3301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3F1289E-68D0-4064-A195-217811AC4F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17900" y="6103938"/>
                        <a:ext cx="1651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13BEC851-B055-406A-BE7E-62D20EF42B5B}"/>
              </a:ext>
            </a:extLst>
          </p:cNvPr>
          <p:cNvSpPr/>
          <p:nvPr/>
        </p:nvSpPr>
        <p:spPr>
          <a:xfrm rot="10800000">
            <a:off x="1666875" y="3429000"/>
            <a:ext cx="838200" cy="1981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BCBC69F9-242D-4E44-B9B1-235945950354}"/>
              </a:ext>
            </a:extLst>
          </p:cNvPr>
          <p:cNvSpPr/>
          <p:nvPr/>
        </p:nvSpPr>
        <p:spPr>
          <a:xfrm rot="10800000">
            <a:off x="1841500" y="4287135"/>
            <a:ext cx="838200" cy="1134176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B6CAD350-FE10-4F89-8A8D-406FBF385A4C}"/>
              </a:ext>
            </a:extLst>
          </p:cNvPr>
          <p:cNvSpPr/>
          <p:nvPr/>
        </p:nvSpPr>
        <p:spPr>
          <a:xfrm rot="10800000">
            <a:off x="5321300" y="4287134"/>
            <a:ext cx="932886" cy="211366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927DFD-2665-447D-B88E-B4DB02EB4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5D0A08-BC0F-43C5-B513-E2544B0966F2}"/>
              </a:ext>
            </a:extLst>
          </p:cNvPr>
          <p:cNvSpPr txBox="1"/>
          <p:nvPr/>
        </p:nvSpPr>
        <p:spPr>
          <a:xfrm>
            <a:off x="71538" y="271894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Nakon primene </a:t>
            </a:r>
            <a:r>
              <a:rPr lang="sr-Latn-RS" dirty="0" err="1"/>
              <a:t>Laplasove</a:t>
            </a:r>
            <a:r>
              <a:rPr lang="sr-Latn-RS" dirty="0"/>
              <a:t> transformacije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8BB7B11-44D8-40E1-814D-F79553DF8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95967"/>
              </p:ext>
            </p:extLst>
          </p:nvPr>
        </p:nvGraphicFramePr>
        <p:xfrm>
          <a:off x="2679700" y="3522605"/>
          <a:ext cx="331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14520" imgH="330120" progId="Equation.DSMT4">
                  <p:embed/>
                </p:oleObj>
              </mc:Choice>
              <mc:Fallback>
                <p:oleObj name="Equation" r:id="rId9" imgW="3314520" imgH="3301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8BB7B11-44D8-40E1-814D-F79553DF8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700" y="3522605"/>
                        <a:ext cx="3314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7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>
            <a:extLst>
              <a:ext uri="{FF2B5EF4-FFF2-40B4-BE49-F238E27FC236}">
                <a16:creationId xmlns:a16="http://schemas.microsoft.com/office/drawing/2014/main" id="{A57AA7A2-3351-466D-B802-BAAA53CB0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Karakteristike procesa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sp>
        <p:nvSpPr>
          <p:cNvPr id="4099" name="TextBox 2">
            <a:extLst>
              <a:ext uri="{FF2B5EF4-FFF2-40B4-BE49-F238E27FC236}">
                <a16:creationId xmlns:a16="http://schemas.microsoft.com/office/drawing/2014/main" id="{13126D5D-EF4F-4837-9328-82F80F81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114425"/>
            <a:ext cx="86487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Proces ili komponenta se karakteriše u zavisnosti od toga kakav je odnos ulaza i izlaza.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Taj odnos U/I određuje </a:t>
            </a:r>
            <a:r>
              <a:rPr lang="sr-Latn-RS" altLang="sr-Latn-RS" sz="1800"/>
              <a:t>način izbora i podešavanja </a:t>
            </a:r>
            <a:r>
              <a:rPr lang="en-US" altLang="sr-Latn-RS" sz="1800"/>
              <a:t>regulatora.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Ako je odnos ulaza/izlaza procesa potpuno određen, </a:t>
            </a:r>
            <a:r>
              <a:rPr lang="sr-Latn-RS" altLang="sr-Latn-RS" sz="1800"/>
              <a:t>projektant </a:t>
            </a:r>
            <a:r>
              <a:rPr lang="en-US" altLang="sr-Latn-RS" sz="1800"/>
              <a:t>može da specificira optimalne parametre regulatora.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Najčešći (i </a:t>
            </a:r>
            <a:r>
              <a:rPr lang="sr-Latn-RS" altLang="sr-Latn-RS" sz="1800"/>
              <a:t>naj</a:t>
            </a:r>
            <a:r>
              <a:rPr lang="en-US" altLang="sr-Latn-RS" sz="1800"/>
              <a:t>važni</a:t>
            </a:r>
            <a:r>
              <a:rPr lang="sr-Latn-RS" altLang="sr-Latn-RS" sz="1800"/>
              <a:t>ji</a:t>
            </a:r>
            <a:r>
              <a:rPr lang="en-US" altLang="sr-Latn-RS" sz="1800"/>
              <a:t>) tipovi linearnih porcesa: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/>
              <a:t>Integralni ili proces rampe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sr-Latn-RS" altLang="sr-Latn-RS" sz="1800"/>
              <a:t>Inercijalni </a:t>
            </a:r>
            <a:r>
              <a:rPr lang="en-US" altLang="sr-Latn-RS" sz="1800"/>
              <a:t>proces</a:t>
            </a:r>
            <a:r>
              <a:rPr lang="sr-Latn-RS" altLang="sr-Latn-RS" sz="1800"/>
              <a:t> (aperiodični ili proces sa usporenjem)</a:t>
            </a:r>
            <a:r>
              <a:rPr lang="en-US" altLang="sr-Latn-RS" sz="1800"/>
              <a:t> prvog reda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sr-Latn-RS" altLang="sr-Latn-RS" sz="1800"/>
              <a:t>Inercijalni (aperiodični)</a:t>
            </a:r>
            <a:r>
              <a:rPr lang="en-US" altLang="sr-Latn-RS" sz="1800"/>
              <a:t> proces drugog reda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/>
              <a:t>Proces </a:t>
            </a:r>
            <a:r>
              <a:rPr lang="sr-Latn-RS" altLang="sr-Latn-RS" sz="1800"/>
              <a:t> sa </a:t>
            </a:r>
            <a:r>
              <a:rPr lang="en-US" altLang="sr-Latn-RS" sz="1800"/>
              <a:t>mrtv</a:t>
            </a:r>
            <a:r>
              <a:rPr lang="sr-Latn-RS" altLang="sr-Latn-RS" sz="1800"/>
              <a:t>im</a:t>
            </a:r>
            <a:r>
              <a:rPr lang="en-US" altLang="sr-Latn-RS" sz="1800"/>
              <a:t> vremen</a:t>
            </a:r>
            <a:r>
              <a:rPr lang="sr-Latn-RS" altLang="sr-Latn-RS" sz="1800"/>
              <a:t>om</a:t>
            </a:r>
            <a:endParaRPr lang="en-US" altLang="sr-Latn-RS" sz="1800"/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sr-Latn-RS" sz="1800"/>
              <a:t>Kombinacija </a:t>
            </a:r>
            <a:r>
              <a:rPr lang="sr-Latn-RS" altLang="sr-Latn-RS" sz="1800"/>
              <a:t>prethodnih</a:t>
            </a:r>
            <a:endParaRPr lang="en-US" altLang="sr-Latn-R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10797CA-B1F1-4655-96BF-F9CDDE0F3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488722"/>
              </p:ext>
            </p:extLst>
          </p:nvPr>
        </p:nvGraphicFramePr>
        <p:xfrm>
          <a:off x="2006600" y="3048000"/>
          <a:ext cx="471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11680" imgH="380880" progId="Equation.DSMT4">
                  <p:embed/>
                </p:oleObj>
              </mc:Choice>
              <mc:Fallback>
                <p:oleObj name="Equation" r:id="rId2" imgW="4711680" imgH="3808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10797CA-B1F1-4655-96BF-F9CDDE0F3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6600" y="3048000"/>
                        <a:ext cx="4711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B6B1D8-3429-495B-A7D7-6DE97944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245810"/>
              </p:ext>
            </p:extLst>
          </p:nvPr>
        </p:nvGraphicFramePr>
        <p:xfrm>
          <a:off x="2057400" y="3886200"/>
          <a:ext cx="430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240" imgH="380880" progId="Equation.DSMT4">
                  <p:embed/>
                </p:oleObj>
              </mc:Choice>
              <mc:Fallback>
                <p:oleObj name="Equation" r:id="rId4" imgW="4305240" imgH="380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9B6B1D8-3429-495B-A7D7-6DE9794454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4305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4BCADE-B991-4EC6-B9C2-7A1D5A1D2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72204"/>
              </p:ext>
            </p:extLst>
          </p:nvPr>
        </p:nvGraphicFramePr>
        <p:xfrm>
          <a:off x="1987550" y="4645146"/>
          <a:ext cx="436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68600" imgH="380880" progId="Equation.DSMT4">
                  <p:embed/>
                </p:oleObj>
              </mc:Choice>
              <mc:Fallback>
                <p:oleObj name="Equation" r:id="rId6" imgW="4368600" imgH="3808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54BCADE-B991-4EC6-B9C2-7A1D5A1D2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87550" y="4645146"/>
                        <a:ext cx="436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9A6B6D73-6E26-4FA4-BEB4-53B2AA1CC5B7}"/>
              </a:ext>
            </a:extLst>
          </p:cNvPr>
          <p:cNvSpPr/>
          <p:nvPr/>
        </p:nvSpPr>
        <p:spPr>
          <a:xfrm>
            <a:off x="946040" y="3125788"/>
            <a:ext cx="932886" cy="190035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4A90B27-7B9B-4CB2-8F1C-9674DFF01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93286"/>
              </p:ext>
            </p:extLst>
          </p:nvPr>
        </p:nvGraphicFramePr>
        <p:xfrm>
          <a:off x="2520950" y="5468938"/>
          <a:ext cx="341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16040" imgH="380880" progId="Equation.DSMT4">
                  <p:embed/>
                </p:oleObj>
              </mc:Choice>
              <mc:Fallback>
                <p:oleObj name="Equation" r:id="rId9" imgW="3416040" imgH="3808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4A90B27-7B9B-4CB2-8F1C-9674DFF0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0950" y="5468938"/>
                        <a:ext cx="341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FE99AEC0-C6F2-41FF-A26E-C55626E440F4}"/>
              </a:ext>
            </a:extLst>
          </p:cNvPr>
          <p:cNvSpPr/>
          <p:nvPr/>
        </p:nvSpPr>
        <p:spPr>
          <a:xfrm flipH="1">
            <a:off x="6464974" y="3959105"/>
            <a:ext cx="932886" cy="1900358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4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54BCADE-B991-4EC6-B9C2-7A1D5A1D2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85699"/>
              </p:ext>
            </p:extLst>
          </p:nvPr>
        </p:nvGraphicFramePr>
        <p:xfrm>
          <a:off x="1803400" y="2831735"/>
          <a:ext cx="476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440" imgH="380880" progId="Equation.DSMT4">
                  <p:embed/>
                </p:oleObj>
              </mc:Choice>
              <mc:Fallback>
                <p:oleObj name="Equation" r:id="rId2" imgW="4762440" imgH="3808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54BCADE-B991-4EC6-B9C2-7A1D5A1D2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3400" y="2831735"/>
                        <a:ext cx="4762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EABF171-2891-4FDC-958C-17D9BCBE3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06979"/>
              </p:ext>
            </p:extLst>
          </p:nvPr>
        </p:nvGraphicFramePr>
        <p:xfrm>
          <a:off x="1803400" y="3453667"/>
          <a:ext cx="4610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09800" imgH="761760" progId="Equation.DSMT4">
                  <p:embed/>
                </p:oleObj>
              </mc:Choice>
              <mc:Fallback>
                <p:oleObj name="Equation" r:id="rId5" imgW="4609800" imgH="7617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EABF171-2891-4FDC-958C-17D9BCBE3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3400" y="3453667"/>
                        <a:ext cx="46101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9F6A281-CF96-44E2-B59F-442A702CE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799332"/>
              </p:ext>
            </p:extLst>
          </p:nvPr>
        </p:nvGraphicFramePr>
        <p:xfrm>
          <a:off x="1905000" y="4215667"/>
          <a:ext cx="5435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35280" imgH="1447560" progId="Equation.DSMT4">
                  <p:embed/>
                </p:oleObj>
              </mc:Choice>
              <mc:Fallback>
                <p:oleObj name="Equation" r:id="rId7" imgW="5435280" imgH="1447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9F6A281-CF96-44E2-B59F-442A702CEF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215667"/>
                        <a:ext cx="54356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D10F8CB-1D91-41DE-A88A-79C2C8F0C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07246"/>
              </p:ext>
            </p:extLst>
          </p:nvPr>
        </p:nvGraphicFramePr>
        <p:xfrm>
          <a:off x="914400" y="5867400"/>
          <a:ext cx="753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530840" imgH="711000" progId="Equation.DSMT4">
                  <p:embed/>
                </p:oleObj>
              </mc:Choice>
              <mc:Fallback>
                <p:oleObj name="Equation" r:id="rId9" imgW="7530840" imgH="7110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D10F8CB-1D91-41DE-A88A-79C2C8F0C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867400"/>
                        <a:ext cx="7531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3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8CB3EDA-CF71-433D-9E05-264EF8853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14017"/>
              </p:ext>
            </p:extLst>
          </p:nvPr>
        </p:nvGraphicFramePr>
        <p:xfrm>
          <a:off x="1136650" y="5151070"/>
          <a:ext cx="571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5000" imgH="723600" progId="Equation.DSMT4">
                  <p:embed/>
                </p:oleObj>
              </mc:Choice>
              <mc:Fallback>
                <p:oleObj name="Equation" r:id="rId2" imgW="571500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8CB3EDA-CF71-433D-9E05-264EF8853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6650" y="5151070"/>
                        <a:ext cx="57150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4A90B27-7B9B-4CB2-8F1C-9674DFF01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3631"/>
              </p:ext>
            </p:extLst>
          </p:nvPr>
        </p:nvGraphicFramePr>
        <p:xfrm>
          <a:off x="1177506" y="3072668"/>
          <a:ext cx="341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040" imgH="380880" progId="Equation.DSMT4">
                  <p:embed/>
                </p:oleObj>
              </mc:Choice>
              <mc:Fallback>
                <p:oleObj name="Equation" r:id="rId5" imgW="3416040" imgH="3808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4A90B27-7B9B-4CB2-8F1C-9674DFF0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7506" y="3072668"/>
                        <a:ext cx="341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FD4DA82-C368-4307-B4F9-4102A1FCA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35614"/>
              </p:ext>
            </p:extLst>
          </p:nvPr>
        </p:nvGraphicFramePr>
        <p:xfrm>
          <a:off x="1155700" y="3581400"/>
          <a:ext cx="7531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530840" imgH="1447560" progId="Equation.DSMT4">
                  <p:embed/>
                </p:oleObj>
              </mc:Choice>
              <mc:Fallback>
                <p:oleObj name="Equation" r:id="rId7" imgW="7530840" imgH="1447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FD4DA82-C368-4307-B4F9-4102A1FCAF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5700" y="3581400"/>
                        <a:ext cx="75311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BD20121-F6ED-403B-AFF7-3A7B77E2A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197968"/>
              </p:ext>
            </p:extLst>
          </p:nvPr>
        </p:nvGraphicFramePr>
        <p:xfrm>
          <a:off x="1177506" y="5996841"/>
          <a:ext cx="502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29200" imgH="711000" progId="Equation.DSMT4">
                  <p:embed/>
                </p:oleObj>
              </mc:Choice>
              <mc:Fallback>
                <p:oleObj name="Equation" r:id="rId9" imgW="5029200" imgH="7110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BD20121-F6ED-403B-AFF7-3A7B77E2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7506" y="5996841"/>
                        <a:ext cx="502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A9642084-08CD-4F6A-9FDD-94D678A01C84}"/>
              </a:ext>
            </a:extLst>
          </p:cNvPr>
          <p:cNvSpPr/>
          <p:nvPr/>
        </p:nvSpPr>
        <p:spPr>
          <a:xfrm>
            <a:off x="1879181" y="4876800"/>
            <a:ext cx="1812925" cy="1134330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41B056-99E5-403E-BAEF-3CF8276349A7}"/>
              </a:ext>
            </a:extLst>
          </p:cNvPr>
          <p:cNvCxnSpPr>
            <a:cxnSpLocks/>
          </p:cNvCxnSpPr>
          <p:nvPr/>
        </p:nvCxnSpPr>
        <p:spPr>
          <a:xfrm flipH="1">
            <a:off x="1447800" y="5652966"/>
            <a:ext cx="533400" cy="5954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8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BD20121-F6ED-403B-AFF7-3A7B77E2A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01884"/>
              </p:ext>
            </p:extLst>
          </p:nvPr>
        </p:nvGraphicFramePr>
        <p:xfrm>
          <a:off x="1196975" y="3046413"/>
          <a:ext cx="6057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57720" imgH="749160" progId="Equation.DSMT4">
                  <p:embed/>
                </p:oleObj>
              </mc:Choice>
              <mc:Fallback>
                <p:oleObj name="Equation" r:id="rId3" imgW="6057720" imgH="749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BD20121-F6ED-403B-AFF7-3A7B77E2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975" y="3046413"/>
                        <a:ext cx="60579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00CE165-9956-4343-872B-3E01C822F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97768"/>
              </p:ext>
            </p:extLst>
          </p:nvPr>
        </p:nvGraphicFramePr>
        <p:xfrm>
          <a:off x="1219200" y="5562600"/>
          <a:ext cx="6642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42000" imgH="749160" progId="Equation.DSMT4">
                  <p:embed/>
                </p:oleObj>
              </mc:Choice>
              <mc:Fallback>
                <p:oleObj name="Equation" r:id="rId5" imgW="6642000" imgH="749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00CE165-9956-4343-872B-3E01C822FB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562600"/>
                        <a:ext cx="66421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0F9FF6B-45EC-43E4-9B94-83AA4A008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57795"/>
              </p:ext>
            </p:extLst>
          </p:nvPr>
        </p:nvGraphicFramePr>
        <p:xfrm>
          <a:off x="1206500" y="4229100"/>
          <a:ext cx="701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10280" imgH="711000" progId="Equation.DSMT4">
                  <p:embed/>
                </p:oleObj>
              </mc:Choice>
              <mc:Fallback>
                <p:oleObj name="Equation" r:id="rId7" imgW="7010280" imgH="7110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0F9FF6B-45EC-43E4-9B94-83AA4A008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6500" y="4229100"/>
                        <a:ext cx="7010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4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4F42E6-BC76-4CD7-857F-FB4B36FEB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65369"/>
              </p:ext>
            </p:extLst>
          </p:nvPr>
        </p:nvGraphicFramePr>
        <p:xfrm>
          <a:off x="1257300" y="3057525"/>
          <a:ext cx="6629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29553" imgH="743052" progId="Equation.DSMT4">
                  <p:embed/>
                </p:oleObj>
              </mc:Choice>
              <mc:Fallback>
                <p:oleObj name="Equation" r:id="rId3" imgW="6629553" imgH="743052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C4F42E6-BC76-4CD7-857F-FB4B36FEB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3057525"/>
                        <a:ext cx="662940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2E89A19-1F51-4EBC-AB0A-C40829EF4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29064"/>
              </p:ext>
            </p:extLst>
          </p:nvPr>
        </p:nvGraphicFramePr>
        <p:xfrm>
          <a:off x="901700" y="4244241"/>
          <a:ext cx="734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40400" imgH="850680" progId="Equation.DSMT4">
                  <p:embed/>
                </p:oleObj>
              </mc:Choice>
              <mc:Fallback>
                <p:oleObj name="Equation" r:id="rId5" imgW="7340400" imgH="850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2E89A19-1F51-4EBC-AB0A-C40829EF4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700" y="4244241"/>
                        <a:ext cx="73406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992905-C76C-44D2-AEC9-BACB2D3AA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70533"/>
              </p:ext>
            </p:extLst>
          </p:nvPr>
        </p:nvGraphicFramePr>
        <p:xfrm>
          <a:off x="1485900" y="5456238"/>
          <a:ext cx="5461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60840" imgH="799920" progId="Equation.DSMT4">
                  <p:embed/>
                </p:oleObj>
              </mc:Choice>
              <mc:Fallback>
                <p:oleObj name="Equation" r:id="rId7" imgW="5460840" imgH="799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9992905-C76C-44D2-AEC9-BACB2D3AA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5900" y="5456238"/>
                        <a:ext cx="54610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1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9992905-C76C-44D2-AEC9-BACB2D3AA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197605"/>
              </p:ext>
            </p:extLst>
          </p:nvPr>
        </p:nvGraphicFramePr>
        <p:xfrm>
          <a:off x="1873250" y="2765425"/>
          <a:ext cx="5067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67000" imgH="1371600" progId="Equation.DSMT4">
                  <p:embed/>
                </p:oleObj>
              </mc:Choice>
              <mc:Fallback>
                <p:oleObj name="Equation" r:id="rId3" imgW="5067000" imgH="1371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9992905-C76C-44D2-AEC9-BACB2D3AA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250" y="2765425"/>
                        <a:ext cx="5067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268A9D-A79C-4D04-A9B2-93EDE287C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04942"/>
              </p:ext>
            </p:extLst>
          </p:nvPr>
        </p:nvGraphicFramePr>
        <p:xfrm>
          <a:off x="1914525" y="4392613"/>
          <a:ext cx="436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68600" imgH="685800" progId="Equation.DSMT4">
                  <p:embed/>
                </p:oleObj>
              </mc:Choice>
              <mc:Fallback>
                <p:oleObj name="Equation" r:id="rId5" imgW="4368600" imgH="685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268A9D-A79C-4D04-A9B2-93EDE287C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4525" y="4392613"/>
                        <a:ext cx="4368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D2F341B-39A4-418B-AAEA-82EF71F62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24606"/>
              </p:ext>
            </p:extLst>
          </p:nvPr>
        </p:nvGraphicFramePr>
        <p:xfrm>
          <a:off x="1924050" y="5486400"/>
          <a:ext cx="387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73240" imgH="698400" progId="Equation.DSMT4">
                  <p:embed/>
                </p:oleObj>
              </mc:Choice>
              <mc:Fallback>
                <p:oleObj name="Equation" r:id="rId7" imgW="3873240" imgH="698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D2F341B-39A4-418B-AAEA-82EF71F62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4050" y="5486400"/>
                        <a:ext cx="387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46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271-8B2D-4D10-8D72-5D56D6C7CC59}"/>
              </a:ext>
            </a:extLst>
          </p:cNvPr>
          <p:cNvSpPr txBox="1">
            <a:spLocks/>
          </p:cNvSpPr>
          <p:nvPr/>
        </p:nvSpPr>
        <p:spPr bwMode="auto">
          <a:xfrm>
            <a:off x="320675" y="0"/>
            <a:ext cx="8502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sr-Latn-RS" altLang="sr-Latn-RS" sz="2400" dirty="0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8140D-9B9C-4CC5-B294-22A478BB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" y="438150"/>
            <a:ext cx="9144000" cy="217560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D2F341B-39A4-418B-AAEA-82EF71F62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50577"/>
              </p:ext>
            </p:extLst>
          </p:nvPr>
        </p:nvGraphicFramePr>
        <p:xfrm>
          <a:off x="3175000" y="3051175"/>
          <a:ext cx="236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698400" progId="Equation.DSMT4">
                  <p:embed/>
                </p:oleObj>
              </mc:Choice>
              <mc:Fallback>
                <p:oleObj name="Equation" r:id="rId3" imgW="2361960" imgH="698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D2F341B-39A4-418B-AAEA-82EF71F62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000" y="3051175"/>
                        <a:ext cx="23622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B65C0FA-6D88-4F4B-8375-E7BBDA594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83138"/>
              </p:ext>
            </p:extLst>
          </p:nvPr>
        </p:nvGraphicFramePr>
        <p:xfrm>
          <a:off x="3175000" y="4206875"/>
          <a:ext cx="236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698400" progId="Equation.DSMT4">
                  <p:embed/>
                </p:oleObj>
              </mc:Choice>
              <mc:Fallback>
                <p:oleObj name="Equation" r:id="rId5" imgW="23619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B65C0FA-6D88-4F4B-8375-E7BBDA594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206875"/>
                        <a:ext cx="23622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0A66B7-4C88-48C1-ABF2-870D06E264C8}"/>
              </a:ext>
            </a:extLst>
          </p:cNvPr>
          <p:cNvSpPr txBox="1"/>
          <p:nvPr/>
        </p:nvSpPr>
        <p:spPr>
          <a:xfrm>
            <a:off x="1676400" y="5363309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f</a:t>
            </a:r>
            <a:r>
              <a:rPr lang="sr-Latn-RS" baseline="-25000" dirty="0">
                <a:solidFill>
                  <a:srgbClr val="FF0000"/>
                </a:solidFill>
              </a:rPr>
              <a:t>in</a:t>
            </a:r>
            <a:r>
              <a:rPr lang="sr-Latn-RS" dirty="0">
                <a:solidFill>
                  <a:srgbClr val="FF0000"/>
                </a:solidFill>
              </a:rPr>
              <a:t>(t) i </a:t>
            </a:r>
            <a:r>
              <a:rPr lang="sr-Latn-RS" dirty="0" err="1">
                <a:solidFill>
                  <a:srgbClr val="FF0000"/>
                </a:solidFill>
              </a:rPr>
              <a:t>f</a:t>
            </a:r>
            <a:r>
              <a:rPr lang="sr-Latn-RS" baseline="-25000" dirty="0" err="1">
                <a:solidFill>
                  <a:srgbClr val="FF0000"/>
                </a:solidFill>
              </a:rPr>
              <a:t>0</a:t>
            </a:r>
            <a:r>
              <a:rPr lang="sr-Latn-RS" dirty="0">
                <a:solidFill>
                  <a:srgbClr val="FF0000"/>
                </a:solidFill>
              </a:rPr>
              <a:t>(t), šta je upravljački ulaz a šta je poremećaj?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523C8-2086-4115-BF00-FD476A9FF5BB}"/>
              </a:ext>
            </a:extLst>
          </p:cNvPr>
          <p:cNvSpPr txBox="1"/>
          <p:nvPr/>
        </p:nvSpPr>
        <p:spPr>
          <a:xfrm>
            <a:off x="1676400" y="5943600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Upravljački ulaz je </a:t>
            </a:r>
            <a:r>
              <a:rPr lang="sr-Latn-RS" dirty="0" err="1">
                <a:solidFill>
                  <a:srgbClr val="00B050"/>
                </a:solidFill>
              </a:rPr>
              <a:t>f</a:t>
            </a:r>
            <a:r>
              <a:rPr lang="sr-Latn-RS" baseline="-25000" dirty="0" err="1">
                <a:solidFill>
                  <a:srgbClr val="00B050"/>
                </a:solidFill>
              </a:rPr>
              <a:t>0</a:t>
            </a:r>
            <a:r>
              <a:rPr lang="sr-Latn-RS" dirty="0">
                <a:solidFill>
                  <a:srgbClr val="00B050"/>
                </a:solidFill>
              </a:rPr>
              <a:t>(t) a poremećaj f</a:t>
            </a:r>
            <a:r>
              <a:rPr lang="sr-Latn-RS" baseline="-25000" dirty="0">
                <a:solidFill>
                  <a:srgbClr val="00B050"/>
                </a:solidFill>
              </a:rPr>
              <a:t>in</a:t>
            </a:r>
            <a:r>
              <a:rPr lang="sr-Latn-RS" dirty="0">
                <a:solidFill>
                  <a:srgbClr val="00B050"/>
                </a:solidFill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46957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>
            <a:extLst>
              <a:ext uri="{FF2B5EF4-FFF2-40B4-BE49-F238E27FC236}">
                <a16:creationId xmlns:a16="http://schemas.microsoft.com/office/drawing/2014/main" id="{F11F47C0-888B-45BB-AD2D-371E3AA8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2263775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el 1">
            <a:extLst>
              <a:ext uri="{FF2B5EF4-FFF2-40B4-BE49-F238E27FC236}">
                <a16:creationId xmlns:a16="http://schemas.microsoft.com/office/drawing/2014/main" id="{A0A48098-A725-4EA6-89F6-688F4C39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76200"/>
            <a:ext cx="8502650" cy="492125"/>
          </a:xfr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 Lag </a:t>
            </a:r>
            <a:r>
              <a:rPr lang="en-US" altLang="sr-Latn-RS" sz="2400" dirty="0" err="1"/>
              <a:t>proces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drugog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B0EB7-1C35-4961-84ED-C4A0155D27B6}"/>
              </a:ext>
            </a:extLst>
          </p:cNvPr>
          <p:cNvSpPr txBox="1"/>
          <p:nvPr/>
        </p:nvSpPr>
        <p:spPr>
          <a:xfrm>
            <a:off x="2263776" y="838200"/>
            <a:ext cx="6804024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 dirty="0">
                <a:latin typeface="+mn-lt"/>
                <a:cs typeface="+mn-cs"/>
              </a:rPr>
              <a:t>Jednačina vremenskog domena</a:t>
            </a: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sr-Latn-RS" dirty="0">
                <a:latin typeface="+mn-lt"/>
                <a:cs typeface="+mn-cs"/>
              </a:rPr>
              <a:t>Funkcija prenosa</a:t>
            </a: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lvl="7">
              <a:defRPr/>
            </a:pPr>
            <a:r>
              <a:rPr lang="en-US" dirty="0">
                <a:latin typeface="+mn-lt"/>
                <a:cs typeface="+mn-cs"/>
              </a:rPr>
              <a:t>G = </a:t>
            </a:r>
            <a:r>
              <a:rPr lang="sr-Latn-RS" dirty="0">
                <a:latin typeface="+mn-lt"/>
                <a:cs typeface="+mn-cs"/>
              </a:rPr>
              <a:t>Pojačanje procesa u stacionarnom stanju (ustaljeni režim)</a:t>
            </a:r>
            <a:endParaRPr lang="en-US" dirty="0">
              <a:latin typeface="+mn-lt"/>
              <a:cs typeface="+mn-cs"/>
            </a:endParaRPr>
          </a:p>
          <a:p>
            <a:pPr lvl="7">
              <a:defRPr/>
            </a:pPr>
            <a:r>
              <a:rPr lang="en-US" dirty="0">
                <a:latin typeface="+mn-lt"/>
                <a:cs typeface="+mn-cs"/>
              </a:rPr>
              <a:t>t = </a:t>
            </a:r>
            <a:r>
              <a:rPr lang="sr-Latn-RS" dirty="0">
                <a:latin typeface="+mn-lt"/>
                <a:cs typeface="+mn-cs"/>
              </a:rPr>
              <a:t>vreme</a:t>
            </a:r>
            <a:r>
              <a:rPr lang="en-US" dirty="0">
                <a:latin typeface="+mn-lt"/>
                <a:cs typeface="+mn-cs"/>
              </a:rPr>
              <a:t>, s</a:t>
            </a:r>
          </a:p>
          <a:p>
            <a:pPr lvl="7">
              <a:defRPr/>
            </a:pPr>
            <a:r>
              <a:rPr lang="en-US" dirty="0">
                <a:latin typeface="+mn-lt"/>
                <a:cs typeface="+mn-cs"/>
              </a:rPr>
              <a:t>x = </a:t>
            </a:r>
            <a:r>
              <a:rPr lang="sr-Latn-RS" dirty="0">
                <a:latin typeface="+mn-lt"/>
                <a:cs typeface="+mn-cs"/>
              </a:rPr>
              <a:t>ulaz procesa</a:t>
            </a:r>
            <a:endParaRPr lang="en-US" dirty="0">
              <a:latin typeface="+mn-lt"/>
              <a:cs typeface="+mn-cs"/>
            </a:endParaRPr>
          </a:p>
          <a:p>
            <a:pPr lvl="7">
              <a:defRPr/>
            </a:pPr>
            <a:r>
              <a:rPr lang="en-US" dirty="0">
                <a:latin typeface="+mn-lt"/>
                <a:cs typeface="+mn-cs"/>
              </a:rPr>
              <a:t>y = </a:t>
            </a:r>
            <a:r>
              <a:rPr lang="sr-Latn-RS" dirty="0">
                <a:latin typeface="+mn-lt"/>
                <a:cs typeface="+mn-cs"/>
              </a:rPr>
              <a:t>izlaz procesa</a:t>
            </a:r>
            <a:endParaRPr lang="en-US" dirty="0">
              <a:latin typeface="+mn-lt"/>
              <a:cs typeface="+mn-cs"/>
            </a:endParaRPr>
          </a:p>
          <a:p>
            <a:pPr lvl="7">
              <a:buFont typeface="Symbol" pitchFamily="18" charset="2"/>
              <a:buChar char="a"/>
              <a:defRPr/>
            </a:pPr>
            <a:r>
              <a:rPr lang="en-US" dirty="0">
                <a:latin typeface="+mn-lt"/>
                <a:cs typeface="+mn-cs"/>
              </a:rPr>
              <a:t>= </a:t>
            </a:r>
            <a:r>
              <a:rPr lang="sr-Latn-RS" dirty="0">
                <a:latin typeface="+mn-lt"/>
                <a:cs typeface="+mn-cs"/>
              </a:rPr>
              <a:t>koeficijent </a:t>
            </a:r>
            <a:r>
              <a:rPr lang="sr-Latn-RS" dirty="0" err="1">
                <a:latin typeface="+mn-lt"/>
                <a:cs typeface="+mn-cs"/>
              </a:rPr>
              <a:t>prigušenja</a:t>
            </a:r>
            <a:r>
              <a:rPr lang="en-US" dirty="0">
                <a:latin typeface="+mn-lt"/>
                <a:cs typeface="+mn-cs"/>
              </a:rPr>
              <a:t>, s</a:t>
            </a:r>
            <a:r>
              <a:rPr lang="en-US" baseline="30000" dirty="0">
                <a:latin typeface="+mn-lt"/>
                <a:cs typeface="+mn-cs"/>
              </a:rPr>
              <a:t>-1</a:t>
            </a:r>
          </a:p>
          <a:p>
            <a:pPr lvl="7">
              <a:defRPr/>
            </a:pPr>
            <a:r>
              <a:rPr lang="en-US" dirty="0" err="1">
                <a:latin typeface="Symbol" pitchFamily="18" charset="2"/>
                <a:cs typeface="+mn-cs"/>
              </a:rPr>
              <a:t>w</a:t>
            </a:r>
            <a:r>
              <a:rPr lang="en-US" baseline="-25000" dirty="0" err="1">
                <a:latin typeface="Symbol" pitchFamily="18" charset="2"/>
                <a:cs typeface="+mn-cs"/>
              </a:rPr>
              <a:t>0</a:t>
            </a:r>
            <a:r>
              <a:rPr lang="en-US" dirty="0">
                <a:latin typeface="+mn-lt"/>
                <a:cs typeface="+mn-cs"/>
              </a:rPr>
              <a:t>= </a:t>
            </a:r>
            <a:r>
              <a:rPr lang="sr-Latn-RS" dirty="0">
                <a:latin typeface="+mn-lt"/>
                <a:cs typeface="+mn-cs"/>
              </a:rPr>
              <a:t>rezonantna frekvencija</a:t>
            </a:r>
            <a:r>
              <a:rPr lang="en-US" dirty="0">
                <a:latin typeface="+mn-lt"/>
                <a:cs typeface="+mn-cs"/>
              </a:rPr>
              <a:t>, rad/s</a:t>
            </a:r>
          </a:p>
          <a:p>
            <a:pPr lvl="7">
              <a:defRPr/>
            </a:pPr>
            <a:r>
              <a:rPr lang="sr-Latn-RS" dirty="0">
                <a:latin typeface="Symbol" pitchFamily="18" charset="2"/>
                <a:cs typeface="+mn-cs"/>
              </a:rPr>
              <a:t>x</a:t>
            </a:r>
            <a:r>
              <a:rPr lang="en-US" dirty="0">
                <a:latin typeface="+mn-lt"/>
                <a:cs typeface="+mn-cs"/>
              </a:rPr>
              <a:t>= </a:t>
            </a:r>
            <a:r>
              <a:rPr lang="sr-Latn-RS" dirty="0">
                <a:latin typeface="+mn-lt"/>
                <a:cs typeface="+mn-cs"/>
              </a:rPr>
              <a:t>relativni koeficijent </a:t>
            </a:r>
            <a:r>
              <a:rPr lang="sr-Latn-RS" dirty="0" err="1">
                <a:latin typeface="+mn-lt"/>
                <a:cs typeface="+mn-cs"/>
              </a:rPr>
              <a:t>prigušenja</a:t>
            </a:r>
            <a:endParaRPr lang="en-US" dirty="0">
              <a:latin typeface="+mn-lt"/>
              <a:cs typeface="+mn-cs"/>
            </a:endParaRP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7BE7E67B-A4E4-4E16-8764-019B40847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255299"/>
              </p:ext>
            </p:extLst>
          </p:nvPr>
        </p:nvGraphicFramePr>
        <p:xfrm>
          <a:off x="6278563" y="684212"/>
          <a:ext cx="241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0" imgH="698500" progId="Equation.3">
                  <p:embed/>
                </p:oleObj>
              </mc:Choice>
              <mc:Fallback>
                <p:oleObj name="Equation" r:id="rId4" imgW="2413000" imgH="698500" progId="Equation.3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7BE7E67B-A4E4-4E16-8764-019B40847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684212"/>
                        <a:ext cx="2413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1011C83D-65E6-41F7-B383-41DC9B02C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881161"/>
              </p:ext>
            </p:extLst>
          </p:nvPr>
        </p:nvGraphicFramePr>
        <p:xfrm>
          <a:off x="3954463" y="1581151"/>
          <a:ext cx="1905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0" imgH="673100" progId="Equation.DSMT4">
                  <p:embed/>
                </p:oleObj>
              </mc:Choice>
              <mc:Fallback>
                <p:oleObj name="Equation" r:id="rId6" imgW="1905000" imgH="673100" progId="Equation.DSMT4">
                  <p:embed/>
                  <p:pic>
                    <p:nvPicPr>
                      <p:cNvPr id="20486" name="Object 3">
                        <a:extLst>
                          <a:ext uri="{FF2B5EF4-FFF2-40B4-BE49-F238E27FC236}">
                            <a16:creationId xmlns:a16="http://schemas.microsoft.com/office/drawing/2014/main" id="{1011C83D-65E6-41F7-B383-41DC9B02C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1581151"/>
                        <a:ext cx="1905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4">
            <a:extLst>
              <a:ext uri="{FF2B5EF4-FFF2-40B4-BE49-F238E27FC236}">
                <a16:creationId xmlns:a16="http://schemas.microsoft.com/office/drawing/2014/main" id="{1CE0D98F-FBCC-4ED0-9B9D-CC347FF00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944806"/>
              </p:ext>
            </p:extLst>
          </p:nvPr>
        </p:nvGraphicFramePr>
        <p:xfrm>
          <a:off x="3321050" y="2389188"/>
          <a:ext cx="1054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660400" progId="Equation.3">
                  <p:embed/>
                </p:oleObj>
              </mc:Choice>
              <mc:Fallback>
                <p:oleObj name="Equation" r:id="rId8" imgW="1054100" imgH="660400" progId="Equation.3">
                  <p:embed/>
                  <p:pic>
                    <p:nvPicPr>
                      <p:cNvPr id="20487" name="Object 4">
                        <a:extLst>
                          <a:ext uri="{FF2B5EF4-FFF2-40B4-BE49-F238E27FC236}">
                            <a16:creationId xmlns:a16="http://schemas.microsoft.com/office/drawing/2014/main" id="{1CE0D98F-FBCC-4ED0-9B9D-CC347FF00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389188"/>
                        <a:ext cx="1054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>
            <a:extLst>
              <a:ext uri="{FF2B5EF4-FFF2-40B4-BE49-F238E27FC236}">
                <a16:creationId xmlns:a16="http://schemas.microsoft.com/office/drawing/2014/main" id="{C71B385E-9F8E-4505-ADBC-DFB3D5030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4049"/>
              </p:ext>
            </p:extLst>
          </p:nvPr>
        </p:nvGraphicFramePr>
        <p:xfrm>
          <a:off x="4906963" y="2389188"/>
          <a:ext cx="88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614" imgH="622030" progId="Equation.3">
                  <p:embed/>
                </p:oleObj>
              </mc:Choice>
              <mc:Fallback>
                <p:oleObj name="Equation" r:id="rId10" imgW="888614" imgH="622030" progId="Equation.3">
                  <p:embed/>
                  <p:pic>
                    <p:nvPicPr>
                      <p:cNvPr id="20488" name="Object 5">
                        <a:extLst>
                          <a:ext uri="{FF2B5EF4-FFF2-40B4-BE49-F238E27FC236}">
                            <a16:creationId xmlns:a16="http://schemas.microsoft.com/office/drawing/2014/main" id="{C71B385E-9F8E-4505-ADBC-DFB3D5030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389188"/>
                        <a:ext cx="88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6">
            <a:extLst>
              <a:ext uri="{FF2B5EF4-FFF2-40B4-BE49-F238E27FC236}">
                <a16:creationId xmlns:a16="http://schemas.microsoft.com/office/drawing/2014/main" id="{04733975-D270-49DF-92BA-E96FADBA8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14655"/>
              </p:ext>
            </p:extLst>
          </p:nvPr>
        </p:nvGraphicFramePr>
        <p:xfrm>
          <a:off x="6443663" y="2376488"/>
          <a:ext cx="213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360" imgH="660240" progId="Equation.DSMT4">
                  <p:embed/>
                </p:oleObj>
              </mc:Choice>
              <mc:Fallback>
                <p:oleObj name="Equation" r:id="rId12" imgW="2133360" imgH="660240" progId="Equation.DSMT4">
                  <p:embed/>
                  <p:pic>
                    <p:nvPicPr>
                      <p:cNvPr id="20489" name="Object 6">
                        <a:extLst>
                          <a:ext uri="{FF2B5EF4-FFF2-40B4-BE49-F238E27FC236}">
                            <a16:creationId xmlns:a16="http://schemas.microsoft.com/office/drawing/2014/main" id="{04733975-D270-49DF-92BA-E96FADBA8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376488"/>
                        <a:ext cx="2133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8">
            <a:extLst>
              <a:ext uri="{FF2B5EF4-FFF2-40B4-BE49-F238E27FC236}">
                <a16:creationId xmlns:a16="http://schemas.microsoft.com/office/drawing/2014/main" id="{5AD6F4C9-B9AE-48B2-9B46-BBF8916A7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34935"/>
              </p:ext>
            </p:extLst>
          </p:nvPr>
        </p:nvGraphicFramePr>
        <p:xfrm>
          <a:off x="3430588" y="3175000"/>
          <a:ext cx="889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8614" imgH="710891" progId="Equation.3">
                  <p:embed/>
                </p:oleObj>
              </mc:Choice>
              <mc:Fallback>
                <p:oleObj name="Equation" r:id="rId14" imgW="888614" imgH="710891" progId="Equation.3">
                  <p:embed/>
                  <p:pic>
                    <p:nvPicPr>
                      <p:cNvPr id="20490" name="Object 8">
                        <a:extLst>
                          <a:ext uri="{FF2B5EF4-FFF2-40B4-BE49-F238E27FC236}">
                            <a16:creationId xmlns:a16="http://schemas.microsoft.com/office/drawing/2014/main" id="{5AD6F4C9-B9AE-48B2-9B46-BBF8916A7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175000"/>
                        <a:ext cx="889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8">
            <a:extLst>
              <a:ext uri="{FF2B5EF4-FFF2-40B4-BE49-F238E27FC236}">
                <a16:creationId xmlns:a16="http://schemas.microsoft.com/office/drawing/2014/main" id="{83DB805D-1A42-4E98-BA29-F4828FE2B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00405"/>
              </p:ext>
            </p:extLst>
          </p:nvPr>
        </p:nvGraphicFramePr>
        <p:xfrm>
          <a:off x="4792663" y="3213100"/>
          <a:ext cx="1282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2680" imgH="634680" progId="Equation.DSMT4">
                  <p:embed/>
                </p:oleObj>
              </mc:Choice>
              <mc:Fallback>
                <p:oleObj name="Equation" r:id="rId16" imgW="1282680" imgH="634680" progId="Equation.DSMT4">
                  <p:embed/>
                  <p:pic>
                    <p:nvPicPr>
                      <p:cNvPr id="20491" name="Object 8">
                        <a:extLst>
                          <a:ext uri="{FF2B5EF4-FFF2-40B4-BE49-F238E27FC236}">
                            <a16:creationId xmlns:a16="http://schemas.microsoft.com/office/drawing/2014/main" id="{83DB805D-1A42-4E98-BA29-F4828FE2B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3213100"/>
                        <a:ext cx="1282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2" name="Picture 2">
            <a:extLst>
              <a:ext uri="{FF2B5EF4-FFF2-40B4-BE49-F238E27FC236}">
                <a16:creationId xmlns:a16="http://schemas.microsoft.com/office/drawing/2014/main" id="{9CBBC07B-D99A-44D2-94DA-B6B0F5526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4481513"/>
            <a:ext cx="35337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593714C-9640-4776-A81D-E23631D5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03879"/>
              </p:ext>
            </p:extLst>
          </p:nvPr>
        </p:nvGraphicFramePr>
        <p:xfrm>
          <a:off x="6325342" y="16764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34880" imgH="406080" progId="Equation.DSMT4">
                  <p:embed/>
                </p:oleObj>
              </mc:Choice>
              <mc:Fallback>
                <p:oleObj name="Equation" r:id="rId19" imgW="2234880" imgH="4060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593714C-9640-4776-A81D-E23631D5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25342" y="1676400"/>
                        <a:ext cx="223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16AC76D4-3482-4348-9038-FD0185E3B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Karakteristike procesa</a:t>
            </a:r>
            <a:r>
              <a:rPr lang="sr-Latn-RS" altLang="sr-Latn-RS" sz="2400"/>
              <a:t> </a:t>
            </a:r>
            <a:r>
              <a:rPr lang="en-US" altLang="sr-Latn-RS" sz="2400"/>
              <a:t>– Proces</a:t>
            </a:r>
            <a:r>
              <a:rPr lang="sr-Latn-RS" altLang="sr-Latn-RS" sz="2400"/>
              <a:t> sa</a:t>
            </a:r>
            <a:r>
              <a:rPr lang="en-US" altLang="sr-Latn-RS" sz="2400"/>
              <a:t> mrtv</a:t>
            </a:r>
            <a:r>
              <a:rPr lang="sr-Latn-RS" altLang="sr-Latn-RS" sz="2400"/>
              <a:t>im</a:t>
            </a:r>
            <a:r>
              <a:rPr lang="en-US" altLang="sr-Latn-RS" sz="2400"/>
              <a:t> vremen</a:t>
            </a:r>
            <a:r>
              <a:rPr lang="sr-Latn-RS" altLang="sr-Latn-RS" sz="2400"/>
              <a:t>om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EE0CBCBB-DB68-426D-9FD6-483BF6A8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667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>
            <a:extLst>
              <a:ext uri="{FF2B5EF4-FFF2-40B4-BE49-F238E27FC236}">
                <a16:creationId xmlns:a16="http://schemas.microsoft.com/office/drawing/2014/main" id="{51F7441F-D387-43F6-82CC-4CCDB5F47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292225"/>
            <a:ext cx="87233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Proces mrtvog vremena je onaj u kojem se masa ili energija transportuje sa jednog mesta na drugo.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Izlazni signal je identičan sa ulaznim ali sa vremenskim kašnjenjem.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Vreme kašnjenja se zove mrtvo vreme i obeležava se sa </a:t>
            </a:r>
            <a:r>
              <a:rPr lang="en-US" altLang="sr-Latn-RS" sz="1800" i="1"/>
              <a:t> t</a:t>
            </a:r>
            <a:r>
              <a:rPr lang="en-US" altLang="sr-Latn-RS" sz="1800" i="1" baseline="-25000"/>
              <a:t>d</a:t>
            </a:r>
            <a:r>
              <a:rPr lang="en-US" altLang="sr-Latn-RS" sz="1800" i="1"/>
              <a:t>.</a:t>
            </a:r>
            <a:r>
              <a:rPr lang="en-US" altLang="sr-Latn-RS" sz="1800"/>
              <a:t> Mrtvo vreme je vreme potrebno da signal pređe od ulazne do izlazne lokacije.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64F5B7B2-5052-48C3-A576-B218AD78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Karakteristike procesa – Proces</a:t>
            </a:r>
            <a:r>
              <a:rPr lang="sr-Latn-RS" altLang="sr-Latn-RS" sz="2400"/>
              <a:t> sa</a:t>
            </a:r>
            <a:r>
              <a:rPr lang="en-US" altLang="sr-Latn-RS" sz="2400"/>
              <a:t> mrtv</a:t>
            </a:r>
            <a:r>
              <a:rPr lang="sr-Latn-RS" altLang="sr-Latn-RS" sz="2400"/>
              <a:t>im</a:t>
            </a:r>
            <a:r>
              <a:rPr lang="en-US" altLang="sr-Latn-RS" sz="2400"/>
              <a:t> vremen</a:t>
            </a:r>
            <a:r>
              <a:rPr lang="sr-Latn-RS" altLang="sr-Latn-RS" sz="2400"/>
              <a:t>om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0D86B1FD-DB4C-499A-9F41-60C11CC3C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3429000"/>
            <a:ext cx="60325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4">
            <a:extLst>
              <a:ext uri="{FF2B5EF4-FFF2-40B4-BE49-F238E27FC236}">
                <a16:creationId xmlns:a16="http://schemas.microsoft.com/office/drawing/2014/main" id="{3F9F22AD-92A0-4778-A498-4014AD4F3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53308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Jednačina vremenskog domena: f</a:t>
            </a:r>
            <a:r>
              <a:rPr lang="en-US" altLang="sr-Latn-RS" sz="1800" baseline="-25000"/>
              <a:t>o</a:t>
            </a:r>
            <a:r>
              <a:rPr lang="en-US" altLang="sr-Latn-RS" sz="1800"/>
              <a:t>(t) = f</a:t>
            </a:r>
            <a:r>
              <a:rPr lang="en-US" altLang="sr-Latn-RS" sz="1800" baseline="-25000"/>
              <a:t>i</a:t>
            </a:r>
            <a:r>
              <a:rPr lang="en-US" altLang="sr-Latn-RS" sz="1800"/>
              <a:t>(t-t</a:t>
            </a:r>
            <a:r>
              <a:rPr lang="en-US" altLang="sr-Latn-RS" sz="1800" baseline="-25000"/>
              <a:t>d</a:t>
            </a:r>
            <a:r>
              <a:rPr lang="en-US" altLang="sr-Latn-RS" sz="1800"/>
              <a:t>)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Funkcija prenosa: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</p:txBody>
      </p:sp>
      <p:graphicFrame>
        <p:nvGraphicFramePr>
          <p:cNvPr id="24581" name="Object 2">
            <a:extLst>
              <a:ext uri="{FF2B5EF4-FFF2-40B4-BE49-F238E27FC236}">
                <a16:creationId xmlns:a16="http://schemas.microsoft.com/office/drawing/2014/main" id="{41F0B128-5A98-4547-8CC0-B7DFD333E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875" y="1782763"/>
          <a:ext cx="66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558800" progId="Equation.3">
                  <p:embed/>
                </p:oleObj>
              </mc:Choice>
              <mc:Fallback>
                <p:oleObj name="Equation" r:id="rId4" imgW="660400" imgH="558800" progId="Equation.3">
                  <p:embed/>
                  <p:pic>
                    <p:nvPicPr>
                      <p:cNvPr id="24581" name="Object 2">
                        <a:extLst>
                          <a:ext uri="{FF2B5EF4-FFF2-40B4-BE49-F238E27FC236}">
                            <a16:creationId xmlns:a16="http://schemas.microsoft.com/office/drawing/2014/main" id="{41F0B128-5A98-4547-8CC0-B7DFD333E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782763"/>
                        <a:ext cx="66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>
            <a:extLst>
              <a:ext uri="{FF2B5EF4-FFF2-40B4-BE49-F238E27FC236}">
                <a16:creationId xmlns:a16="http://schemas.microsoft.com/office/drawing/2014/main" id="{2B92940F-3017-4F86-9EFB-4D1DC302D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2439988"/>
          <a:ext cx="132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622030" progId="Equation.3">
                  <p:embed/>
                </p:oleObj>
              </mc:Choice>
              <mc:Fallback>
                <p:oleObj name="Equation" r:id="rId6" imgW="1320227" imgH="622030" progId="Equation.3">
                  <p:embed/>
                  <p:pic>
                    <p:nvPicPr>
                      <p:cNvPr id="24582" name="Object 3">
                        <a:extLst>
                          <a:ext uri="{FF2B5EF4-FFF2-40B4-BE49-F238E27FC236}">
                            <a16:creationId xmlns:a16="http://schemas.microsoft.com/office/drawing/2014/main" id="{2B92940F-3017-4F86-9EFB-4D1DC302D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439988"/>
                        <a:ext cx="1320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Box 7">
            <a:extLst>
              <a:ext uri="{FF2B5EF4-FFF2-40B4-BE49-F238E27FC236}">
                <a16:creationId xmlns:a16="http://schemas.microsoft.com/office/drawing/2014/main" id="{6B4EF7D9-4863-4B7B-A94C-3BA3B6A6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55725"/>
            <a:ext cx="41830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D = udaljenost od ulaza do izlaza, 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f</a:t>
            </a:r>
            <a:r>
              <a:rPr lang="en-US" altLang="sr-Latn-RS" sz="1800" baseline="-25000"/>
              <a:t>i</a:t>
            </a:r>
            <a:r>
              <a:rPr lang="en-US" altLang="sr-Latn-RS" sz="1800"/>
              <a:t>(s) = ulazni signal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f</a:t>
            </a:r>
            <a:r>
              <a:rPr lang="en-US" altLang="sr-Latn-RS" sz="1800" baseline="-25000"/>
              <a:t>0</a:t>
            </a:r>
            <a:r>
              <a:rPr lang="en-US" altLang="sr-Latn-RS" sz="1800"/>
              <a:t>(s) = izlazni signal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t = vreme, s ili 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t</a:t>
            </a:r>
            <a:r>
              <a:rPr lang="en-US" altLang="sr-Latn-RS" sz="1800" baseline="-25000"/>
              <a:t>d</a:t>
            </a:r>
            <a:r>
              <a:rPr lang="en-US" altLang="sr-Latn-RS" sz="1800"/>
              <a:t> = mrtvo vreme,s or min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v = brzina putovanja signala, m/s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BACA8488-93FC-495A-A855-A162166CB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Karakteristike procesa– Integralni ili proces rampe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183FA3F2-F14E-487B-BB91-F32DFC4B0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366838"/>
            <a:ext cx="8323263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err="1"/>
              <a:t>Integralni</a:t>
            </a:r>
            <a:r>
              <a:rPr lang="en-US" altLang="sr-Latn-RS" sz="1800"/>
              <a:t> </a:t>
            </a:r>
            <a:r>
              <a:rPr lang="en-US" altLang="sr-Latn-RS" sz="1800" err="1"/>
              <a:t>ili</a:t>
            </a:r>
            <a:r>
              <a:rPr lang="en-US" altLang="sr-Latn-RS" sz="1800"/>
              <a:t> </a:t>
            </a:r>
            <a:r>
              <a:rPr lang="en-US" altLang="sr-Latn-RS" sz="1800" err="1"/>
              <a:t>proces</a:t>
            </a:r>
            <a:r>
              <a:rPr lang="en-US" altLang="sr-Latn-RS" sz="1800"/>
              <a:t> </a:t>
            </a:r>
            <a:r>
              <a:rPr lang="en-US" altLang="sr-Latn-RS" sz="1800" err="1"/>
              <a:t>rampe</a:t>
            </a:r>
            <a:r>
              <a:rPr lang="en-US" altLang="sr-Latn-RS" sz="1800"/>
              <a:t> se </a:t>
            </a:r>
            <a:r>
              <a:rPr lang="en-US" altLang="sr-Latn-RS" sz="1800" err="1"/>
              <a:t>sastoji</a:t>
            </a:r>
            <a:r>
              <a:rPr lang="en-US" altLang="sr-Latn-RS" sz="1800"/>
              <a:t> od </a:t>
            </a:r>
            <a:r>
              <a:rPr lang="en-US" altLang="sr-Latn-RS" sz="1800" err="1"/>
              <a:t>jednog</a:t>
            </a:r>
            <a:r>
              <a:rPr lang="en-US" altLang="sr-Latn-RS" sz="1800"/>
              <a:t> </a:t>
            </a:r>
            <a:r>
              <a:rPr lang="en-US" altLang="sr-Latn-RS" sz="1800" err="1"/>
              <a:t>kapacitivnog</a:t>
            </a:r>
            <a:r>
              <a:rPr lang="en-US" altLang="sr-Latn-RS" sz="1800"/>
              <a:t> </a:t>
            </a:r>
            <a:r>
              <a:rPr lang="en-US" altLang="sr-Latn-RS" sz="1800" err="1"/>
              <a:t>elementa</a:t>
            </a:r>
            <a:r>
              <a:rPr lang="en-US" altLang="sr-Latn-RS" sz="1800"/>
              <a:t> </a:t>
            </a:r>
            <a:r>
              <a:rPr lang="en-US" altLang="sr-Latn-RS" sz="1800" err="1"/>
              <a:t>koji</a:t>
            </a:r>
            <a:r>
              <a:rPr lang="en-US" altLang="sr-Latn-RS" sz="1800"/>
              <a:t> je </a:t>
            </a:r>
            <a:r>
              <a:rPr lang="en-US" altLang="sr-Latn-RS" sz="1800" err="1"/>
              <a:t>konfigurisan</a:t>
            </a:r>
            <a:r>
              <a:rPr lang="en-US" altLang="sr-Latn-RS" sz="1800"/>
              <a:t> </a:t>
            </a:r>
            <a:r>
              <a:rPr lang="en-US" altLang="sr-Latn-RS" sz="1800" err="1"/>
              <a:t>tako</a:t>
            </a:r>
            <a:r>
              <a:rPr lang="en-US" altLang="sr-Latn-RS" sz="1800"/>
              <a:t> da </a:t>
            </a:r>
            <a:r>
              <a:rPr lang="sr-Latn-RS" altLang="sr-Latn-RS" sz="1800"/>
              <a:t>oticanje</a:t>
            </a:r>
            <a:r>
              <a:rPr lang="en-US" altLang="sr-Latn-RS" sz="1800"/>
              <a:t> </a:t>
            </a:r>
            <a:r>
              <a:rPr lang="en-US" altLang="sr-Latn-RS" sz="1800" err="1"/>
              <a:t>materijala</a:t>
            </a:r>
            <a:r>
              <a:rPr lang="en-US" altLang="sr-Latn-RS" sz="1800"/>
              <a:t> </a:t>
            </a:r>
            <a:r>
              <a:rPr lang="en-US" altLang="sr-Latn-RS" sz="1800" err="1"/>
              <a:t>ili</a:t>
            </a:r>
            <a:r>
              <a:rPr lang="en-US" altLang="sr-Latn-RS" sz="1800"/>
              <a:t> </a:t>
            </a:r>
            <a:r>
              <a:rPr lang="en-US" altLang="sr-Latn-RS" sz="1800" err="1"/>
              <a:t>energije</a:t>
            </a:r>
            <a:r>
              <a:rPr lang="en-US" altLang="sr-Latn-RS" sz="1800"/>
              <a:t> </a:t>
            </a:r>
            <a:r>
              <a:rPr lang="en-US" altLang="sr-Latn-RS" sz="1800" err="1"/>
              <a:t>bude</a:t>
            </a:r>
            <a:r>
              <a:rPr lang="en-US" altLang="sr-Latn-RS" sz="1800"/>
              <a:t> </a:t>
            </a:r>
            <a:r>
              <a:rPr lang="en-US" altLang="sr-Latn-RS" sz="1800" err="1"/>
              <a:t>nezavisn</a:t>
            </a:r>
            <a:r>
              <a:rPr lang="sr-Latn-RS" altLang="sr-Latn-RS" sz="1800"/>
              <a:t>o</a:t>
            </a:r>
            <a:r>
              <a:rPr lang="en-US" altLang="sr-Latn-RS" sz="1800"/>
              <a:t> od </a:t>
            </a:r>
            <a:r>
              <a:rPr lang="en-US" altLang="sr-Latn-RS" sz="1800" err="1"/>
              <a:t>količine</a:t>
            </a:r>
            <a:r>
              <a:rPr lang="en-US" altLang="sr-Latn-RS" sz="1800"/>
              <a:t> </a:t>
            </a:r>
            <a:r>
              <a:rPr lang="en-US" altLang="sr-Latn-RS" sz="1800" err="1"/>
              <a:t>materijala</a:t>
            </a:r>
            <a:r>
              <a:rPr lang="en-US" altLang="sr-Latn-RS" sz="1800"/>
              <a:t> </a:t>
            </a:r>
            <a:r>
              <a:rPr lang="en-US" altLang="sr-Latn-RS" sz="1800" err="1"/>
              <a:t>ili</a:t>
            </a:r>
            <a:r>
              <a:rPr lang="en-US" altLang="sr-Latn-RS" sz="1800"/>
              <a:t> </a:t>
            </a:r>
            <a:r>
              <a:rPr lang="en-US" altLang="sr-Latn-RS" sz="1800" err="1"/>
              <a:t>energije</a:t>
            </a:r>
            <a:r>
              <a:rPr lang="en-US" altLang="sr-Latn-RS" sz="1800"/>
              <a:t> </a:t>
            </a:r>
            <a:r>
              <a:rPr lang="en-US" altLang="sr-Latn-RS" sz="1800" err="1"/>
              <a:t>koja</a:t>
            </a:r>
            <a:r>
              <a:rPr lang="en-US" altLang="sr-Latn-RS" sz="1800"/>
              <a:t> je </a:t>
            </a:r>
            <a:r>
              <a:rPr lang="en-US" altLang="sr-Latn-RS" sz="1800" err="1"/>
              <a:t>skladištena</a:t>
            </a:r>
            <a:r>
              <a:rPr lang="en-US" altLang="sr-Latn-RS" sz="1800"/>
              <a:t> u </a:t>
            </a:r>
            <a:r>
              <a:rPr lang="en-US" altLang="sr-Latn-RS" sz="1800" err="1"/>
              <a:t>elementu</a:t>
            </a:r>
            <a:r>
              <a:rPr lang="en-US" altLang="sr-Latn-RS" sz="18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9A7F4-2E56-4D7F-AA7E-6EA11DCF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39499"/>
            <a:ext cx="3886200" cy="37001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3234E0BB-CD7B-4B1B-BF97-AF1D30723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6477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/>
              <a:t>Upravljanje u povratnoj sprezi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381C13B1-53EB-4A93-9620-38B76F80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3429000"/>
            <a:ext cx="30765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4">
            <a:extLst>
              <a:ext uri="{FF2B5EF4-FFF2-40B4-BE49-F238E27FC236}">
                <a16:creationId xmlns:a16="http://schemas.microsoft.com/office/drawing/2014/main" id="{396814B7-B88D-41A8-9BA1-03FF81288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376363"/>
            <a:ext cx="8575675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/>
              <a:t>Koncept proporcionalnog upravljanja </a:t>
            </a:r>
            <a:r>
              <a:rPr lang="hr-HR" altLang="sr-Latn-RS" sz="1800"/>
              <a:t>će biti razmatran sa tačke gledišta dinamičke ravnoteže.</a:t>
            </a:r>
            <a:endParaRPr lang="en-US" altLang="sr-Latn-RS" sz="180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/>
              <a:t>Razmatramo regulaciju nivoa</a:t>
            </a:r>
            <a:endParaRPr lang="en-US" altLang="sr-Latn-R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60B19F0B-5A04-48D2-8964-574DA1720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638"/>
            <a:ext cx="9142413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4326393A-DE07-4102-B6AE-9EE09792DF4B}"/>
              </a:ext>
            </a:extLst>
          </p:cNvPr>
          <p:cNvSpPr/>
          <p:nvPr/>
        </p:nvSpPr>
        <p:spPr>
          <a:xfrm>
            <a:off x="7620000" y="2057400"/>
            <a:ext cx="642938" cy="642938"/>
          </a:xfrm>
          <a:prstGeom prst="donu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39C88-F670-4B30-AB1A-C5EE1478B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3795713"/>
            <a:ext cx="119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>
                <a:latin typeface="Arial" panose="020B0604020202020204" pitchFamily="34" charset="0"/>
              </a:rPr>
              <a:t>e= h</a:t>
            </a:r>
            <a:r>
              <a:rPr lang="sr-Latn-CS" altLang="sr-Latn-RS" sz="1800" baseline="-25000">
                <a:latin typeface="Arial" panose="020B0604020202020204" pitchFamily="34" charset="0"/>
              </a:rPr>
              <a:t>R </a:t>
            </a:r>
            <a:r>
              <a:rPr lang="sr-Latn-CS" altLang="sr-Latn-RS" sz="1800">
                <a:latin typeface="Arial" panose="020B0604020202020204" pitchFamily="34" charset="0"/>
              </a:rPr>
              <a:t>- h</a:t>
            </a:r>
            <a:r>
              <a:rPr lang="sr-Latn-CS" altLang="sr-Latn-RS" sz="1800" baseline="-25000">
                <a:latin typeface="Arial" panose="020B0604020202020204" pitchFamily="34" charset="0"/>
              </a:rPr>
              <a:t>M</a:t>
            </a:r>
            <a:endParaRPr lang="en-US" altLang="sr-Latn-RS" sz="1800" baseline="-2500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DB908-5CB1-4137-9E57-232D1763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4510088"/>
            <a:ext cx="148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>
                <a:latin typeface="Arial" panose="020B0604020202020204" pitchFamily="34" charset="0"/>
              </a:rPr>
              <a:t>u= u</a:t>
            </a:r>
            <a:r>
              <a:rPr lang="sr-Latn-CS" altLang="sr-Latn-RS" sz="1800" baseline="-25000">
                <a:latin typeface="Arial" panose="020B0604020202020204" pitchFamily="34" charset="0"/>
              </a:rPr>
              <a:t>B </a:t>
            </a:r>
            <a:r>
              <a:rPr lang="sr-Latn-CS" altLang="sr-Latn-RS" sz="1800">
                <a:latin typeface="Arial" panose="020B0604020202020204" pitchFamily="34" charset="0"/>
              </a:rPr>
              <a:t> ± K</a:t>
            </a:r>
            <a:r>
              <a:rPr lang="sr-Latn-CS" altLang="sr-Latn-RS" sz="1800" baseline="-25000">
                <a:latin typeface="Arial" panose="020B0604020202020204" pitchFamily="34" charset="0"/>
              </a:rPr>
              <a:t>C</a:t>
            </a:r>
            <a:r>
              <a:rPr lang="sr-Latn-CS" altLang="sr-Latn-RS" sz="1800">
                <a:latin typeface="Arial" panose="020B0604020202020204" pitchFamily="34" charset="0"/>
              </a:rPr>
              <a:t>e</a:t>
            </a:r>
            <a:endParaRPr lang="en-US" altLang="sr-Latn-RS" sz="1800" baseline="3000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AC54A-0872-41DE-A4F8-AC9540E59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295900"/>
            <a:ext cx="2644775" cy="646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/>
              <a:t>Bias – </a:t>
            </a:r>
            <a:r>
              <a:rPr lang="hr-HR" altLang="sr-Latn-RS" sz="1800"/>
              <a:t>izlaz kontrolera kad je greška nula</a:t>
            </a:r>
            <a:endParaRPr lang="en-US" altLang="sr-Latn-RS" sz="18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0BDE2D-0539-479B-8723-B8876D9E7495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1459706" y="4956969"/>
            <a:ext cx="428625" cy="24923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D14B31-A105-4A4C-9877-2B414A1AE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338" y="4438650"/>
            <a:ext cx="2643187" cy="6477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Proporcionala akcija kontrolera</a:t>
            </a:r>
            <a:endParaRPr lang="en-US" altLang="sr-Latn-RS" sz="1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EEADF-00FF-40FD-8BB8-0E9FA0662E4F}"/>
              </a:ext>
            </a:extLst>
          </p:cNvPr>
          <p:cNvCxnSpPr/>
          <p:nvPr/>
        </p:nvCxnSpPr>
        <p:spPr>
          <a:xfrm rot="10800000">
            <a:off x="2335213" y="4724400"/>
            <a:ext cx="1000125" cy="15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Box 10">
            <a:extLst>
              <a:ext uri="{FF2B5EF4-FFF2-40B4-BE49-F238E27FC236}">
                <a16:creationId xmlns:a16="http://schemas.microsoft.com/office/drawing/2014/main" id="{E7CE5303-0CD2-45CD-8057-8FA43CEB0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13716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Kontroler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r-Latn-RS" sz="2000"/>
          </a:p>
        </p:txBody>
      </p:sp>
      <p:sp>
        <p:nvSpPr>
          <p:cNvPr id="28684" name="TextBox 12">
            <a:extLst>
              <a:ext uri="{FF2B5EF4-FFF2-40B4-BE49-F238E27FC236}">
                <a16:creationId xmlns:a16="http://schemas.microsoft.com/office/drawing/2014/main" id="{759A1090-EE6C-4CE8-B53C-947160B6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95600"/>
            <a:ext cx="17526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Merenje</a:t>
            </a:r>
            <a:endParaRPr lang="en-US" altLang="sr-Latn-RS" sz="2000"/>
          </a:p>
        </p:txBody>
      </p:sp>
      <p:sp>
        <p:nvSpPr>
          <p:cNvPr id="28685" name="TextBox 13">
            <a:extLst>
              <a:ext uri="{FF2B5EF4-FFF2-40B4-BE49-F238E27FC236}">
                <a16:creationId xmlns:a16="http://schemas.microsoft.com/office/drawing/2014/main" id="{2874AC30-7F51-4B1F-989D-12D462181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12192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Aktuator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r-Latn-RS" sz="2000"/>
          </a:p>
        </p:txBody>
      </p:sp>
      <p:sp>
        <p:nvSpPr>
          <p:cNvPr id="28686" name="TextBox 14">
            <a:extLst>
              <a:ext uri="{FF2B5EF4-FFF2-40B4-BE49-F238E27FC236}">
                <a16:creationId xmlns:a16="http://schemas.microsoft.com/office/drawing/2014/main" id="{79EAE5F8-F094-49FB-ADD6-7AA3C4EE0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762000" cy="677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1900"/>
              <a:t>Ventil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hr-HR" altLang="sr-Latn-RS" sz="1900"/>
          </a:p>
        </p:txBody>
      </p:sp>
      <p:sp>
        <p:nvSpPr>
          <p:cNvPr id="28687" name="TextBox 15">
            <a:extLst>
              <a:ext uri="{FF2B5EF4-FFF2-40B4-BE49-F238E27FC236}">
                <a16:creationId xmlns:a16="http://schemas.microsoft.com/office/drawing/2014/main" id="{554E4F35-7FFE-479B-8750-71EFCCD20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19200"/>
            <a:ext cx="160020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Opterećenje</a:t>
            </a:r>
            <a:endParaRPr lang="en-US" altLang="sr-Latn-RS" sz="20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sr-Latn-RS" sz="2000"/>
              <a:t>POREME</a:t>
            </a:r>
            <a:r>
              <a:rPr lang="sr-Latn-RS" altLang="sr-Latn-RS" sz="2000"/>
              <a:t>ĆAJ!</a:t>
            </a:r>
            <a:endParaRPr lang="hr-HR" altLang="sr-Latn-R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80292-1C7F-49C7-8F19-97BE1B38C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" y="-17037"/>
            <a:ext cx="2413163" cy="149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>
            <a:extLst>
              <a:ext uri="{FF2B5EF4-FFF2-40B4-BE49-F238E27FC236}">
                <a16:creationId xmlns:a16="http://schemas.microsoft.com/office/drawing/2014/main" id="{C117B48F-D941-480F-BD30-4133A051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000250"/>
            <a:ext cx="221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/>
              <a:t>e=0  → F</a:t>
            </a:r>
            <a:r>
              <a:rPr lang="sr-Latn-CS" altLang="sr-Latn-RS" sz="1800" baseline="-25000"/>
              <a:t>1</a:t>
            </a:r>
            <a:r>
              <a:rPr lang="sr-Latn-CS" altLang="sr-Latn-RS" sz="1800"/>
              <a:t>=F</a:t>
            </a:r>
            <a:r>
              <a:rPr lang="sr-Latn-CS" altLang="sr-Latn-RS" sz="1800" baseline="-25000"/>
              <a:t>0</a:t>
            </a:r>
            <a:r>
              <a:rPr lang="sr-Latn-CS" altLang="sr-Latn-RS" sz="1800"/>
              <a:t> → u=u</a:t>
            </a:r>
            <a:r>
              <a:rPr lang="sr-Latn-CS" altLang="sr-Latn-RS" sz="1800" baseline="-25000"/>
              <a:t>B</a:t>
            </a:r>
            <a:r>
              <a:rPr lang="sr-Latn-CS" altLang="sr-Latn-RS" sz="1800"/>
              <a:t>  </a:t>
            </a:r>
            <a:r>
              <a:rPr lang="sr-Latn-CS" altLang="sr-Latn-RS" sz="1800" baseline="-25000"/>
              <a:t> </a:t>
            </a:r>
            <a:endParaRPr lang="en-US" altLang="sr-Latn-RS" sz="1800" baseline="-2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4F6EB-9D9C-40BE-B884-FF598F2D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447800"/>
            <a:ext cx="50720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Ako je nivo na radnoj tački</a:t>
            </a:r>
            <a:r>
              <a:rPr lang="en-US" altLang="sr-Latn-RS" sz="1800"/>
              <a:t>, </a:t>
            </a:r>
            <a:r>
              <a:rPr lang="hr-HR" altLang="sr-Latn-RS" sz="1800"/>
              <a:t>i u ravnoteži</a:t>
            </a:r>
            <a:r>
              <a:rPr lang="en-US" altLang="sr-Latn-RS" sz="1800"/>
              <a:t>, </a:t>
            </a:r>
            <a:r>
              <a:rPr lang="hr-HR" altLang="sr-Latn-RS" sz="1800"/>
              <a:t>protok na ulazu ,</a:t>
            </a:r>
            <a:r>
              <a:rPr lang="en-US" altLang="sr-Latn-RS" sz="1800"/>
              <a:t> F</a:t>
            </a:r>
            <a:r>
              <a:rPr lang="en-US" altLang="sr-Latn-RS" sz="1800" baseline="-25000"/>
              <a:t>1</a:t>
            </a:r>
            <a:r>
              <a:rPr lang="hr-HR" altLang="sr-Latn-RS" sz="1800" baseline="-25000"/>
              <a:t>,</a:t>
            </a:r>
            <a:r>
              <a:rPr lang="en-US" altLang="sr-Latn-RS" sz="1800"/>
              <a:t> </a:t>
            </a:r>
            <a:r>
              <a:rPr lang="hr-HR" altLang="sr-Latn-RS" sz="1800"/>
              <a:t>i</a:t>
            </a:r>
            <a:r>
              <a:rPr lang="en-US" altLang="sr-Latn-RS" sz="1800"/>
              <a:t> </a:t>
            </a:r>
            <a:r>
              <a:rPr lang="hr-HR" altLang="sr-Latn-RS" sz="1800"/>
              <a:t>protok na izlazu, </a:t>
            </a:r>
            <a:r>
              <a:rPr lang="en-US" altLang="sr-Latn-RS" sz="1800"/>
              <a:t>F</a:t>
            </a:r>
            <a:r>
              <a:rPr lang="en-US" altLang="sr-Latn-RS" sz="1800" baseline="-25000"/>
              <a:t>0</a:t>
            </a:r>
            <a:r>
              <a:rPr lang="en-US" altLang="sr-Latn-RS" sz="1800"/>
              <a:t> </a:t>
            </a:r>
            <a:r>
              <a:rPr lang="hr-HR" altLang="sr-Latn-RS" sz="1800"/>
              <a:t>, moraju biti jednaki</a:t>
            </a:r>
            <a:r>
              <a:rPr lang="en-US" altLang="sr-Latn-RS" sz="1800"/>
              <a:t>. </a:t>
            </a:r>
            <a:r>
              <a:rPr lang="hr-HR" altLang="sr-Latn-RS" sz="1800"/>
              <a:t>Ako je izlazni protok na normalnoj vrednosti</a:t>
            </a:r>
            <a:r>
              <a:rPr lang="en-US" altLang="sr-Latn-RS" sz="1800"/>
              <a:t>,</a:t>
            </a:r>
            <a:r>
              <a:rPr lang="hr-HR" altLang="sr-Latn-RS" sz="1800"/>
              <a:t> ventil x takođe mora biti normalno otvoren</a:t>
            </a:r>
            <a:r>
              <a:rPr lang="en-US" altLang="sr-Latn-RS" sz="1800"/>
              <a:t>. </a:t>
            </a:r>
            <a:r>
              <a:rPr lang="hr-HR" altLang="sr-Latn-RS" sz="1800"/>
              <a:t>B</a:t>
            </a:r>
            <a:r>
              <a:rPr lang="en-US" altLang="sr-Latn-RS" sz="1800"/>
              <a:t>ias </a:t>
            </a:r>
            <a:r>
              <a:rPr lang="hr-HR" altLang="sr-Latn-RS" sz="1800"/>
              <a:t>je vrednost koja korespondira vrednosti koju bi kontroler trebao da ima radi ostvarenja ravnoteže</a:t>
            </a:r>
            <a:r>
              <a:rPr lang="en-US" altLang="sr-Latn-RS" sz="18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C6D6C-8981-453F-984C-E53CB4E2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143250"/>
            <a:ext cx="1489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>
                <a:latin typeface="Arial" panose="020B0604020202020204" pitchFamily="34" charset="0"/>
              </a:rPr>
              <a:t>u= u</a:t>
            </a:r>
            <a:r>
              <a:rPr lang="sr-Latn-CS" altLang="sr-Latn-RS" sz="1800" baseline="-25000">
                <a:latin typeface="Arial" panose="020B0604020202020204" pitchFamily="34" charset="0"/>
              </a:rPr>
              <a:t>B </a:t>
            </a:r>
            <a:r>
              <a:rPr lang="sr-Latn-CS" altLang="sr-Latn-RS" sz="1800">
                <a:latin typeface="Arial" panose="020B0604020202020204" pitchFamily="34" charset="0"/>
              </a:rPr>
              <a:t> ± K</a:t>
            </a:r>
            <a:r>
              <a:rPr lang="sr-Latn-CS" altLang="sr-Latn-RS" sz="1800" baseline="-25000">
                <a:latin typeface="Arial" panose="020B0604020202020204" pitchFamily="34" charset="0"/>
              </a:rPr>
              <a:t>C</a:t>
            </a:r>
            <a:r>
              <a:rPr lang="sr-Latn-CS" altLang="sr-Latn-RS" sz="1800">
                <a:latin typeface="Arial" panose="020B0604020202020204" pitchFamily="34" charset="0"/>
              </a:rPr>
              <a:t>e</a:t>
            </a:r>
            <a:endParaRPr lang="en-US" altLang="sr-Latn-RS" sz="1800" baseline="3000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32A26-7656-4423-BEC7-3CB958B6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3143250"/>
            <a:ext cx="947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/>
              <a:t>K</a:t>
            </a:r>
            <a:r>
              <a:rPr lang="sr-Latn-CS" altLang="sr-Latn-RS" sz="1800" baseline="-25000"/>
              <a:t>C</a:t>
            </a:r>
            <a:r>
              <a:rPr lang="hr-HR" altLang="sr-Latn-RS" sz="1800" baseline="-25000"/>
              <a:t> </a:t>
            </a:r>
            <a:r>
              <a:rPr lang="sr-Latn-CS" altLang="sr-Latn-RS" sz="1800"/>
              <a:t>znak?</a:t>
            </a:r>
            <a:endParaRPr lang="en-US" altLang="sr-Latn-R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CB78A-1A18-4843-8E43-B34E37665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71875"/>
            <a:ext cx="381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 b="1"/>
              <a:t>Kc &gt; 0  </a:t>
            </a:r>
            <a:r>
              <a:rPr lang="sr-Latn-CS" altLang="sr-Latn-RS" sz="1800"/>
              <a:t>→ (direktno izvršavajući</a:t>
            </a:r>
            <a:r>
              <a:rPr lang="en-US" altLang="sr-Latn-RS" sz="1800"/>
              <a:t> </a:t>
            </a:r>
            <a:r>
              <a:rPr lang="hr-HR" altLang="sr-Latn-RS" sz="1800"/>
              <a:t>kontroler</a:t>
            </a:r>
            <a:r>
              <a:rPr lang="sr-Latn-CS" altLang="sr-Latn-RS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sr-Latn-RS" sz="1800" b="1"/>
              <a:t>Kc &lt; 0  </a:t>
            </a:r>
            <a:r>
              <a:rPr lang="sr-Latn-CS" altLang="sr-Latn-RS" sz="1800"/>
              <a:t>→ (inverzno izvršavajući</a:t>
            </a:r>
            <a:r>
              <a:rPr lang="en-US" altLang="sr-Latn-RS" sz="1800"/>
              <a:t> </a:t>
            </a:r>
            <a:r>
              <a:rPr lang="hr-HR" altLang="sr-Latn-RS" sz="1800"/>
              <a:t>kontroler</a:t>
            </a:r>
            <a:r>
              <a:rPr lang="sr-Latn-CS" altLang="sr-Latn-RS" sz="1800"/>
              <a:t>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CD819FA-84E3-4C7F-A1A1-BB554B08D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500438"/>
            <a:ext cx="22288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F29D45B7-66E3-4CE8-9DE5-4691B63A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357563"/>
            <a:ext cx="22479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9A3FA-C6EE-40CC-A517-DFBF60CA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069" y="4878388"/>
            <a:ext cx="2552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 dirty="0">
                <a:solidFill>
                  <a:srgbClr val="FF0000"/>
                </a:solidFill>
              </a:rPr>
              <a:t>Predznak </a:t>
            </a:r>
            <a:r>
              <a:rPr lang="en-US" altLang="sr-Latn-RS" sz="1800" b="1" dirty="0">
                <a:solidFill>
                  <a:srgbClr val="FF0000"/>
                </a:solidFill>
              </a:rPr>
              <a:t>Kc </a:t>
            </a:r>
            <a:r>
              <a:rPr lang="hr-HR" altLang="sr-Latn-RS" sz="1800" b="1" dirty="0">
                <a:solidFill>
                  <a:srgbClr val="FF0000"/>
                </a:solidFill>
              </a:rPr>
              <a:t>zavisi od </a:t>
            </a:r>
            <a:r>
              <a:rPr lang="hr-HR" altLang="sr-Latn-RS" sz="1800" b="1" dirty="0" err="1">
                <a:solidFill>
                  <a:srgbClr val="FF0000"/>
                </a:solidFill>
              </a:rPr>
              <a:t>smera</a:t>
            </a:r>
            <a:r>
              <a:rPr lang="hr-HR" altLang="sr-Latn-RS" sz="1800" b="1" dirty="0">
                <a:solidFill>
                  <a:srgbClr val="FF0000"/>
                </a:solidFill>
              </a:rPr>
              <a:t> akcije</a:t>
            </a:r>
            <a:r>
              <a:rPr lang="sr-Latn-CS" altLang="sr-Latn-RS" sz="1800" b="1" dirty="0">
                <a:solidFill>
                  <a:srgbClr val="FF0000"/>
                </a:solidFill>
              </a:rPr>
              <a:t>?</a:t>
            </a:r>
            <a:endParaRPr lang="en-US" altLang="sr-Latn-RS" sz="18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E55D35-494A-47B6-899D-F4E4E25364E5}"/>
              </a:ext>
            </a:extLst>
          </p:cNvPr>
          <p:cNvCxnSpPr/>
          <p:nvPr/>
        </p:nvCxnSpPr>
        <p:spPr>
          <a:xfrm>
            <a:off x="2928938" y="5214938"/>
            <a:ext cx="1928812" cy="64293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28E021-A31A-41D1-8EE4-2FD36027DBF0}"/>
              </a:ext>
            </a:extLst>
          </p:cNvPr>
          <p:cNvCxnSpPr/>
          <p:nvPr/>
        </p:nvCxnSpPr>
        <p:spPr>
          <a:xfrm>
            <a:off x="2928938" y="5214938"/>
            <a:ext cx="4643437" cy="64293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2" name="Picture 2">
            <a:extLst>
              <a:ext uri="{FF2B5EF4-FFF2-40B4-BE49-F238E27FC236}">
                <a16:creationId xmlns:a16="http://schemas.microsoft.com/office/drawing/2014/main" id="{8CEA573F-531B-41D4-ACE9-43450C63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75338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FF7F81B-BACF-4236-BC11-4FD03FFE9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286000"/>
            <a:ext cx="22479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">
            <a:extLst>
              <a:ext uri="{FF2B5EF4-FFF2-40B4-BE49-F238E27FC236}">
                <a16:creationId xmlns:a16="http://schemas.microsoft.com/office/drawing/2014/main" id="{8C1A004F-5FE6-4A66-92BE-E7B2D28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7272337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/>
              <a:t>Pretpostavimo da je zadata </a:t>
            </a:r>
            <a:r>
              <a:rPr lang="hr-HR" altLang="sr-Latn-RS" sz="1800" dirty="0" err="1"/>
              <a:t>vrednost</a:t>
            </a:r>
            <a:r>
              <a:rPr lang="hr-HR" altLang="sr-Latn-RS" sz="1800" dirty="0"/>
              <a:t> konstantna ali i da postoji pad u protoku na ulazu.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/>
              <a:t>Ovo će izazvati pad nivoa </a:t>
            </a:r>
            <a:r>
              <a:rPr lang="en-US" altLang="sr-Latn-RS" sz="1800" i="1" dirty="0"/>
              <a:t>h</a:t>
            </a:r>
            <a:r>
              <a:rPr lang="sr-Latn-RS" altLang="sr-Latn-RS" sz="1800" i="1" dirty="0"/>
              <a:t>(t)</a:t>
            </a:r>
            <a:r>
              <a:rPr lang="en-US" altLang="sr-Latn-RS" sz="1800" dirty="0"/>
              <a:t> </a:t>
            </a:r>
            <a:r>
              <a:rPr lang="hr-HR" altLang="sr-Latn-RS" sz="1800" dirty="0"/>
              <a:t>što će </a:t>
            </a:r>
            <a:r>
              <a:rPr lang="hr-HR" altLang="sr-Latn-RS" sz="1800" dirty="0" err="1"/>
              <a:t>rezultovati</a:t>
            </a:r>
            <a:r>
              <a:rPr lang="hr-HR" altLang="sr-Latn-RS" sz="1800" dirty="0"/>
              <a:t> u padu </a:t>
            </a:r>
            <a:r>
              <a:rPr lang="hr-HR" altLang="sr-Latn-RS" sz="1800" dirty="0" err="1"/>
              <a:t>merene</a:t>
            </a:r>
            <a:r>
              <a:rPr lang="hr-HR" altLang="sr-Latn-RS" sz="1800" dirty="0"/>
              <a:t> </a:t>
            </a:r>
            <a:r>
              <a:rPr lang="hr-HR" altLang="sr-Latn-RS" sz="1800" dirty="0" err="1"/>
              <a:t>vrednosti</a:t>
            </a:r>
            <a:r>
              <a:rPr lang="hr-HR" altLang="sr-Latn-RS" sz="1800" dirty="0"/>
              <a:t> i povećati grešku.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/>
              <a:t>Da bi se zaustavilo padanje nivoa, kontroler mora zaustaviti otvaranje ventila na izlazu. 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/>
              <a:t>Pretpostavljajući da je ventil “</a:t>
            </a:r>
            <a:r>
              <a:rPr lang="en-US" altLang="sr-Latn-RS" sz="1800" dirty="0"/>
              <a:t>air-to-open</a:t>
            </a:r>
            <a:r>
              <a:rPr lang="hr-HR" altLang="sr-Latn-RS" sz="1800" dirty="0"/>
              <a:t>”</a:t>
            </a:r>
            <a:r>
              <a:rPr lang="en-US" altLang="sr-Latn-RS" sz="1800" dirty="0"/>
              <a:t> </a:t>
            </a:r>
            <a:r>
              <a:rPr lang="hr-HR" altLang="sr-Latn-RS" sz="1800" dirty="0"/>
              <a:t>tipa,</a:t>
            </a:r>
            <a:r>
              <a:rPr lang="en-US" altLang="sr-Latn-RS" sz="1800" dirty="0"/>
              <a:t> </a:t>
            </a:r>
            <a:r>
              <a:rPr lang="hr-HR" altLang="sr-Latn-RS" sz="1800" dirty="0"/>
              <a:t>izlaz </a:t>
            </a:r>
            <a:r>
              <a:rPr lang="en-US" altLang="sr-Latn-RS" sz="1800" dirty="0"/>
              <a:t>P </a:t>
            </a:r>
            <a:r>
              <a:rPr lang="hr-HR" altLang="sr-Latn-RS" sz="1800" dirty="0"/>
              <a:t>, </a:t>
            </a:r>
            <a:r>
              <a:rPr lang="en-US" altLang="sr-Latn-RS" sz="1800" dirty="0"/>
              <a:t>I/P </a:t>
            </a:r>
            <a:r>
              <a:rPr lang="hr-HR" altLang="sr-Latn-RS" sz="1800" dirty="0" err="1"/>
              <a:t>konvertora</a:t>
            </a:r>
            <a:r>
              <a:rPr lang="hr-HR" altLang="sr-Latn-RS" sz="1800" dirty="0"/>
              <a:t> mora da se smanji.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/>
              <a:t>Ovo </a:t>
            </a:r>
            <a:r>
              <a:rPr lang="hr-HR" altLang="sr-Latn-RS" sz="1800" dirty="0" err="1"/>
              <a:t>zahteva</a:t>
            </a:r>
            <a:r>
              <a:rPr lang="hr-HR" altLang="sr-Latn-RS" sz="1800" dirty="0"/>
              <a:t> smanjenje izlaza </a:t>
            </a:r>
            <a:r>
              <a:rPr lang="hr-HR" altLang="sr-Latn-RS" sz="1800" dirty="0" err="1"/>
              <a:t>kontrolera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/>
              <a:t>Smanjenje na izlazu </a:t>
            </a:r>
            <a:r>
              <a:rPr lang="hr-HR" altLang="sr-Latn-RS" sz="1800" dirty="0" err="1"/>
              <a:t>kontrolera</a:t>
            </a:r>
            <a:r>
              <a:rPr lang="hr-HR" altLang="sr-Latn-RS" sz="1800" dirty="0"/>
              <a:t>, prateći rast </a:t>
            </a:r>
            <a:r>
              <a:rPr lang="hr-HR" altLang="sr-Latn-RS" sz="1800" dirty="0" err="1"/>
              <a:t>vrednosti</a:t>
            </a:r>
            <a:r>
              <a:rPr lang="hr-HR" altLang="sr-Latn-RS" sz="1800" dirty="0"/>
              <a:t> greške</a:t>
            </a:r>
            <a:r>
              <a:rPr lang="en-US" altLang="sr-Latn-RS" sz="1800" dirty="0"/>
              <a:t>, </a:t>
            </a:r>
            <a:r>
              <a:rPr lang="hr-HR" altLang="sr-Latn-RS" sz="1800" dirty="0"/>
              <a:t>može biti postignuto jedino ako</a:t>
            </a:r>
            <a:r>
              <a:rPr lang="en-US" altLang="sr-Latn-RS" sz="1800" dirty="0"/>
              <a:t> </a:t>
            </a:r>
            <a:r>
              <a:rPr lang="hr-HR" altLang="sr-Latn-RS" sz="1800" dirty="0"/>
              <a:t>je</a:t>
            </a:r>
            <a:r>
              <a:rPr lang="en-US" altLang="sr-Latn-RS" sz="1800" dirty="0"/>
              <a:t> Kc </a:t>
            </a:r>
            <a:r>
              <a:rPr lang="hr-HR" altLang="sr-Latn-RS" sz="1800" dirty="0"/>
              <a:t>negativnog znaka</a:t>
            </a:r>
            <a:r>
              <a:rPr lang="en-US" altLang="sr-Latn-RS" sz="1800" dirty="0"/>
              <a:t>,</a:t>
            </a:r>
            <a:r>
              <a:rPr lang="en-US" altLang="sr-Latn-RS" sz="1800" i="1" dirty="0"/>
              <a:t> </a:t>
            </a:r>
            <a:r>
              <a:rPr lang="hr-HR" altLang="sr-Latn-RS" sz="1800" i="1" dirty="0" err="1"/>
              <a:t>tj</a:t>
            </a:r>
            <a:r>
              <a:rPr lang="hr-HR" altLang="sr-Latn-RS" sz="1800" i="1" dirty="0"/>
              <a:t> ako je kontroler u modu „inverznog rada”</a:t>
            </a:r>
            <a:r>
              <a:rPr lang="en-US" altLang="sr-Latn-RS" sz="1800" dirty="0"/>
              <a:t>.</a:t>
            </a:r>
            <a:endParaRPr lang="sr-Latn-R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/>
              <a:t>U slučaju ventila „</a:t>
            </a:r>
            <a:r>
              <a:rPr lang="sr-Latn-RS" altLang="sr-Latn-RS" sz="1800" dirty="0" err="1"/>
              <a:t>air</a:t>
            </a:r>
            <a:r>
              <a:rPr lang="sr-Latn-RS" altLang="sr-Latn-RS" sz="1800" dirty="0"/>
              <a:t>-to-</a:t>
            </a:r>
            <a:r>
              <a:rPr lang="sr-Latn-RS" altLang="sr-Latn-RS" sz="1800" dirty="0" err="1"/>
              <a:t>close</a:t>
            </a:r>
            <a:r>
              <a:rPr lang="sr-Latn-RS" altLang="sr-Latn-RS" sz="1800" dirty="0"/>
              <a:t>“, logika rada bi bila obrnuta i izlaz P, I/P </a:t>
            </a:r>
            <a:r>
              <a:rPr lang="sr-Latn-RS" altLang="sr-Latn-RS" sz="1800" dirty="0" err="1"/>
              <a:t>konvertora</a:t>
            </a:r>
            <a:r>
              <a:rPr lang="sr-Latn-RS" altLang="sr-Latn-RS" sz="1800" dirty="0"/>
              <a:t> bi trebao da se poveća.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/>
              <a:t>Povećanje vrednosti greške, pratilo bi povećanje izlaza kontrolera, što </a:t>
            </a:r>
            <a:r>
              <a:rPr lang="sr-Latn-RS" altLang="sr-Latn-RS" sz="1800" dirty="0" err="1"/>
              <a:t>značu</a:t>
            </a:r>
            <a:r>
              <a:rPr lang="sr-Latn-RS" altLang="sr-Latn-RS" sz="1800" dirty="0"/>
              <a:t> da je kontroler u „direktnom“ modu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hr-HR" altLang="sr-Latn-RS" sz="1800" dirty="0">
                <a:solidFill>
                  <a:srgbClr val="FF0000"/>
                </a:solidFill>
              </a:rPr>
              <a:t>Da li </a:t>
            </a:r>
            <a:r>
              <a:rPr lang="hr-HR" altLang="sr-Latn-RS" sz="1800" dirty="0" err="1">
                <a:solidFill>
                  <a:srgbClr val="FF0000"/>
                </a:solidFill>
              </a:rPr>
              <a:t>kontroler</a:t>
            </a:r>
            <a:r>
              <a:rPr lang="hr-HR" altLang="sr-Latn-RS" sz="1800" dirty="0">
                <a:solidFill>
                  <a:srgbClr val="FF0000"/>
                </a:solidFill>
              </a:rPr>
              <a:t> treba da ima direktno ili </a:t>
            </a:r>
            <a:r>
              <a:rPr lang="hr-HR" altLang="sr-Latn-RS" sz="1800" dirty="0" err="1">
                <a:solidFill>
                  <a:srgbClr val="FF0000"/>
                </a:solidFill>
              </a:rPr>
              <a:t>inverzno</a:t>
            </a:r>
            <a:r>
              <a:rPr lang="hr-HR" altLang="sr-Latn-RS" sz="1800" dirty="0">
                <a:solidFill>
                  <a:srgbClr val="FF0000"/>
                </a:solidFill>
              </a:rPr>
              <a:t> upravljanje zavisi od konteksta, i može biti određeno samo gornjom analizom. </a:t>
            </a:r>
            <a:endParaRPr lang="en-US" altLang="sr-Latn-R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515E-8D9E-4645-B077-65D1FC8D7583}"/>
              </a:ext>
            </a:extLst>
          </p:cNvPr>
          <p:cNvSpPr txBox="1">
            <a:spLocks/>
          </p:cNvSpPr>
          <p:nvPr/>
        </p:nvSpPr>
        <p:spPr bwMode="auto">
          <a:xfrm>
            <a:off x="457200" y="484188"/>
            <a:ext cx="82296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2200" kern="0" err="1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Devijacione</a:t>
            </a:r>
            <a:r>
              <a:rPr lang="sr-Latn-CS" sz="22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 Varijable (promenljive malih odstupanja)</a:t>
            </a:r>
            <a:endParaRPr lang="en-US" sz="2200" kern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7713BF12-3E86-4186-84FA-1E3707A97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1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Za bilo koji signal se može smatrati da se sastoji od normalne vrednosti i male devijacije normalne vrednosti</a:t>
            </a:r>
            <a:r>
              <a:rPr lang="en-US" altLang="sr-Latn-RS" sz="1800"/>
              <a:t>, </a:t>
            </a:r>
            <a:r>
              <a:rPr lang="hr-HR" altLang="sr-Latn-RS" sz="1800"/>
              <a:t>što je obično predstavljeno na sledeći način</a:t>
            </a:r>
            <a:r>
              <a:rPr lang="en-US" altLang="sr-Latn-RS" sz="1800"/>
              <a:t>:</a:t>
            </a:r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5C5AC47E-F4E5-4C64-BBAF-07B91A5D4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16637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421" imgH="266584" progId="Equation.3">
                  <p:embed/>
                </p:oleObj>
              </mc:Choice>
              <mc:Fallback>
                <p:oleObj name="Equation" r:id="rId3" imgW="1104421" imgH="266584" progId="Equation.3">
                  <p:embed/>
                  <p:pic>
                    <p:nvPicPr>
                      <p:cNvPr id="34820" name="Object 2">
                        <a:extLst>
                          <a:ext uri="{FF2B5EF4-FFF2-40B4-BE49-F238E27FC236}">
                            <a16:creationId xmlns:a16="http://schemas.microsoft.com/office/drawing/2014/main" id="{5C5AC47E-F4E5-4C64-BBAF-07B91A5D4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16637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052001-6960-40AC-A838-638CDF5F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91000"/>
            <a:ext cx="9144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hr-HR" altLang="sr-Latn-RS" sz="1800"/>
              <a:t>Zbog svrhe projektovanja, normalna vrednost varijable</a:t>
            </a:r>
            <a:r>
              <a:rPr lang="en-US" altLang="sr-Latn-RS" sz="1800"/>
              <a:t> </a:t>
            </a:r>
            <a:r>
              <a:rPr lang="hr-HR" altLang="sr-Latn-RS" sz="1800"/>
              <a:t>je njena predviđena ravnotežna vrednost  (stacionarno stanje)</a:t>
            </a:r>
            <a:r>
              <a:rPr lang="en-US" altLang="sr-Latn-RS" sz="1800"/>
              <a:t>. </a:t>
            </a:r>
            <a:r>
              <a:rPr lang="hr-HR" altLang="sr-Latn-RS" sz="1800"/>
              <a:t>U kalkulacijama i proračunima se koristi srednja vrednost te varijable</a:t>
            </a:r>
            <a:r>
              <a:rPr lang="en-US" altLang="sr-Latn-RS" sz="1800"/>
              <a:t>. </a:t>
            </a:r>
            <a:r>
              <a:rPr lang="hr-HR" altLang="sr-Latn-RS" sz="1800"/>
              <a:t>Česta je praksa u razvoju modela upravljačkih sistema da se vodi računa samo o devijacijama promenljivih</a:t>
            </a:r>
            <a:r>
              <a:rPr lang="en-US" altLang="sr-Latn-RS" sz="1800"/>
              <a:t>. </a:t>
            </a:r>
            <a:r>
              <a:rPr lang="hr-HR" altLang="sr-Latn-RS" sz="1800"/>
              <a:t>Tako da</a:t>
            </a:r>
            <a:r>
              <a:rPr lang="en-US" altLang="sr-Latn-RS" sz="1800"/>
              <a:t>, </a:t>
            </a:r>
            <a:r>
              <a:rPr lang="hr-HR" altLang="sr-Latn-RS" sz="1800"/>
              <a:t>na primer</a:t>
            </a:r>
            <a:r>
              <a:rPr lang="en-US" altLang="sr-Latn-RS" sz="1800"/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			D</a:t>
            </a:r>
            <a:r>
              <a:rPr lang="en-US" altLang="sr-Latn-RS" sz="1800"/>
              <a:t>h</a:t>
            </a:r>
            <a:r>
              <a:rPr lang="en-US" altLang="sr-Latn-RS" sz="1800" baseline="-25000"/>
              <a:t>M</a:t>
            </a:r>
            <a:r>
              <a:rPr lang="en-US" altLang="sr-Latn-RS" sz="1800"/>
              <a:t>=K</a:t>
            </a:r>
            <a:r>
              <a:rPr lang="en-US" altLang="sr-Latn-RS" sz="1800" baseline="-25000"/>
              <a:t>M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h;    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P=K</a:t>
            </a:r>
            <a:r>
              <a:rPr lang="en-US" altLang="sr-Latn-RS" sz="1800" baseline="-25000"/>
              <a:t>I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u;     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X=K</a:t>
            </a:r>
            <a:r>
              <a:rPr lang="en-US" altLang="sr-Latn-RS" sz="1800" baseline="-25000"/>
              <a:t>A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P...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sr-Latn-RS" sz="1800"/>
              <a:t>K</a:t>
            </a:r>
            <a:r>
              <a:rPr lang="en-US" altLang="sr-Latn-RS" sz="1800" baseline="-25000"/>
              <a:t>M</a:t>
            </a:r>
            <a:r>
              <a:rPr lang="en-US" altLang="sr-Latn-RS" sz="1800"/>
              <a:t>, K</a:t>
            </a:r>
            <a:r>
              <a:rPr lang="en-US" altLang="sr-Latn-RS" sz="1800" baseline="-25000"/>
              <a:t>I</a:t>
            </a:r>
            <a:r>
              <a:rPr lang="en-US" altLang="sr-Latn-RS" sz="1800"/>
              <a:t> i K</a:t>
            </a:r>
            <a:r>
              <a:rPr lang="en-US" altLang="sr-Latn-RS" sz="1800" baseline="-25000"/>
              <a:t>A</a:t>
            </a:r>
            <a:r>
              <a:rPr lang="en-US" altLang="sr-Latn-RS" sz="1800"/>
              <a:t> </a:t>
            </a:r>
            <a:r>
              <a:rPr lang="sr-Latn-RS" altLang="sr-Latn-RS" sz="1800"/>
              <a:t>pojačanja u stacionarnom stanju</a:t>
            </a:r>
            <a:r>
              <a:rPr lang="hr-HR" altLang="sr-Latn-RS" sz="1800"/>
              <a:t>, respektivno:  </a:t>
            </a:r>
            <a:r>
              <a:rPr lang="en-US" altLang="sr-Latn-RS" sz="1800"/>
              <a:t>dp</a:t>
            </a:r>
            <a:r>
              <a:rPr lang="sr-Latn-RS" altLang="sr-Latn-RS" sz="1800"/>
              <a:t> ćelije</a:t>
            </a:r>
            <a:r>
              <a:rPr lang="en-US" altLang="sr-Latn-RS" sz="1800"/>
              <a:t>, I/P </a:t>
            </a:r>
            <a:r>
              <a:rPr lang="hr-HR" altLang="sr-Latn-RS" sz="1800"/>
              <a:t>konvertora i aktuatora</a:t>
            </a:r>
            <a:r>
              <a:rPr lang="en-US" altLang="sr-Latn-RS" sz="1800"/>
              <a:t>.</a:t>
            </a:r>
          </a:p>
        </p:txBody>
      </p:sp>
      <p:pic>
        <p:nvPicPr>
          <p:cNvPr id="34822" name="Picture 2">
            <a:extLst>
              <a:ext uri="{FF2B5EF4-FFF2-40B4-BE49-F238E27FC236}">
                <a16:creationId xmlns:a16="http://schemas.microsoft.com/office/drawing/2014/main" id="{07F866A3-2446-4BFF-9ACA-FC9D4BDE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2133600"/>
            <a:ext cx="914241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Box 9">
            <a:extLst>
              <a:ext uri="{FF2B5EF4-FFF2-40B4-BE49-F238E27FC236}">
                <a16:creationId xmlns:a16="http://schemas.microsoft.com/office/drawing/2014/main" id="{41B42606-3D4D-4D4C-A675-73F4BA9FD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3027363"/>
            <a:ext cx="13716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Kontroler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r-Latn-RS" sz="2000"/>
          </a:p>
        </p:txBody>
      </p:sp>
      <p:sp>
        <p:nvSpPr>
          <p:cNvPr id="34824" name="TextBox 10">
            <a:extLst>
              <a:ext uri="{FF2B5EF4-FFF2-40B4-BE49-F238E27FC236}">
                <a16:creationId xmlns:a16="http://schemas.microsoft.com/office/drawing/2014/main" id="{6BA1BC84-237B-4237-9055-62F451898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3865563"/>
            <a:ext cx="1752600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Merenje</a:t>
            </a:r>
            <a:endParaRPr lang="en-US" altLang="sr-Latn-RS" sz="2000"/>
          </a:p>
        </p:txBody>
      </p:sp>
      <p:sp>
        <p:nvSpPr>
          <p:cNvPr id="34825" name="TextBox 11">
            <a:extLst>
              <a:ext uri="{FF2B5EF4-FFF2-40B4-BE49-F238E27FC236}">
                <a16:creationId xmlns:a16="http://schemas.microsoft.com/office/drawing/2014/main" id="{17AE6A55-9664-47C4-8283-1B23D38CE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3027363"/>
            <a:ext cx="12192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Aktuator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r-Latn-RS" sz="2000"/>
          </a:p>
        </p:txBody>
      </p:sp>
      <p:sp>
        <p:nvSpPr>
          <p:cNvPr id="34826" name="TextBox 12">
            <a:extLst>
              <a:ext uri="{FF2B5EF4-FFF2-40B4-BE49-F238E27FC236}">
                <a16:creationId xmlns:a16="http://schemas.microsoft.com/office/drawing/2014/main" id="{BC4B77C8-563B-4102-A8F3-F17DF06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027363"/>
            <a:ext cx="762000" cy="676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1900"/>
              <a:t>Ventil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hr-HR" altLang="sr-Latn-RS" sz="1900"/>
          </a:p>
        </p:txBody>
      </p:sp>
      <p:sp>
        <p:nvSpPr>
          <p:cNvPr id="34827" name="TextBox 13">
            <a:extLst>
              <a:ext uri="{FF2B5EF4-FFF2-40B4-BE49-F238E27FC236}">
                <a16:creationId xmlns:a16="http://schemas.microsoft.com/office/drawing/2014/main" id="{96B623D7-30B9-4195-9B62-4FC083BF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2189163"/>
            <a:ext cx="1600200" cy="708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r-HR" altLang="sr-Latn-RS" sz="2000"/>
              <a:t>Opterećenje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sr-Latn-R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A6561EB0-B11E-4716-AF76-7A1D21E7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93688"/>
            <a:ext cx="6815137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5A7F3D-890E-4E06-84F1-47D68713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552950"/>
            <a:ext cx="8562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D3CF8E-60E4-417A-A536-D290D90C5394}"/>
              </a:ext>
            </a:extLst>
          </p:cNvPr>
          <p:cNvSpPr/>
          <p:nvPr/>
        </p:nvSpPr>
        <p:spPr>
          <a:xfrm>
            <a:off x="720725" y="657225"/>
            <a:ext cx="1295400" cy="121920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708DC-989B-4E34-A67C-5A755517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424113"/>
            <a:ext cx="4191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e = h</a:t>
            </a:r>
            <a:r>
              <a:rPr lang="en-US" altLang="sr-Latn-RS" sz="1800" baseline="-25000"/>
              <a:t>R</a:t>
            </a:r>
            <a:r>
              <a:rPr lang="en-US" altLang="sr-Latn-RS" sz="1800"/>
              <a:t>+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h</a:t>
            </a:r>
            <a:r>
              <a:rPr lang="en-US" altLang="sr-Latn-RS" sz="1800" baseline="-25000"/>
              <a:t>R</a:t>
            </a:r>
            <a:r>
              <a:rPr lang="en-US" altLang="sr-Latn-RS" sz="1800"/>
              <a:t> – (h</a:t>
            </a:r>
            <a:r>
              <a:rPr lang="en-US" altLang="sr-Latn-RS" sz="1800" baseline="-25000"/>
              <a:t>M</a:t>
            </a:r>
            <a:r>
              <a:rPr lang="en-US" altLang="sr-Latn-RS" sz="1800"/>
              <a:t>+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h</a:t>
            </a:r>
            <a:r>
              <a:rPr lang="en-US" altLang="sr-Latn-RS" sz="1800" baseline="-25000"/>
              <a:t>M</a:t>
            </a:r>
            <a:r>
              <a:rPr lang="en-US" altLang="sr-Latn-RS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U stacionarnom stanju</a:t>
            </a:r>
            <a:r>
              <a:rPr lang="en-US" altLang="sr-Latn-RS" sz="1800"/>
              <a:t>: e=0 </a:t>
            </a:r>
            <a:r>
              <a:rPr lang="en-US" altLang="sr-Latn-RS" sz="1800">
                <a:latin typeface="Wingdings" panose="05000000000000000000" pitchFamily="2" charset="2"/>
              </a:rPr>
              <a:t> </a:t>
            </a:r>
            <a:r>
              <a:rPr lang="en-US" altLang="sr-Latn-RS" sz="1800"/>
              <a:t>h</a:t>
            </a:r>
            <a:r>
              <a:rPr lang="en-US" altLang="sr-Latn-RS" sz="1800" baseline="-25000"/>
              <a:t>R</a:t>
            </a:r>
            <a:r>
              <a:rPr lang="en-US" altLang="sr-Latn-RS" sz="1800"/>
              <a:t>=h</a:t>
            </a:r>
            <a:r>
              <a:rPr lang="en-US" altLang="sr-Latn-RS" sz="1800" baseline="-25000"/>
              <a:t>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Ovo se svodi na</a:t>
            </a:r>
            <a:r>
              <a:rPr lang="en-US" altLang="sr-Latn-RS" sz="1800"/>
              <a:t>: </a:t>
            </a:r>
            <a:r>
              <a:rPr lang="en-US" altLang="sr-Latn-RS" sz="1800">
                <a:solidFill>
                  <a:srgbClr val="FF0000"/>
                </a:solidFill>
              </a:rPr>
              <a:t>e = </a:t>
            </a:r>
            <a:r>
              <a:rPr lang="en-US" altLang="sr-Latn-RS" sz="1800">
                <a:solidFill>
                  <a:srgbClr val="FF0000"/>
                </a:solidFill>
                <a:latin typeface="Symbol" panose="05050102010706020507" pitchFamily="18" charset="2"/>
                <a:ea typeface="Wingdings" panose="05000000000000000000" pitchFamily="2" charset="2"/>
                <a:cs typeface="Symbol" panose="05050102010706020507" pitchFamily="18" charset="2"/>
              </a:rPr>
              <a:t>D</a:t>
            </a:r>
            <a:r>
              <a:rPr lang="en-US" altLang="sr-Latn-RS" sz="1800">
                <a:solidFill>
                  <a:srgbClr val="FF0000"/>
                </a:solidFill>
              </a:rPr>
              <a:t>h</a:t>
            </a:r>
            <a:r>
              <a:rPr lang="en-US" altLang="sr-Latn-RS" sz="1800" baseline="-25000">
                <a:solidFill>
                  <a:srgbClr val="FF0000"/>
                </a:solidFill>
              </a:rPr>
              <a:t>R</a:t>
            </a:r>
            <a:r>
              <a:rPr lang="en-US" altLang="sr-Latn-RS" sz="1800">
                <a:solidFill>
                  <a:srgbClr val="FF0000"/>
                </a:solidFill>
              </a:rPr>
              <a:t> - </a:t>
            </a:r>
            <a:r>
              <a:rPr lang="en-US" altLang="sr-Latn-RS" sz="180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sr-Latn-RS" sz="1800">
                <a:solidFill>
                  <a:srgbClr val="FF0000"/>
                </a:solidFill>
              </a:rPr>
              <a:t>h</a:t>
            </a:r>
            <a:r>
              <a:rPr lang="en-US" altLang="sr-Latn-RS" sz="1800" baseline="-2500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05B60-717A-4EF0-97E3-DA779BD7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3836988"/>
            <a:ext cx="4191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Proizilazi</a:t>
            </a:r>
            <a:r>
              <a:rPr lang="en-US" altLang="sr-Latn-RS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u = u - u</a:t>
            </a:r>
            <a:r>
              <a:rPr lang="en-US" altLang="sr-Latn-RS" sz="1800" baseline="-25000"/>
              <a:t>B</a:t>
            </a:r>
            <a:r>
              <a:rPr lang="en-US" altLang="sr-Latn-RS" sz="1800"/>
              <a:t> = – K</a:t>
            </a:r>
            <a:r>
              <a:rPr lang="en-US" altLang="sr-Latn-RS" sz="1800" baseline="-25000"/>
              <a:t>C</a:t>
            </a:r>
            <a:r>
              <a:rPr lang="en-US" altLang="sr-Latn-RS" sz="1800"/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h = K</a:t>
            </a:r>
            <a:r>
              <a:rPr lang="en-US" altLang="sr-Latn-RS" sz="1800" baseline="-25000"/>
              <a:t>L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F</a:t>
            </a:r>
            <a:r>
              <a:rPr lang="en-US" altLang="sr-Latn-RS" sz="1800" baseline="-25000"/>
              <a:t>1</a:t>
            </a:r>
            <a:r>
              <a:rPr lang="en-US" altLang="sr-Latn-RS" sz="1800"/>
              <a:t> – K</a:t>
            </a:r>
            <a:r>
              <a:rPr lang="en-US" altLang="sr-Latn-RS" sz="1800" baseline="-25000"/>
              <a:t>P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986763-4D7D-4E9A-B806-F8815511DFD1}"/>
              </a:ext>
            </a:extLst>
          </p:cNvPr>
          <p:cNvCxnSpPr/>
          <p:nvPr/>
        </p:nvCxnSpPr>
        <p:spPr>
          <a:xfrm rot="5400000">
            <a:off x="7320756" y="4334669"/>
            <a:ext cx="693738" cy="95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TextBox 10">
            <a:extLst>
              <a:ext uri="{FF2B5EF4-FFF2-40B4-BE49-F238E27FC236}">
                <a16:creationId xmlns:a16="http://schemas.microsoft.com/office/drawing/2014/main" id="{12F69508-FB23-4BFB-88E5-01A70D2F1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2362200"/>
            <a:ext cx="2324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hr-HR" altLang="sr-Latn-RS" sz="1800"/>
              <a:t>Blok dijagram pokazuje vrednosti pojačanja u stacionarnom  stanju</a:t>
            </a:r>
            <a:endParaRPr lang="en-US" altLang="sr-Latn-R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9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368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39C29B2D-18F0-4089-99F8-47EC42D55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"/>
            <a:ext cx="3468688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>
            <a:extLst>
              <a:ext uri="{FF2B5EF4-FFF2-40B4-BE49-F238E27FC236}">
                <a16:creationId xmlns:a16="http://schemas.microsoft.com/office/drawing/2014/main" id="{88A6BDAF-3B62-4677-81C9-3650177DE9DD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82296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r-HR" altLang="sr-Latn-RS" sz="2400">
                <a:solidFill>
                  <a:srgbClr val="000066"/>
                </a:solidFill>
                <a:latin typeface="Arial" panose="020B0604020202020204" pitchFamily="34" charset="0"/>
              </a:rPr>
              <a:t>Određivanje parametara modela</a:t>
            </a:r>
            <a:endParaRPr lang="en-US" altLang="sr-Latn-RS" sz="24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29D88-2DCF-4F78-B542-04A1907D8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92113"/>
            <a:ext cx="5119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promena akumulirane količine materijala </a:t>
            </a:r>
            <a:r>
              <a:rPr lang="en-US" altLang="sr-Latn-RS" sz="1800"/>
              <a:t>= </a:t>
            </a:r>
            <a:r>
              <a:rPr lang="hr-HR" altLang="sr-Latn-RS" sz="1800"/>
              <a:t>Ulaz-Izlaz</a:t>
            </a:r>
            <a:endParaRPr lang="en-US" altLang="sr-Latn-RS" sz="180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4C40BD4-B59F-44CC-AA0B-F9F3A0E6C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796925"/>
          <a:ext cx="29686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4" imgW="2679480" imgH="838080" progId="Equation.3">
                  <p:embed/>
                </p:oleObj>
              </mc:Choice>
              <mc:Fallback>
                <p:oleObj name="Jednačina" r:id="rId4" imgW="2679480" imgH="83808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F4C40BD4-B59F-44CC-AA0B-F9F3A0E6C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796925"/>
                        <a:ext cx="29686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D5A8C1-B98F-4ED4-9ED3-229A5C00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646238"/>
            <a:ext cx="362108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r-Latn-RS" sz="1800"/>
              <a:t>A[m</a:t>
            </a:r>
            <a:r>
              <a:rPr lang="en-US" altLang="sr-Latn-RS" sz="1800" baseline="30000"/>
              <a:t>2</a:t>
            </a:r>
            <a:r>
              <a:rPr lang="en-US" altLang="sr-Latn-RS" sz="1800"/>
              <a:t>] –</a:t>
            </a:r>
            <a:r>
              <a:rPr lang="en-US" altLang="sr-Latn-RS" sz="1800" err="1">
                <a:latin typeface="+mj-lt"/>
              </a:rPr>
              <a:t>povr</a:t>
            </a:r>
            <a:r>
              <a:rPr lang="sr-Latn-RS" altLang="sr-Latn-RS" sz="1800"/>
              <a:t>šina osnove rezervoara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sr-Latn-RS" altLang="sr-Latn-RS" sz="1800">
                <a:latin typeface="+mn-lt"/>
              </a:rPr>
              <a:t>h</a:t>
            </a:r>
            <a:r>
              <a:rPr lang="en-US" altLang="sr-Latn-RS" sz="1800">
                <a:latin typeface="+mn-lt"/>
              </a:rPr>
              <a:t>[m] – </a:t>
            </a:r>
            <a:r>
              <a:rPr lang="en-US" altLang="sr-Latn-RS" sz="1800" err="1">
                <a:latin typeface="+mn-lt"/>
              </a:rPr>
              <a:t>visina</a:t>
            </a:r>
            <a:r>
              <a:rPr lang="en-US" altLang="sr-Latn-RS" sz="1800">
                <a:latin typeface="+mn-lt"/>
              </a:rPr>
              <a:t> </a:t>
            </a:r>
            <a:r>
              <a:rPr lang="en-US" altLang="sr-Latn-RS" sz="1800" err="1">
                <a:latin typeface="+mn-lt"/>
              </a:rPr>
              <a:t>materijala</a:t>
            </a:r>
            <a:r>
              <a:rPr lang="en-US" altLang="sr-Latn-RS" sz="1800">
                <a:latin typeface="+mn-lt"/>
              </a:rPr>
              <a:t> u </a:t>
            </a:r>
            <a:r>
              <a:rPr lang="en-US" altLang="sr-Latn-RS" sz="1800" err="1">
                <a:latin typeface="+mn-lt"/>
              </a:rPr>
              <a:t>rezervoaru</a:t>
            </a:r>
            <a:endParaRPr lang="sr-Latn-RS" altLang="sr-Latn-RS" sz="1800">
              <a:latin typeface="+mn-lt"/>
            </a:endParaRPr>
          </a:p>
          <a:p>
            <a:pPr marL="285750" indent="-285750" eaLnBrk="1" hangingPunct="1">
              <a:spcBef>
                <a:spcPct val="0"/>
              </a:spcBef>
              <a:buFont typeface="Symbol" panose="05050102010706020507" pitchFamily="18" charset="2"/>
              <a:buChar char="r"/>
              <a:defRPr/>
            </a:pPr>
            <a:r>
              <a:rPr lang="en-US" altLang="sr-Latn-RS" sz="1800">
                <a:latin typeface="+mn-lt"/>
              </a:rPr>
              <a:t>[kg/m</a:t>
            </a:r>
            <a:r>
              <a:rPr lang="en-US" altLang="sr-Latn-RS" sz="1800" baseline="30000">
                <a:latin typeface="+mn-lt"/>
              </a:rPr>
              <a:t>3</a:t>
            </a:r>
            <a:r>
              <a:rPr lang="en-US" altLang="sr-Latn-RS" sz="1800">
                <a:latin typeface="+mn-lt"/>
              </a:rPr>
              <a:t>]</a:t>
            </a:r>
            <a:r>
              <a:rPr lang="en-US" altLang="sr-Latn-RS" sz="1800"/>
              <a:t>= </a:t>
            </a:r>
            <a:r>
              <a:rPr lang="en-US" altLang="sr-Latn-RS" sz="1800" err="1"/>
              <a:t>specifi</a:t>
            </a:r>
            <a:r>
              <a:rPr lang="sr-Latn-RS" altLang="sr-Latn-RS" sz="1800"/>
              <a:t>č</a:t>
            </a:r>
            <a:r>
              <a:rPr lang="en-US" altLang="sr-Latn-RS" sz="1800" err="1"/>
              <a:t>na</a:t>
            </a:r>
            <a:r>
              <a:rPr lang="en-US" altLang="sr-Latn-RS" sz="1800"/>
              <a:t> masa, const.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sr-Latn-RS" sz="1800"/>
              <a:t>F</a:t>
            </a:r>
            <a:r>
              <a:rPr lang="en-US" altLang="sr-Latn-RS" sz="1800" baseline="-25000"/>
              <a:t>1,0</a:t>
            </a:r>
            <a:r>
              <a:rPr lang="en-US" altLang="sr-Latn-RS" sz="1800"/>
              <a:t>[</a:t>
            </a:r>
            <a:r>
              <a:rPr lang="sr-Latn-RS" altLang="sr-Latn-RS" sz="1800"/>
              <a:t>kg/s</a:t>
            </a:r>
            <a:r>
              <a:rPr lang="en-US" altLang="sr-Latn-RS" sz="1800"/>
              <a:t>]</a:t>
            </a:r>
            <a:r>
              <a:rPr lang="sr-Latn-RS" altLang="sr-Latn-RS" sz="1800"/>
              <a:t> = </a:t>
            </a:r>
            <a:r>
              <a:rPr lang="sr-Latn-RS" altLang="sr-Latn-RS" sz="1800" err="1"/>
              <a:t>maseni</a:t>
            </a:r>
            <a:r>
              <a:rPr lang="sr-Latn-RS" altLang="sr-Latn-RS" sz="1800"/>
              <a:t> protok</a:t>
            </a:r>
            <a:endParaRPr lang="en-US" altLang="sr-Latn-RS" sz="180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2230971-3F63-44D0-B7E0-C79D0EBDC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971800"/>
          <a:ext cx="1654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6" imgW="1485720" imgH="609480" progId="Equation.3">
                  <p:embed/>
                </p:oleObj>
              </mc:Choice>
              <mc:Fallback>
                <p:oleObj name="Jednačina" r:id="rId6" imgW="1485720" imgH="60948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B2230971-3F63-44D0-B7E0-C79D0EBDC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16541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41B691-D1E5-49F8-96C0-24CECE9D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795713"/>
            <a:ext cx="314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 Sada se može uvesti devijacija</a:t>
            </a:r>
            <a:r>
              <a:rPr lang="en-US" altLang="sr-Latn-RS" sz="1800"/>
              <a:t>: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E98E732-B457-46ED-9757-E4E72C489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3657600"/>
          <a:ext cx="47196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8" imgW="4114800" imgH="990360" progId="Equation.3">
                  <p:embed/>
                </p:oleObj>
              </mc:Choice>
              <mc:Fallback>
                <p:oleObj name="Jednačina" r:id="rId8" imgW="4114800" imgH="99036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7E98E732-B457-46ED-9757-E4E72C489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657600"/>
                        <a:ext cx="47196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2A3947-2E0D-4A5E-80FE-033E05A7D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927600"/>
            <a:ext cx="3287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Pošto je u stacionarnom stanju</a:t>
            </a:r>
            <a:r>
              <a:rPr lang="en-US" altLang="sr-Latn-RS" sz="1800"/>
              <a:t>:   </a:t>
            </a:r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BD703226-16D7-4393-A843-9CB95F30B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5880100"/>
          <a:ext cx="22621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0" imgW="1993680" imgH="609480" progId="Equation.3">
                  <p:embed/>
                </p:oleObj>
              </mc:Choice>
              <mc:Fallback>
                <p:oleObj name="Jednačina" r:id="rId10" imgW="1993680" imgH="609480" progId="Equation.3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BD703226-16D7-4393-A843-9CB95F30B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5880100"/>
                        <a:ext cx="22621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4890FC-43B9-47FF-9BB1-137299834C26}"/>
              </a:ext>
            </a:extLst>
          </p:cNvPr>
          <p:cNvSpPr/>
          <p:nvPr/>
        </p:nvSpPr>
        <p:spPr>
          <a:xfrm>
            <a:off x="290513" y="3152775"/>
            <a:ext cx="3389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hr-HR" altLang="sr-Latn-RS">
                <a:latin typeface="+mn-lt"/>
              </a:rPr>
              <a:t>Izraz (1) se može napisati u obliku</a:t>
            </a:r>
            <a:r>
              <a:rPr lang="en-US" altLang="sr-Latn-RS">
                <a:latin typeface="+mn-lt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C49A5-5445-4763-9042-5FA1D33A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958850"/>
            <a:ext cx="1300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r-Latn-RS" altLang="en-US"/>
              <a:t>.............(1)</a:t>
            </a:r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65C0C-5ACD-447A-8E93-60410EA1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3103563"/>
            <a:ext cx="3451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...........................................(2)</a:t>
            </a:r>
            <a:endParaRPr lang="en-US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953781-A595-47D6-AEA2-5F815ACA5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795713"/>
            <a:ext cx="1236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............(3)</a:t>
            </a:r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E321A-D45B-4A6E-8634-41F4A644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5445125"/>
            <a:ext cx="354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Izraz (3) se može napisati u obliku</a:t>
            </a:r>
            <a:r>
              <a:rPr lang="en-US" altLang="sr-Latn-RS" sz="1800"/>
              <a:t>: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AA4A0-E99E-4048-B3BF-5F5AF7DE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6021388"/>
            <a:ext cx="601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.......................................................................................(4)</a:t>
            </a:r>
            <a:endParaRPr lang="en-US" alt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BF22B21-D5BF-4A73-9979-9F1F74C39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4930775"/>
          <a:ext cx="232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2" imgW="2323800" imgH="342720" progId="Equation.3">
                  <p:embed/>
                </p:oleObj>
              </mc:Choice>
              <mc:Fallback>
                <p:oleObj name="Jednačina" r:id="rId12" imgW="2323800" imgH="34272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BF22B21-D5BF-4A73-9979-9F1F74C39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930775"/>
                        <a:ext cx="2324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2" grpId="0"/>
      <p:bldP spid="3" grpId="0"/>
      <p:bldP spid="18" grpId="0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>
            <a:extLst>
              <a:ext uri="{FF2B5EF4-FFF2-40B4-BE49-F238E27FC236}">
                <a16:creationId xmlns:a16="http://schemas.microsoft.com/office/drawing/2014/main" id="{8FB2DEEB-B8B8-43AE-A02D-0BA821033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19075"/>
            <a:ext cx="38465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Pošto je </a:t>
            </a:r>
            <a:r>
              <a:rPr lang="en-US" altLang="sr-Latn-RS" sz="1800"/>
              <a:t>F</a:t>
            </a:r>
            <a:r>
              <a:rPr lang="en-US" altLang="sr-Latn-RS" sz="1800" baseline="-25000"/>
              <a:t>0</a:t>
            </a:r>
            <a:r>
              <a:rPr lang="en-US" altLang="sr-Latn-RS" sz="1800"/>
              <a:t>=f(P,X).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800"/>
              <a:t>Izlazni protok </a:t>
            </a:r>
            <a:r>
              <a:rPr lang="sr-Latn-RS" altLang="sr-Latn-RS" sz="1800" i="1"/>
              <a:t>F</a:t>
            </a:r>
            <a:r>
              <a:rPr lang="sr-Latn-RS" altLang="sr-Latn-RS" sz="1800" i="1" baseline="-25000"/>
              <a:t>0</a:t>
            </a:r>
            <a:r>
              <a:rPr lang="sr-Latn-RS" altLang="sr-Latn-RS" sz="1800"/>
              <a:t> je funkcija pritiska </a:t>
            </a:r>
            <a:r>
              <a:rPr lang="sr-Latn-RS" altLang="sr-Latn-RS" sz="1800" i="1"/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800"/>
              <a:t>(visine vodenog stuba </a:t>
            </a:r>
            <a:r>
              <a:rPr lang="sr-Latn-RS" altLang="sr-Latn-RS" sz="1800" i="1"/>
              <a:t>h</a:t>
            </a:r>
            <a:r>
              <a:rPr lang="sr-Latn-RS" altLang="sr-Latn-RS" sz="18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800"/>
              <a:t>i otvorenosti ventila </a:t>
            </a:r>
            <a:r>
              <a:rPr lang="sr-Latn-RS" altLang="sr-Latn-RS" sz="1800" i="1"/>
              <a:t>X</a:t>
            </a:r>
            <a:endParaRPr lang="en-US" altLang="sr-Latn-RS" sz="1800" i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sr-Latn-RS" sz="1800"/>
              <a:t>Odnosno, pošto je </a:t>
            </a:r>
            <a:r>
              <a:rPr lang="en-US" altLang="sr-Latn-RS" sz="1800"/>
              <a:t>P≈h</a:t>
            </a:r>
            <a:r>
              <a:rPr lang="sr-Latn-RS" altLang="sr-Latn-RS" sz="1800"/>
              <a:t>, može se pisati</a:t>
            </a:r>
            <a:r>
              <a:rPr lang="en-US" altLang="sr-Latn-RS" sz="1800"/>
              <a:t> </a:t>
            </a:r>
            <a:r>
              <a:rPr lang="sr-Latn-RS" altLang="sr-Latn-RS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F</a:t>
            </a:r>
            <a:r>
              <a:rPr lang="en-US" altLang="sr-Latn-RS" sz="1800" baseline="-25000"/>
              <a:t>0</a:t>
            </a:r>
            <a:r>
              <a:rPr lang="en-US" altLang="sr-Latn-RS" sz="1800"/>
              <a:t>=f(h,X)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01708C-00D3-4E17-9370-6253537B67BC}"/>
              </a:ext>
            </a:extLst>
          </p:cNvPr>
          <p:cNvCxnSpPr/>
          <p:nvPr/>
        </p:nvCxnSpPr>
        <p:spPr>
          <a:xfrm>
            <a:off x="5180013" y="2971800"/>
            <a:ext cx="3886200" cy="20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AF6C5A-3325-4F18-8E86-82374B50633F}"/>
              </a:ext>
            </a:extLst>
          </p:cNvPr>
          <p:cNvCxnSpPr/>
          <p:nvPr/>
        </p:nvCxnSpPr>
        <p:spPr>
          <a:xfrm rot="5400000" flipH="1" flipV="1">
            <a:off x="3771107" y="1562894"/>
            <a:ext cx="28194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FF70914D-14B7-49B7-B0C6-49AC755B3395}"/>
              </a:ext>
            </a:extLst>
          </p:cNvPr>
          <p:cNvSpPr/>
          <p:nvPr/>
        </p:nvSpPr>
        <p:spPr>
          <a:xfrm>
            <a:off x="5178425" y="339725"/>
            <a:ext cx="3486150" cy="2652713"/>
          </a:xfrm>
          <a:custGeom>
            <a:avLst/>
            <a:gdLst>
              <a:gd name="connsiteX0" fmla="*/ 0 w 3486394"/>
              <a:gd name="connsiteY0" fmla="*/ 2652300 h 2652300"/>
              <a:gd name="connsiteX1" fmla="*/ 971210 w 3486394"/>
              <a:gd name="connsiteY1" fmla="*/ 1120690 h 2652300"/>
              <a:gd name="connsiteX2" fmla="*/ 2116739 w 3486394"/>
              <a:gd name="connsiteY2" fmla="*/ 298851 h 2652300"/>
              <a:gd name="connsiteX3" fmla="*/ 3486394 w 3486394"/>
              <a:gd name="connsiteY3" fmla="*/ 0 h 2652300"/>
              <a:gd name="connsiteX4" fmla="*/ 3486394 w 3486394"/>
              <a:gd name="connsiteY4" fmla="*/ 0 h 26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6394" h="2652300">
                <a:moveTo>
                  <a:pt x="0" y="2652300"/>
                </a:moveTo>
                <a:cubicBezTo>
                  <a:pt x="309210" y="2082616"/>
                  <a:pt x="618420" y="1512932"/>
                  <a:pt x="971210" y="1120690"/>
                </a:cubicBezTo>
                <a:cubicBezTo>
                  <a:pt x="1324000" y="728449"/>
                  <a:pt x="1697542" y="485633"/>
                  <a:pt x="2116739" y="298851"/>
                </a:cubicBezTo>
                <a:cubicBezTo>
                  <a:pt x="2535936" y="112069"/>
                  <a:pt x="3486394" y="0"/>
                  <a:pt x="3486394" y="0"/>
                </a:cubicBezTo>
                <a:lnTo>
                  <a:pt x="348639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7D985-955D-442F-A861-4A3F98F5F626}"/>
              </a:ext>
            </a:extLst>
          </p:cNvPr>
          <p:cNvCxnSpPr/>
          <p:nvPr/>
        </p:nvCxnSpPr>
        <p:spPr>
          <a:xfrm>
            <a:off x="5180013" y="6057900"/>
            <a:ext cx="3810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822FA-EF90-402C-A2BF-9A209F7FB163}"/>
              </a:ext>
            </a:extLst>
          </p:cNvPr>
          <p:cNvCxnSpPr/>
          <p:nvPr/>
        </p:nvCxnSpPr>
        <p:spPr>
          <a:xfrm rot="5400000" flipH="1" flipV="1">
            <a:off x="3771107" y="4648994"/>
            <a:ext cx="28194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48CEB8C-E2A7-4DDC-B14A-9BCF5DDEEEEF}"/>
              </a:ext>
            </a:extLst>
          </p:cNvPr>
          <p:cNvSpPr/>
          <p:nvPr/>
        </p:nvSpPr>
        <p:spPr>
          <a:xfrm>
            <a:off x="5154613" y="3435350"/>
            <a:ext cx="2698750" cy="2603500"/>
          </a:xfrm>
          <a:custGeom>
            <a:avLst/>
            <a:gdLst>
              <a:gd name="connsiteX0" fmla="*/ 33204 w 3370180"/>
              <a:gd name="connsiteY0" fmla="*/ 2191571 h 2216475"/>
              <a:gd name="connsiteX1" fmla="*/ 269780 w 3370180"/>
              <a:gd name="connsiteY1" fmla="*/ 2166667 h 2216475"/>
              <a:gd name="connsiteX2" fmla="*/ 1651886 w 3370180"/>
              <a:gd name="connsiteY2" fmla="*/ 1892721 h 2216475"/>
              <a:gd name="connsiteX3" fmla="*/ 2436325 w 3370180"/>
              <a:gd name="connsiteY3" fmla="*/ 1419540 h 2216475"/>
              <a:gd name="connsiteX4" fmla="*/ 3370180 w 3370180"/>
              <a:gd name="connsiteY4" fmla="*/ 0 h 22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180" h="2216475">
                <a:moveTo>
                  <a:pt x="33204" y="2191571"/>
                </a:moveTo>
                <a:cubicBezTo>
                  <a:pt x="16602" y="2204023"/>
                  <a:pt x="0" y="2216475"/>
                  <a:pt x="269780" y="2166667"/>
                </a:cubicBezTo>
                <a:cubicBezTo>
                  <a:pt x="539560" y="2116859"/>
                  <a:pt x="1290795" y="2017242"/>
                  <a:pt x="1651886" y="1892721"/>
                </a:cubicBezTo>
                <a:cubicBezTo>
                  <a:pt x="2012977" y="1768200"/>
                  <a:pt x="2149943" y="1734993"/>
                  <a:pt x="2436325" y="1419540"/>
                </a:cubicBezTo>
                <a:cubicBezTo>
                  <a:pt x="2722707" y="1104087"/>
                  <a:pt x="3370180" y="0"/>
                  <a:pt x="337018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969" name="TextBox 8">
            <a:extLst>
              <a:ext uri="{FF2B5EF4-FFF2-40B4-BE49-F238E27FC236}">
                <a16:creationId xmlns:a16="http://schemas.microsoft.com/office/drawing/2014/main" id="{53911F03-D92C-49F5-AAD5-D507A2C5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1524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F</a:t>
            </a:r>
          </a:p>
        </p:txBody>
      </p:sp>
      <p:sp>
        <p:nvSpPr>
          <p:cNvPr id="40970" name="TextBox 9">
            <a:extLst>
              <a:ext uri="{FF2B5EF4-FFF2-40B4-BE49-F238E27FC236}">
                <a16:creationId xmlns:a16="http://schemas.microsoft.com/office/drawing/2014/main" id="{A3814399-C059-4D72-B366-6BAF9E77A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2514600"/>
            <a:ext cx="30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h</a:t>
            </a:r>
          </a:p>
        </p:txBody>
      </p:sp>
      <p:sp>
        <p:nvSpPr>
          <p:cNvPr id="40971" name="TextBox 10">
            <a:extLst>
              <a:ext uri="{FF2B5EF4-FFF2-40B4-BE49-F238E27FC236}">
                <a16:creationId xmlns:a16="http://schemas.microsoft.com/office/drawing/2014/main" id="{85403556-6D19-4008-BB1B-3F8D7FC0B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3273425"/>
            <a:ext cx="290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F</a:t>
            </a:r>
          </a:p>
        </p:txBody>
      </p:sp>
      <p:sp>
        <p:nvSpPr>
          <p:cNvPr id="40972" name="TextBox 11">
            <a:extLst>
              <a:ext uri="{FF2B5EF4-FFF2-40B4-BE49-F238E27FC236}">
                <a16:creationId xmlns:a16="http://schemas.microsoft.com/office/drawing/2014/main" id="{0D356513-6DFC-48E2-8216-A3906FE3C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711825"/>
            <a:ext cx="303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6830D-2DF6-4784-9330-57619076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078038"/>
            <a:ext cx="1431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b="1">
                <a:solidFill>
                  <a:srgbClr val="0070C0"/>
                </a:solidFill>
              </a:rPr>
              <a:t>Linearizacija</a:t>
            </a:r>
            <a:r>
              <a:rPr lang="en-US" altLang="sr-Latn-RS" sz="1800" b="1">
                <a:solidFill>
                  <a:srgbClr val="0070C0"/>
                </a:solidFill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71D0A-24B2-4377-A1B3-FABBDED3FACD}"/>
              </a:ext>
            </a:extLst>
          </p:cNvPr>
          <p:cNvCxnSpPr/>
          <p:nvPr/>
        </p:nvCxnSpPr>
        <p:spPr>
          <a:xfrm flipV="1">
            <a:off x="5486400" y="477838"/>
            <a:ext cx="16764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5E1EFC-F68E-4694-8022-EDE7480F048A}"/>
              </a:ext>
            </a:extLst>
          </p:cNvPr>
          <p:cNvCxnSpPr/>
          <p:nvPr/>
        </p:nvCxnSpPr>
        <p:spPr>
          <a:xfrm flipV="1">
            <a:off x="5165725" y="1208088"/>
            <a:ext cx="1203325" cy="317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650F64-5761-4E5E-9511-58E1A12EDBDB}"/>
              </a:ext>
            </a:extLst>
          </p:cNvPr>
          <p:cNvCxnSpPr/>
          <p:nvPr/>
        </p:nvCxnSpPr>
        <p:spPr>
          <a:xfrm rot="5400000">
            <a:off x="5467351" y="2082800"/>
            <a:ext cx="1752600" cy="1587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977" name="Object 2">
            <a:extLst>
              <a:ext uri="{FF2B5EF4-FFF2-40B4-BE49-F238E27FC236}">
                <a16:creationId xmlns:a16="http://schemas.microsoft.com/office/drawing/2014/main" id="{24995332-4B4D-437B-87D8-F3C7B206A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6325" y="1022350"/>
          <a:ext cx="27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3" imgW="266400" imgH="304560" progId="Equation.3">
                  <p:embed/>
                </p:oleObj>
              </mc:Choice>
              <mc:Fallback>
                <p:oleObj name="Jednačina" r:id="rId3" imgW="266400" imgH="304560" progId="Equation.3">
                  <p:embed/>
                  <p:pic>
                    <p:nvPicPr>
                      <p:cNvPr id="40977" name="Object 2">
                        <a:extLst>
                          <a:ext uri="{FF2B5EF4-FFF2-40B4-BE49-F238E27FC236}">
                            <a16:creationId xmlns:a16="http://schemas.microsoft.com/office/drawing/2014/main" id="{24995332-4B4D-437B-87D8-F3C7B206A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022350"/>
                        <a:ext cx="2762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3">
            <a:extLst>
              <a:ext uri="{FF2B5EF4-FFF2-40B4-BE49-F238E27FC236}">
                <a16:creationId xmlns:a16="http://schemas.microsoft.com/office/drawing/2014/main" id="{067F9BBF-3196-4F68-BED0-14BA906D7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257800"/>
          <a:ext cx="2746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5" imgW="266400" imgH="304560" progId="Equation.3">
                  <p:embed/>
                </p:oleObj>
              </mc:Choice>
              <mc:Fallback>
                <p:oleObj name="Jednačina" r:id="rId5" imgW="266400" imgH="304560" progId="Equation.3">
                  <p:embed/>
                  <p:pic>
                    <p:nvPicPr>
                      <p:cNvPr id="40978" name="Object 3">
                        <a:extLst>
                          <a:ext uri="{FF2B5EF4-FFF2-40B4-BE49-F238E27FC236}">
                            <a16:creationId xmlns:a16="http://schemas.microsoft.com/office/drawing/2014/main" id="{067F9BBF-3196-4F68-BED0-14BA906D7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57800"/>
                        <a:ext cx="2746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4">
            <a:extLst>
              <a:ext uri="{FF2B5EF4-FFF2-40B4-BE49-F238E27FC236}">
                <a16:creationId xmlns:a16="http://schemas.microsoft.com/office/drawing/2014/main" id="{67F68652-C73D-4ED1-BB52-5B694BDD2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2992438"/>
          <a:ext cx="174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102" imgH="177492" progId="Equation.3">
                  <p:embed/>
                </p:oleObj>
              </mc:Choice>
              <mc:Fallback>
                <p:oleObj name="Equation" r:id="rId7" imgW="114102" imgH="177492" progId="Equation.3">
                  <p:embed/>
                  <p:pic>
                    <p:nvPicPr>
                      <p:cNvPr id="40979" name="Object 4">
                        <a:extLst>
                          <a:ext uri="{FF2B5EF4-FFF2-40B4-BE49-F238E27FC236}">
                            <a16:creationId xmlns:a16="http://schemas.microsoft.com/office/drawing/2014/main" id="{67F68652-C73D-4ED1-BB52-5B694BDD2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2992438"/>
                        <a:ext cx="174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5">
            <a:extLst>
              <a:ext uri="{FF2B5EF4-FFF2-40B4-BE49-F238E27FC236}">
                <a16:creationId xmlns:a16="http://schemas.microsoft.com/office/drawing/2014/main" id="{DABCAD48-ADF8-4A7F-B6E5-26052CA2D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0213" y="6096000"/>
          <a:ext cx="2524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579" imgH="177646" progId="Equation.3">
                  <p:embed/>
                </p:oleObj>
              </mc:Choice>
              <mc:Fallback>
                <p:oleObj name="Equation" r:id="rId9" imgW="139579" imgH="177646" progId="Equation.3">
                  <p:embed/>
                  <p:pic>
                    <p:nvPicPr>
                      <p:cNvPr id="40980" name="Object 5">
                        <a:extLst>
                          <a:ext uri="{FF2B5EF4-FFF2-40B4-BE49-F238E27FC236}">
                            <a16:creationId xmlns:a16="http://schemas.microsoft.com/office/drawing/2014/main" id="{DABCAD48-ADF8-4A7F-B6E5-26052CA2D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6096000"/>
                        <a:ext cx="2524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1A2516-86CB-4B56-B271-BF929F966579}"/>
              </a:ext>
            </a:extLst>
          </p:cNvPr>
          <p:cNvCxnSpPr/>
          <p:nvPr/>
        </p:nvCxnSpPr>
        <p:spPr>
          <a:xfrm flipV="1">
            <a:off x="6284913" y="4452938"/>
            <a:ext cx="16764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B39A9B-71EA-47F2-A718-51942CB925AC}"/>
              </a:ext>
            </a:extLst>
          </p:cNvPr>
          <p:cNvCxnSpPr/>
          <p:nvPr/>
        </p:nvCxnSpPr>
        <p:spPr>
          <a:xfrm rot="16200000" flipH="1">
            <a:off x="6588919" y="5758657"/>
            <a:ext cx="676275" cy="14287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C34C93-C526-4F54-A701-3BC9939BCFEE}"/>
              </a:ext>
            </a:extLst>
          </p:cNvPr>
          <p:cNvCxnSpPr/>
          <p:nvPr/>
        </p:nvCxnSpPr>
        <p:spPr>
          <a:xfrm flipV="1">
            <a:off x="5203825" y="5427663"/>
            <a:ext cx="1703388" cy="317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F00A88-4366-4EC5-9E9B-D79E5ACD5206}"/>
              </a:ext>
            </a:extLst>
          </p:cNvPr>
          <p:cNvCxnSpPr/>
          <p:nvPr/>
        </p:nvCxnSpPr>
        <p:spPr>
          <a:xfrm flipV="1">
            <a:off x="5518150" y="874713"/>
            <a:ext cx="1203325" cy="317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0914A7-58EF-4E6D-8872-D3D077F1C4B8}"/>
              </a:ext>
            </a:extLst>
          </p:cNvPr>
          <p:cNvCxnSpPr/>
          <p:nvPr/>
        </p:nvCxnSpPr>
        <p:spPr>
          <a:xfrm rot="5400000">
            <a:off x="5807076" y="1749425"/>
            <a:ext cx="1752600" cy="15875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6" name="TextBox 25">
            <a:extLst>
              <a:ext uri="{FF2B5EF4-FFF2-40B4-BE49-F238E27FC236}">
                <a16:creationId xmlns:a16="http://schemas.microsoft.com/office/drawing/2014/main" id="{320C5B83-97C1-4AF2-A1C6-3395283C1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863600"/>
            <a:ext cx="509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F</a:t>
            </a:r>
            <a:r>
              <a:rPr lang="sr-Latn-RS" altLang="sr-Latn-RS" sz="1800" baseline="-25000"/>
              <a:t>0</a:t>
            </a:r>
            <a:endParaRPr lang="en-US" altLang="sr-Latn-RS" sz="1800" baseline="-25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98EB37-8796-42C8-A918-C868A6DD64BB}"/>
              </a:ext>
            </a:extLst>
          </p:cNvPr>
          <p:cNvCxnSpPr/>
          <p:nvPr/>
        </p:nvCxnSpPr>
        <p:spPr>
          <a:xfrm>
            <a:off x="6367463" y="1641475"/>
            <a:ext cx="317500" cy="63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394C86-2456-4FE3-AA1C-1D59083639B5}"/>
              </a:ext>
            </a:extLst>
          </p:cNvPr>
          <p:cNvCxnSpPr/>
          <p:nvPr/>
        </p:nvCxnSpPr>
        <p:spPr>
          <a:xfrm rot="16200000" flipH="1">
            <a:off x="5828506" y="1064420"/>
            <a:ext cx="365125" cy="476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89" name="TextBox 28">
            <a:extLst>
              <a:ext uri="{FF2B5EF4-FFF2-40B4-BE49-F238E27FC236}">
                <a16:creationId xmlns:a16="http://schemas.microsoft.com/office/drawing/2014/main" id="{BF4B23CC-7988-4F71-AF0E-6A6267F0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1687513"/>
            <a:ext cx="446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5FC22B-9999-4E9A-8565-B03B0AFA2F0C}"/>
              </a:ext>
            </a:extLst>
          </p:cNvPr>
          <p:cNvCxnSpPr/>
          <p:nvPr/>
        </p:nvCxnSpPr>
        <p:spPr>
          <a:xfrm flipV="1">
            <a:off x="6029325" y="5138738"/>
            <a:ext cx="1203325" cy="476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1" name="TextBox 30">
            <a:extLst>
              <a:ext uri="{FF2B5EF4-FFF2-40B4-BE49-F238E27FC236}">
                <a16:creationId xmlns:a16="http://schemas.microsoft.com/office/drawing/2014/main" id="{3E19F1C6-3AFB-448F-8A8F-B8E5912E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50" y="5102225"/>
            <a:ext cx="50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F</a:t>
            </a:r>
            <a:r>
              <a:rPr lang="sr-Latn-RS" altLang="sr-Latn-RS" sz="1800" baseline="-25000"/>
              <a:t>0</a:t>
            </a:r>
            <a:endParaRPr lang="en-US" altLang="sr-Latn-RS" sz="1800" baseline="-250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26C81C-C1D5-4492-8EF8-451952EE34F7}"/>
              </a:ext>
            </a:extLst>
          </p:cNvPr>
          <p:cNvCxnSpPr/>
          <p:nvPr/>
        </p:nvCxnSpPr>
        <p:spPr>
          <a:xfrm>
            <a:off x="6904038" y="5494338"/>
            <a:ext cx="317500" cy="63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90D1CD-8A00-46EB-9D97-66FE02FA2596}"/>
              </a:ext>
            </a:extLst>
          </p:cNvPr>
          <p:cNvCxnSpPr/>
          <p:nvPr/>
        </p:nvCxnSpPr>
        <p:spPr>
          <a:xfrm rot="16200000" flipH="1">
            <a:off x="6319043" y="5288757"/>
            <a:ext cx="30321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4" name="TextBox 33">
            <a:extLst>
              <a:ext uri="{FF2B5EF4-FFF2-40B4-BE49-F238E27FC236}">
                <a16:creationId xmlns:a16="http://schemas.microsoft.com/office/drawing/2014/main" id="{F83C0276-81B3-4278-B09F-189B175A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5541963"/>
            <a:ext cx="446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D11F45-834B-46F2-B627-F49F9ED2AE0D}"/>
              </a:ext>
            </a:extLst>
          </p:cNvPr>
          <p:cNvCxnSpPr/>
          <p:nvPr/>
        </p:nvCxnSpPr>
        <p:spPr>
          <a:xfrm rot="5400000">
            <a:off x="6853238" y="5524500"/>
            <a:ext cx="696912" cy="7938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E4198BD4-D3E2-46F6-B2D4-80955A14C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51113"/>
          <a:ext cx="47053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1" imgW="4495680" imgH="723600" progId="Equation.3">
                  <p:embed/>
                </p:oleObj>
              </mc:Choice>
              <mc:Fallback>
                <p:oleObj name="Jednačina" r:id="rId11" imgW="4495680" imgH="723600" progId="Equation.3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E4198BD4-D3E2-46F6-B2D4-80955A14C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51113"/>
                        <a:ext cx="47053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>
            <a:extLst>
              <a:ext uri="{FF2B5EF4-FFF2-40B4-BE49-F238E27FC236}">
                <a16:creationId xmlns:a16="http://schemas.microsoft.com/office/drawing/2014/main" id="{FEA055F7-EAE1-4DD8-B928-5D6D683B8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459163"/>
          <a:ext cx="42624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3" imgW="4025880" imgH="723600" progId="Equation.3">
                  <p:embed/>
                </p:oleObj>
              </mc:Choice>
              <mc:Fallback>
                <p:oleObj name="Jednačina" r:id="rId13" imgW="4025880" imgH="723600" progId="Equation.3">
                  <p:embed/>
                  <p:pic>
                    <p:nvPicPr>
                      <p:cNvPr id="37" name="Object 7">
                        <a:extLst>
                          <a:ext uri="{FF2B5EF4-FFF2-40B4-BE49-F238E27FC236}">
                            <a16:creationId xmlns:a16="http://schemas.microsoft.com/office/drawing/2014/main" id="{FEA055F7-EAE1-4DD8-B928-5D6D683B8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59163"/>
                        <a:ext cx="42624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CC28C659-1314-44C0-80A4-94D506E46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5957888"/>
          <a:ext cx="25384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5" imgW="2641320" imgH="723600" progId="Equation.3">
                  <p:embed/>
                </p:oleObj>
              </mc:Choice>
              <mc:Fallback>
                <p:oleObj name="Jednačina" r:id="rId15" imgW="2641320" imgH="723600" progId="Equation.3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CC28C659-1314-44C0-80A4-94D506E46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5957888"/>
                        <a:ext cx="25384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BADDAA9-2493-4163-A8E4-2574F7283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4376738"/>
            <a:ext cx="36861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r-HR" altLang="sr-Latn-RS" sz="1800"/>
              <a:t>U </a:t>
            </a:r>
            <a:r>
              <a:rPr lang="hr-HR" altLang="sr-Latn-RS" sz="1800" err="1"/>
              <a:t>linearizovanom</a:t>
            </a:r>
            <a:r>
              <a:rPr lang="hr-HR" altLang="sr-Latn-RS" sz="1800"/>
              <a:t> modelu nije potrebno pisati „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sr-Latn-RS" altLang="sr-Latn-RS" sz="1800">
                <a:latin typeface="+mn-lt"/>
              </a:rPr>
              <a:t>“, te se</a:t>
            </a:r>
            <a:r>
              <a:rPr lang="en-US" altLang="sr-Latn-RS" sz="1800"/>
              <a:t> </a:t>
            </a:r>
            <a:r>
              <a:rPr lang="sr-Latn-RS" altLang="sr-Latn-RS" sz="1800"/>
              <a:t>ono </a:t>
            </a:r>
            <a:r>
              <a:rPr lang="sr-Latn-RS" altLang="sr-Latn-RS" sz="1800" err="1"/>
              <a:t>uglavno</a:t>
            </a:r>
            <a:r>
              <a:rPr lang="hr-HR" altLang="sr-Latn-RS" sz="1800"/>
              <a:t>m izostavlja (iz konteksta je jasno da se radi o varijacijama malih veličina):</a:t>
            </a:r>
            <a:endParaRPr lang="en-US" altLang="sr-Latn-RS" sz="1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A99EC3-7E7B-4827-A9C0-5F4FE2B7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5" y="6107113"/>
            <a:ext cx="182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.....................(5)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9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62A8DA2A-BADA-4CFB-B2B0-510FC675F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3963" y="103188"/>
          <a:ext cx="1341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900" imgH="571500" progId="Equation.3">
                  <p:embed/>
                </p:oleObj>
              </mc:Choice>
              <mc:Fallback>
                <p:oleObj name="Equation" r:id="rId3" imgW="1485900" imgH="571500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62A8DA2A-BADA-4CFB-B2B0-510FC675F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03188"/>
                        <a:ext cx="1341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A184B9-4762-418C-9185-4EF927A2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52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Sada se jednačina (2) (odnosno (4)):</a:t>
            </a:r>
            <a:endParaRPr lang="en-US" altLang="sr-Latn-R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2EFD0-80C3-4BD8-B005-B1131526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722438"/>
            <a:ext cx="233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može napisati u obliku:</a:t>
            </a:r>
            <a:endParaRPr lang="en-US" altLang="sr-Latn-RS" sz="180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DB8C1DB-7749-470D-98B8-D76706CE2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1543050"/>
          <a:ext cx="3363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5" imgW="3657600" imgH="812520" progId="Equation.3">
                  <p:embed/>
                </p:oleObj>
              </mc:Choice>
              <mc:Fallback>
                <p:oleObj name="Jednačina" r:id="rId5" imgW="3657600" imgH="8125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DB8C1DB-7749-470D-98B8-D76706CE2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543050"/>
                        <a:ext cx="33639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F0833F6-9BCF-4109-9A64-2C8260349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2814638"/>
          <a:ext cx="45386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7" imgW="4876560" imgH="723600" progId="Equation.3">
                  <p:embed/>
                </p:oleObj>
              </mc:Choice>
              <mc:Fallback>
                <p:oleObj name="Jednačina" r:id="rId7" imgW="4876560" imgH="7236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F0833F6-9BCF-4109-9A64-2C8260349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2814638"/>
                        <a:ext cx="4538663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7FE8B8-CB1D-418B-B4A0-715AE876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362200"/>
            <a:ext cx="570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Nakon primene  Laplasove transformacije, izraz (5) postaje:</a:t>
            </a:r>
            <a:endParaRPr lang="en-US" altLang="sr-Latn-R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F707-A36D-481D-87AB-2AB85FBD7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648200"/>
            <a:ext cx="7773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Ako se pretpostave nulti početni uslovi </a:t>
            </a:r>
            <a:r>
              <a:rPr lang="en-US" altLang="sr-Latn-RS" sz="1800"/>
              <a:t>h</a:t>
            </a:r>
            <a:r>
              <a:rPr lang="en-US" altLang="sr-Latn-RS" sz="1800" baseline="-25000"/>
              <a:t>0</a:t>
            </a:r>
            <a:r>
              <a:rPr lang="en-US" altLang="sr-Latn-RS" sz="1800"/>
              <a:t>=0</a:t>
            </a:r>
            <a:r>
              <a:rPr lang="sr-Latn-RS" altLang="sr-Latn-RS" sz="1800"/>
              <a:t> (rezervoar je na početku bio prazan)</a:t>
            </a:r>
            <a:r>
              <a:rPr lang="en-US" altLang="sr-Latn-RS" sz="1800"/>
              <a:t>,</a:t>
            </a:r>
            <a:endParaRPr lang="sr-Latn-R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tada se izraz (7) može napisati u obliku:</a:t>
            </a:r>
            <a:endParaRPr lang="en-US" altLang="sr-Latn-RS" sz="1800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F6DE50E-8ACF-4B54-B5E6-2E30E08FC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308600"/>
          <a:ext cx="4254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9" imgW="4902120" imgH="1447560" progId="Equation.3">
                  <p:embed/>
                </p:oleObj>
              </mc:Choice>
              <mc:Fallback>
                <p:oleObj name="Jednačina" r:id="rId9" imgW="4902120" imgH="144756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F6DE50E-8ACF-4B54-B5E6-2E30E08FC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08600"/>
                        <a:ext cx="42545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4ECAF6C-5965-4579-A1B4-87BCD854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812800"/>
            <a:ext cx="1719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uvodeći smenu: </a:t>
            </a:r>
            <a:endParaRPr lang="en-US" altLang="sr-Latn-RS" sz="1800"/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EF226DBD-4CA2-4364-89F8-976D7C51C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674688"/>
          <a:ext cx="25384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1" imgW="2641320" imgH="723600" progId="Equation.3">
                  <p:embed/>
                </p:oleObj>
              </mc:Choice>
              <mc:Fallback>
                <p:oleObj name="Jednačina" r:id="rId11" imgW="2641320" imgH="723600" progId="Equation.3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EF226DBD-4CA2-4364-89F8-976D7C51C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674688"/>
                        <a:ext cx="25384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7BAB4BC-0D93-461C-B1FF-8727C6DEE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1752600"/>
            <a:ext cx="330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............................................(6)</a:t>
            </a:r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605EF-355B-4B60-AB0F-002E3051A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06713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..............................................................(7)</a:t>
            </a:r>
            <a:endParaRPr lang="en-US" alt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A290A710-3247-4D24-BA96-2902E5144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657600"/>
          <a:ext cx="1917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3" imgW="1917360" imgH="723600" progId="Equation.3">
                  <p:embed/>
                </p:oleObj>
              </mc:Choice>
              <mc:Fallback>
                <p:oleObj name="Jednačina" r:id="rId13" imgW="1917360" imgH="723600" progId="Equation.3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A290A710-3247-4D24-BA96-2902E5144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657600"/>
                        <a:ext cx="1917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8F55FA0-81A0-41A6-B617-45A274EB3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3800475"/>
            <a:ext cx="8931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Napomena: primetiti da su                                        konstante i da Laplasova transformacija na njih ne deluje</a:t>
            </a:r>
            <a:endParaRPr lang="en-US" altLang="sr-Latn-RS" sz="1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FCA4D-F56D-431D-82B8-16E6DAF5B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780088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.............................(8)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18" grpId="0"/>
      <p:bldP spid="20" grpId="0"/>
      <p:bldP spid="21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B3463-E2F4-4921-8F31-8102CB25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0713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Uvodeći oznake:</a:t>
            </a:r>
            <a:endParaRPr lang="en-US" altLang="sr-Latn-R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1BE4-A4A9-44F0-B41E-4D744306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676400"/>
            <a:ext cx="529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Poslednja jedakost, izraz (8), se može napisati u obliku:</a:t>
            </a:r>
            <a:endParaRPr lang="en-US" altLang="sr-Latn-RS" sz="1800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0DE768F7-944E-4DC3-A77D-9EFE993E1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33600"/>
          <a:ext cx="28956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200" imgH="304800" progId="Equation.3">
                  <p:embed/>
                </p:oleObj>
              </mc:Choice>
              <mc:Fallback>
                <p:oleObj name="Equation" r:id="rId2" imgW="3124200" imgH="304800" progId="Equation.3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0DE768F7-944E-4DC3-A77D-9EFE993E1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28956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4A2ACDF6-63F7-442B-A526-AA3CDEB78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4825" y="2667000"/>
          <a:ext cx="30511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800" imgH="622300" progId="Equation.3">
                  <p:embed/>
                </p:oleObj>
              </mc:Choice>
              <mc:Fallback>
                <p:oleObj name="Equation" r:id="rId4" imgW="3479800" imgH="62230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4A2ACDF6-63F7-442B-A526-AA3CDEB78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667000"/>
                        <a:ext cx="30511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4F3D2C-3514-48E3-A5B0-F3860A138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2738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A u stacionarnom stanju je</a:t>
            </a:r>
            <a:r>
              <a:rPr lang="en-US" altLang="sr-Latn-RS" sz="1800"/>
              <a:t>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F257A3E-9127-4C2B-89F4-E30C1BAF7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535363"/>
          <a:ext cx="2281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400" imgH="304800" progId="Equation.3">
                  <p:embed/>
                </p:oleObj>
              </mc:Choice>
              <mc:Fallback>
                <p:oleObj name="Equation" r:id="rId6" imgW="2311400" imgH="3048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F257A3E-9127-4C2B-89F4-E30C1BAF7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35363"/>
                        <a:ext cx="22812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8D2C76E-0F5F-476B-BD7B-74240621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2041525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..........................................(9)</a:t>
            </a:r>
            <a:endParaRPr lang="en-US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1235AD-BFFB-4D9A-A5D3-FCE13A295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2732088"/>
            <a:ext cx="441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........................................(10)</a:t>
            </a:r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CF164-0FD6-4B36-B590-2A62ADA0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429000"/>
            <a:ext cx="4549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..................................................(11)</a:t>
            </a:r>
            <a:endParaRPr lang="en-US" alt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7288009-BADD-4C6D-A65A-21A8CEA00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76200"/>
          <a:ext cx="4813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8" imgW="4813200" imgH="1422360" progId="Equation.3">
                  <p:embed/>
                </p:oleObj>
              </mc:Choice>
              <mc:Fallback>
                <p:oleObj name="Jednačina" r:id="rId8" imgW="4813200" imgH="1422360" progId="Equation.3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7288009-BADD-4C6D-A65A-21A8CEA00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"/>
                        <a:ext cx="4813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B4BC700B-D23A-4513-A173-40960BF752E4}"/>
              </a:ext>
            </a:extLst>
          </p:cNvPr>
          <p:cNvGrpSpPr>
            <a:grpSpLocks/>
          </p:cNvGrpSpPr>
          <p:nvPr/>
        </p:nvGrpSpPr>
        <p:grpSpPr bwMode="auto">
          <a:xfrm>
            <a:off x="3011488" y="4083050"/>
            <a:ext cx="4210050" cy="1690688"/>
            <a:chOff x="3010972" y="4082488"/>
            <a:chExt cx="4210684" cy="1691283"/>
          </a:xfrm>
        </p:grpSpPr>
        <p:graphicFrame>
          <p:nvGraphicFramePr>
            <p:cNvPr id="45069" name="Object 8">
              <a:extLst>
                <a:ext uri="{FF2B5EF4-FFF2-40B4-BE49-F238E27FC236}">
                  <a16:creationId xmlns:a16="http://schemas.microsoft.com/office/drawing/2014/main" id="{A798C2C8-7A78-4019-9ECC-97C0D121C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1950" y="4143375"/>
            <a:ext cx="7350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Jednačina" r:id="rId10" imgW="838080" imgH="672840" progId="Equation.3">
                    <p:embed/>
                  </p:oleObj>
                </mc:Choice>
                <mc:Fallback>
                  <p:oleObj name="Jednačina" r:id="rId10" imgW="838080" imgH="672840" progId="Equation.3">
                    <p:embed/>
                    <p:pic>
                      <p:nvPicPr>
                        <p:cNvPr id="45069" name="Object 8">
                          <a:extLst>
                            <a:ext uri="{FF2B5EF4-FFF2-40B4-BE49-F238E27FC236}">
                              <a16:creationId xmlns:a16="http://schemas.microsoft.com/office/drawing/2014/main" id="{A798C2C8-7A78-4019-9ECC-97C0D121C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950" y="4143375"/>
                          <a:ext cx="7350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8">
              <a:extLst>
                <a:ext uri="{FF2B5EF4-FFF2-40B4-BE49-F238E27FC236}">
                  <a16:creationId xmlns:a16="http://schemas.microsoft.com/office/drawing/2014/main" id="{F3FD9D02-F237-44D1-AF13-383A8FE916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8125" y="5181600"/>
            <a:ext cx="89058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Jednačina" r:id="rId12" imgW="1015920" imgH="672840" progId="Equation.3">
                    <p:embed/>
                  </p:oleObj>
                </mc:Choice>
                <mc:Fallback>
                  <p:oleObj name="Jednačina" r:id="rId12" imgW="1015920" imgH="672840" progId="Equation.3">
                    <p:embed/>
                    <p:pic>
                      <p:nvPicPr>
                        <p:cNvPr id="45070" name="Object 8">
                          <a:extLst>
                            <a:ext uri="{FF2B5EF4-FFF2-40B4-BE49-F238E27FC236}">
                              <a16:creationId xmlns:a16="http://schemas.microsoft.com/office/drawing/2014/main" id="{F3FD9D02-F237-44D1-AF13-383A8FE916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125" y="5181600"/>
                          <a:ext cx="89058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E14169-3663-472B-9633-A93C0C18745B}"/>
                </a:ext>
              </a:extLst>
            </p:cNvPr>
            <p:cNvSpPr/>
            <p:nvPr/>
          </p:nvSpPr>
          <p:spPr>
            <a:xfrm>
              <a:off x="3846123" y="4125366"/>
              <a:ext cx="1406737" cy="674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47C97C-69F7-45CB-94FB-922BEB0B7778}"/>
                </a:ext>
              </a:extLst>
            </p:cNvPr>
            <p:cNvSpPr/>
            <p:nvPr/>
          </p:nvSpPr>
          <p:spPr>
            <a:xfrm>
              <a:off x="3835008" y="5098846"/>
              <a:ext cx="1408325" cy="674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951F4C-E560-482A-B3CB-5A74BB136483}"/>
                </a:ext>
              </a:extLst>
            </p:cNvPr>
            <p:cNvCxnSpPr/>
            <p:nvPr/>
          </p:nvCxnSpPr>
          <p:spPr>
            <a:xfrm flipV="1">
              <a:off x="5243333" y="5410105"/>
              <a:ext cx="776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F15244A-6B7F-4B43-88D4-6626D8B56627}"/>
                </a:ext>
              </a:extLst>
            </p:cNvPr>
            <p:cNvSpPr/>
            <p:nvPr/>
          </p:nvSpPr>
          <p:spPr>
            <a:xfrm>
              <a:off x="6019737" y="5257651"/>
              <a:ext cx="317548" cy="2906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12DB33-4858-4406-A4CB-CC3B772B9BB1}"/>
                </a:ext>
              </a:extLst>
            </p:cNvPr>
            <p:cNvCxnSpPr/>
            <p:nvPr/>
          </p:nvCxnSpPr>
          <p:spPr>
            <a:xfrm flipV="1">
              <a:off x="3084008" y="5410105"/>
              <a:ext cx="776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6A840A-D75C-4C1D-B276-14C6720EEB26}"/>
                </a:ext>
              </a:extLst>
            </p:cNvPr>
            <p:cNvCxnSpPr/>
            <p:nvPr/>
          </p:nvCxnSpPr>
          <p:spPr>
            <a:xfrm flipV="1">
              <a:off x="6337285" y="5403753"/>
              <a:ext cx="776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831CF6-C527-42A9-A690-7088B22E2177}"/>
                </a:ext>
              </a:extLst>
            </p:cNvPr>
            <p:cNvCxnSpPr/>
            <p:nvPr/>
          </p:nvCxnSpPr>
          <p:spPr>
            <a:xfrm>
              <a:off x="6178511" y="4463622"/>
              <a:ext cx="0" cy="794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BD166C-D2EC-43BD-8240-C6379F3ADB05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5252860" y="4463622"/>
              <a:ext cx="9256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B1B00B-5736-4FFD-96F2-85DFEC0032A3}"/>
                </a:ext>
              </a:extLst>
            </p:cNvPr>
            <p:cNvCxnSpPr/>
            <p:nvPr/>
          </p:nvCxnSpPr>
          <p:spPr>
            <a:xfrm flipV="1">
              <a:off x="3085595" y="4463622"/>
              <a:ext cx="776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80" name="TextBox 31">
              <a:extLst>
                <a:ext uri="{FF2B5EF4-FFF2-40B4-BE49-F238E27FC236}">
                  <a16:creationId xmlns:a16="http://schemas.microsoft.com/office/drawing/2014/main" id="{9F03E466-0D67-4F3C-8C46-171E446EF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972" y="4082488"/>
              <a:ext cx="67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F</a:t>
              </a:r>
              <a:r>
                <a:rPr lang="sr-Latn-RS" altLang="en-US" baseline="-25000"/>
                <a:t>1</a:t>
              </a:r>
              <a:r>
                <a:rPr lang="sr-Latn-RS" altLang="en-US"/>
                <a:t>(s)</a:t>
              </a:r>
              <a:endParaRPr lang="en-US" altLang="en-US"/>
            </a:p>
          </p:txBody>
        </p:sp>
        <p:sp>
          <p:nvSpPr>
            <p:cNvPr id="45081" name="TextBox 32">
              <a:extLst>
                <a:ext uri="{FF2B5EF4-FFF2-40B4-BE49-F238E27FC236}">
                  <a16:creationId xmlns:a16="http://schemas.microsoft.com/office/drawing/2014/main" id="{CCC07B5C-4574-424B-9728-15B947F0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277" y="5003471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X(s)</a:t>
              </a:r>
              <a:endParaRPr lang="en-US" altLang="en-US"/>
            </a:p>
          </p:txBody>
        </p:sp>
        <p:sp>
          <p:nvSpPr>
            <p:cNvPr id="45082" name="TextBox 33">
              <a:extLst>
                <a:ext uri="{FF2B5EF4-FFF2-40B4-BE49-F238E27FC236}">
                  <a16:creationId xmlns:a16="http://schemas.microsoft.com/office/drawing/2014/main" id="{167B373B-FD3B-47BA-AAFE-AA29C8133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45" y="5029651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h(s)</a:t>
              </a:r>
              <a:endParaRPr lang="en-US" altLang="en-US"/>
            </a:p>
          </p:txBody>
        </p:sp>
        <p:sp>
          <p:nvSpPr>
            <p:cNvPr id="45083" name="TextBox 34">
              <a:extLst>
                <a:ext uri="{FF2B5EF4-FFF2-40B4-BE49-F238E27FC236}">
                  <a16:creationId xmlns:a16="http://schemas.microsoft.com/office/drawing/2014/main" id="{7D977167-33D1-4AE4-B672-4CFE69366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990" y="4974932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+</a:t>
              </a:r>
              <a:endParaRPr lang="en-US" altLang="en-US"/>
            </a:p>
          </p:txBody>
        </p:sp>
        <p:sp>
          <p:nvSpPr>
            <p:cNvPr id="45084" name="TextBox 35">
              <a:extLst>
                <a:ext uri="{FF2B5EF4-FFF2-40B4-BE49-F238E27FC236}">
                  <a16:creationId xmlns:a16="http://schemas.microsoft.com/office/drawing/2014/main" id="{371C8710-EC07-4D03-B4B8-3CC1F1BA0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858" y="509872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+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BA0D7563-B396-48CF-B2B1-0B4BF50A6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152400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 - </a:t>
            </a:r>
            <a:r>
              <a:rPr lang="en-US" altLang="sr-Latn-RS" sz="2400" dirty="0" err="1"/>
              <a:t>Integralni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ili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rampe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sp>
        <p:nvSpPr>
          <p:cNvPr id="8195" name="TextBox 5">
            <a:extLst>
              <a:ext uri="{FF2B5EF4-FFF2-40B4-BE49-F238E27FC236}">
                <a16:creationId xmlns:a16="http://schemas.microsoft.com/office/drawing/2014/main" id="{288601C5-9A9D-44CB-814D-4351923C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7644"/>
            <a:ext cx="47244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Količina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skladištenog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materijala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energije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ostaje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konstantan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samo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ako</a:t>
            </a:r>
            <a:r>
              <a:rPr lang="en-US" altLang="sr-Latn-RS" sz="1800" dirty="0"/>
              <a:t> je dot</a:t>
            </a:r>
            <a:r>
              <a:rPr lang="sr-Latn-RS" altLang="sr-Latn-RS" sz="1800" dirty="0" err="1"/>
              <a:t>ok</a:t>
            </a:r>
            <a:r>
              <a:rPr lang="sr-Latn-RS" altLang="sr-Latn-RS" sz="1800" dirty="0"/>
              <a:t> (</a:t>
            </a:r>
            <a:r>
              <a:rPr lang="sr-Latn-RS" altLang="sr-Latn-RS" sz="1800" b="1" dirty="0" err="1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sr-Latn-RS" altLang="sr-Latn-RS" sz="1800" b="1" baseline="-25000" dirty="0" err="1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sr-Latn-RS" altLang="sr-Latn-RS" sz="1800" dirty="0"/>
              <a:t>) </a:t>
            </a:r>
            <a:r>
              <a:rPr lang="en-US" altLang="sr-Latn-RS" sz="1800" dirty="0" err="1"/>
              <a:t>tačno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jednak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“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icanjem</a:t>
            </a:r>
            <a:r>
              <a:rPr lang="sr-Latn-RS" altLang="sr-Latn-RS" sz="1800" dirty="0"/>
              <a:t>” (odvodom, </a:t>
            </a:r>
            <a:r>
              <a:rPr lang="sr-Latn-RS" altLang="sr-Latn-RS" sz="1800" b="1" dirty="0" err="1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sr-Latn-RS" altLang="sr-Latn-RS" sz="1800" b="1" baseline="-25000" dirty="0" err="1">
                <a:solidFill>
                  <a:schemeClr val="accent5">
                    <a:lumMod val="75000"/>
                  </a:schemeClr>
                </a:solidFill>
              </a:rPr>
              <a:t>out</a:t>
            </a:r>
            <a:r>
              <a:rPr lang="sr-Latn-RS" altLang="sr-Latn-RS" sz="1800" dirty="0"/>
              <a:t>)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Ako</a:t>
            </a:r>
            <a:r>
              <a:rPr lang="en-US" altLang="sr-Latn-RS" sz="1800" dirty="0"/>
              <a:t> je </a:t>
            </a:r>
            <a:r>
              <a:rPr lang="sr-Latn-RS" altLang="sr-Latn-RS" sz="1800" dirty="0"/>
              <a:t>“</a:t>
            </a:r>
            <a:r>
              <a:rPr lang="en-US" altLang="sr-Latn-RS" sz="1800" dirty="0" err="1"/>
              <a:t>dotok</a:t>
            </a:r>
            <a:r>
              <a:rPr lang="sr-Latn-RS" altLang="sr-Latn-RS" sz="1800" dirty="0"/>
              <a:t>”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veći</a:t>
            </a:r>
            <a:r>
              <a:rPr lang="en-US" altLang="sr-Latn-RS" sz="1800" dirty="0"/>
              <a:t> od </a:t>
            </a:r>
            <a:r>
              <a:rPr lang="sr-Latn-RS" altLang="sr-Latn-RS" sz="1800" dirty="0"/>
              <a:t>“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icanja</a:t>
            </a:r>
            <a:r>
              <a:rPr lang="sr-Latn-RS" altLang="sr-Latn-RS" sz="1800" dirty="0"/>
              <a:t>”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količina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povećati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proporcionalnom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razlici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dirty="0" err="1"/>
              <a:t>Ako</a:t>
            </a:r>
            <a:r>
              <a:rPr lang="en-US" altLang="sr-Latn-RS" sz="1800" dirty="0"/>
              <a:t> je </a:t>
            </a:r>
            <a:r>
              <a:rPr lang="sr-Latn-RS" altLang="sr-Latn-RS" sz="1800" dirty="0"/>
              <a:t>“</a:t>
            </a:r>
            <a:r>
              <a:rPr lang="en-US" altLang="sr-Latn-RS" sz="1800" dirty="0" err="1"/>
              <a:t>dotok</a:t>
            </a:r>
            <a:r>
              <a:rPr lang="sr-Latn-RS" altLang="sr-Latn-RS" sz="1800" dirty="0"/>
              <a:t>”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manji</a:t>
            </a:r>
            <a:r>
              <a:rPr lang="en-US" altLang="sr-Latn-RS" sz="1800" dirty="0"/>
              <a:t> od </a:t>
            </a:r>
            <a:r>
              <a:rPr lang="sr-Latn-RS" altLang="sr-Latn-RS" sz="1800" dirty="0"/>
              <a:t>“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icanja</a:t>
            </a:r>
            <a:r>
              <a:rPr lang="sr-Latn-RS" altLang="sr-Latn-RS" sz="1800" dirty="0"/>
              <a:t>”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količina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smanjiti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brzinom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proporcionalnom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razlici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tih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protoka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sz="1800" dirty="0"/>
              <a:t>„</a:t>
            </a:r>
            <a:r>
              <a:rPr lang="en-US" altLang="sr-Latn-RS" sz="1800" b="1" dirty="0" err="1">
                <a:solidFill>
                  <a:srgbClr val="00B050"/>
                </a:solidFill>
              </a:rPr>
              <a:t>Dotok</a:t>
            </a:r>
            <a:r>
              <a:rPr lang="sr-Latn-RS" altLang="sr-Latn-RS" sz="1800" dirty="0"/>
              <a:t>“</a:t>
            </a:r>
            <a:r>
              <a:rPr lang="en-US" altLang="sr-Latn-RS" sz="1800" dirty="0"/>
              <a:t> je </a:t>
            </a:r>
            <a:r>
              <a:rPr lang="en-US" altLang="sr-Latn-RS" sz="1800" b="1" dirty="0" err="1">
                <a:solidFill>
                  <a:srgbClr val="00B050"/>
                </a:solidFill>
              </a:rPr>
              <a:t>ulazni</a:t>
            </a:r>
            <a:r>
              <a:rPr lang="en-US" altLang="sr-Latn-RS" sz="1800" b="1" dirty="0">
                <a:solidFill>
                  <a:srgbClr val="00B050"/>
                </a:solidFill>
              </a:rPr>
              <a:t> signal </a:t>
            </a:r>
            <a:r>
              <a:rPr lang="en-US" altLang="sr-Latn-RS" sz="1800" dirty="0" err="1"/>
              <a:t>integralnog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nivo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tečnosti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ali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„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icanje</a:t>
            </a:r>
            <a:r>
              <a:rPr lang="sr-Latn-RS" altLang="sr-Latn-RS" sz="1800" dirty="0"/>
              <a:t>“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nije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izlazni</a:t>
            </a:r>
            <a:r>
              <a:rPr lang="en-US" altLang="sr-Latn-RS" sz="1800" dirty="0"/>
              <a:t> signal.</a:t>
            </a:r>
            <a:r>
              <a:rPr lang="sr-Latn-RS" altLang="sr-Latn-RS" sz="1800" dirty="0"/>
              <a:t> </a:t>
            </a:r>
            <a:endParaRPr lang="en-US" altLang="sr-Latn-RS" sz="18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b="1" dirty="0" err="1">
                <a:solidFill>
                  <a:srgbClr val="00B050"/>
                </a:solidFill>
              </a:rPr>
              <a:t>Izlazni</a:t>
            </a:r>
            <a:r>
              <a:rPr lang="en-US" altLang="sr-Latn-RS" sz="1800" b="1" dirty="0">
                <a:solidFill>
                  <a:srgbClr val="00B050"/>
                </a:solidFill>
              </a:rPr>
              <a:t> signal </a:t>
            </a:r>
            <a:r>
              <a:rPr lang="en-US" altLang="sr-Latn-RS" sz="1800" dirty="0" err="1"/>
              <a:t>integralnog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promenljiva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kao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je </a:t>
            </a:r>
            <a:r>
              <a:rPr lang="en-US" altLang="sr-Latn-RS" sz="1800" b="1" dirty="0" err="1">
                <a:solidFill>
                  <a:srgbClr val="00B050"/>
                </a:solidFill>
              </a:rPr>
              <a:t>nivo</a:t>
            </a:r>
            <a:r>
              <a:rPr lang="en-US" altLang="sr-Latn-RS" sz="1800" b="1" dirty="0">
                <a:solidFill>
                  <a:srgbClr val="00B050"/>
                </a:solidFill>
              </a:rPr>
              <a:t> </a:t>
            </a:r>
            <a:r>
              <a:rPr lang="en-US" altLang="sr-Latn-RS" sz="1800" b="1" dirty="0" err="1">
                <a:solidFill>
                  <a:srgbClr val="00B050"/>
                </a:solidFill>
              </a:rPr>
              <a:t>tečnosti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što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mera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količine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materijala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energije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sladištena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kapacitivnom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elementu</a:t>
            </a:r>
            <a:r>
              <a:rPr lang="sr-Latn-RS" altLang="sr-Latn-RS" sz="1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ECB96-175E-4F6E-A22A-0366C6F1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066800"/>
            <a:ext cx="4328025" cy="264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AF5B5B-0D9B-43DF-B3CC-B83E4C3C761B}"/>
              </a:ext>
            </a:extLst>
          </p:cNvPr>
          <p:cNvSpPr/>
          <p:nvPr/>
        </p:nvSpPr>
        <p:spPr>
          <a:xfrm>
            <a:off x="4733925" y="4876800"/>
            <a:ext cx="298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sr-Latn-RS" altLang="sr-Latn-RS" b="1" dirty="0">
                <a:solidFill>
                  <a:srgbClr val="0070C0"/>
                </a:solidFill>
              </a:rPr>
              <a:t>Šta je </a:t>
            </a:r>
            <a:r>
              <a:rPr lang="sr-Latn-RS" altLang="sr-Latn-RS" b="1" dirty="0" err="1">
                <a:solidFill>
                  <a:srgbClr val="0070C0"/>
                </a:solidFill>
              </a:rPr>
              <a:t>q</a:t>
            </a:r>
            <a:r>
              <a:rPr lang="sr-Latn-RS" altLang="sr-Latn-RS" b="1" baseline="-25000" dirty="0" err="1">
                <a:solidFill>
                  <a:srgbClr val="0070C0"/>
                </a:solidFill>
              </a:rPr>
              <a:t>out</a:t>
            </a:r>
            <a:r>
              <a:rPr lang="sr-Latn-RS" altLang="sr-Latn-RS" b="1" dirty="0">
                <a:solidFill>
                  <a:srgbClr val="0070C0"/>
                </a:solidFill>
              </a:rPr>
              <a:t> ako nije izlaz?  </a:t>
            </a:r>
            <a:endParaRPr lang="en-US" altLang="sr-Latn-RS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BF96D-8C81-4539-BE09-96F09E8A71E1}"/>
              </a:ext>
            </a:extLst>
          </p:cNvPr>
          <p:cNvSpPr/>
          <p:nvPr/>
        </p:nvSpPr>
        <p:spPr>
          <a:xfrm>
            <a:off x="7517431" y="4876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altLang="sr-Latn-RS" b="1" dirty="0">
                <a:solidFill>
                  <a:srgbClr val="FF0000"/>
                </a:solidFill>
              </a:rPr>
              <a:t>Poremećaj</a:t>
            </a:r>
            <a:endParaRPr lang="sr-Latn-R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BA16500-A850-49D4-A4FF-610331D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11163"/>
          </a:xfrm>
        </p:spPr>
        <p:txBody>
          <a:bodyPr/>
          <a:lstStyle/>
          <a:p>
            <a:pPr algn="l"/>
            <a:r>
              <a:rPr lang="sr-Latn-RS" altLang="en-US" sz="3200" b="1">
                <a:solidFill>
                  <a:srgbClr val="0070C0"/>
                </a:solidFill>
              </a:rPr>
              <a:t>Mala diskusija o vrednostima T</a:t>
            </a:r>
            <a:r>
              <a:rPr lang="sr-Latn-RS" altLang="en-US" sz="3200" b="1" baseline="-25000">
                <a:solidFill>
                  <a:srgbClr val="0070C0"/>
                </a:solidFill>
              </a:rPr>
              <a:t>p</a:t>
            </a:r>
            <a:r>
              <a:rPr lang="sr-Latn-RS" altLang="en-US" sz="3200" b="1">
                <a:solidFill>
                  <a:srgbClr val="0070C0"/>
                </a:solidFill>
              </a:rPr>
              <a:t>, K</a:t>
            </a:r>
            <a:r>
              <a:rPr lang="sr-Latn-RS" altLang="en-US" sz="3200" b="1" baseline="-25000">
                <a:solidFill>
                  <a:srgbClr val="0070C0"/>
                </a:solidFill>
              </a:rPr>
              <a:t>L</a:t>
            </a:r>
            <a:r>
              <a:rPr lang="sr-Latn-RS" altLang="en-US" sz="3200" b="1">
                <a:solidFill>
                  <a:srgbClr val="0070C0"/>
                </a:solidFill>
              </a:rPr>
              <a:t> i K</a:t>
            </a:r>
            <a:r>
              <a:rPr lang="sr-Latn-RS" altLang="en-US" sz="3200" b="1" baseline="-25000">
                <a:solidFill>
                  <a:srgbClr val="0070C0"/>
                </a:solidFill>
              </a:rPr>
              <a:t>P</a:t>
            </a:r>
            <a:r>
              <a:rPr lang="sr-Latn-RS" altLang="en-US" sz="3200" b="1">
                <a:solidFill>
                  <a:srgbClr val="0070C0"/>
                </a:solidFill>
              </a:rPr>
              <a:t> – deo 1</a:t>
            </a:r>
            <a:endParaRPr lang="en-US" altLang="en-US" sz="3200" b="1" baseline="-25000">
              <a:solidFill>
                <a:srgbClr val="0070C0"/>
              </a:solidFill>
            </a:endParaRP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9DAD4C2A-A6DE-413C-BBF4-4C6308EC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57400"/>
            <a:ext cx="8959850" cy="48006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sr-Latn-RS" altLang="en-US" sz="2200"/>
              <a:t>K</a:t>
            </a:r>
            <a:r>
              <a:rPr lang="sr-Latn-RS" altLang="en-US" sz="2200" baseline="-25000"/>
              <a:t>L</a:t>
            </a:r>
            <a:r>
              <a:rPr lang="sr-Latn-RS" altLang="en-US" sz="2200"/>
              <a:t> i K</a:t>
            </a:r>
            <a:r>
              <a:rPr lang="sr-Latn-RS" altLang="en-US" sz="2200" baseline="-25000"/>
              <a:t>P</a:t>
            </a:r>
            <a:r>
              <a:rPr lang="sr-Latn-RS" altLang="en-US" sz="2200"/>
              <a:t> su pojačanja a T</a:t>
            </a:r>
            <a:r>
              <a:rPr lang="sr-Latn-RS" altLang="en-US" sz="2200" baseline="-25000"/>
              <a:t>p</a:t>
            </a:r>
            <a:r>
              <a:rPr lang="sr-Latn-RS" altLang="en-US" sz="2200"/>
              <a:t> vremenska konstanta.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sr-Latn-RS" altLang="en-US" sz="2200"/>
              <a:t>Sva tri parametra su obrnuto proporcionalna faktoru               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sr-Latn-RS" altLang="en-US" sz="2200"/>
              <a:t>A šta je             ?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sr-Latn-RS" altLang="en-US" sz="2200"/>
              <a:t>              je osetljivost </a:t>
            </a:r>
            <a:r>
              <a:rPr lang="sr-Latn-RS" altLang="en-US" sz="2200" i="1"/>
              <a:t>F</a:t>
            </a:r>
            <a:r>
              <a:rPr lang="sr-Latn-RS" altLang="en-US" sz="2200" i="1" baseline="-25000"/>
              <a:t>0</a:t>
            </a:r>
            <a:r>
              <a:rPr lang="sr-Latn-RS" altLang="en-US" sz="2200"/>
              <a:t> na promenu </a:t>
            </a:r>
            <a:r>
              <a:rPr lang="sr-Latn-RS" altLang="en-US" sz="2200" i="1"/>
              <a:t>h</a:t>
            </a:r>
            <a:r>
              <a:rPr lang="sr-Latn-RS" altLang="en-US" sz="2200"/>
              <a:t> u okolini radne tačke         . Što je osetljivost veća, to će biti veća promena </a:t>
            </a:r>
            <a:r>
              <a:rPr lang="sr-Latn-RS" altLang="en-US" sz="2200" i="1"/>
              <a:t>F</a:t>
            </a:r>
            <a:r>
              <a:rPr lang="sr-Latn-RS" altLang="en-US" sz="2200" i="1" baseline="-25000"/>
              <a:t>0</a:t>
            </a:r>
            <a:r>
              <a:rPr lang="sr-Latn-RS" altLang="en-US" sz="2200"/>
              <a:t> za malu promenu </a:t>
            </a:r>
            <a:r>
              <a:rPr lang="sr-Latn-RS" altLang="en-US" sz="2200" i="1"/>
              <a:t>h</a:t>
            </a:r>
            <a:r>
              <a:rPr lang="sr-Latn-RS" altLang="en-US" sz="2200"/>
              <a:t>. S obzirom da se ovde radi o analizi malih promena signala u okolini radne tačke, vidi se da će veća vrednost                delovati „smirujuće“ na sistem. Smanjivaće vremensku konstantu </a:t>
            </a:r>
            <a:r>
              <a:rPr lang="sr-Latn-RS" altLang="en-US" sz="2200" i="1"/>
              <a:t>T</a:t>
            </a:r>
            <a:r>
              <a:rPr lang="sr-Latn-RS" altLang="en-US" sz="2200" i="1" baseline="-25000"/>
              <a:t>p</a:t>
            </a:r>
            <a:r>
              <a:rPr lang="sr-Latn-RS" altLang="en-US" sz="2200"/>
              <a:t>, odnosno, smanjivaće vreme potrebno za povratak u stacionarno stanje nakon dejstva poremećaja. Takođe, smanjivaće i pojačanja </a:t>
            </a:r>
            <a:r>
              <a:rPr lang="sr-Latn-RS" altLang="en-US" sz="2200" i="1"/>
              <a:t>K</a:t>
            </a:r>
            <a:r>
              <a:rPr lang="sr-Latn-RS" altLang="en-US" sz="2200" i="1" baseline="-25000"/>
              <a:t>L</a:t>
            </a:r>
            <a:r>
              <a:rPr lang="sr-Latn-RS" altLang="en-US" sz="2200"/>
              <a:t> i </a:t>
            </a:r>
            <a:r>
              <a:rPr lang="sr-Latn-RS" altLang="en-US" sz="2200" i="1"/>
              <a:t>K</a:t>
            </a:r>
            <a:r>
              <a:rPr lang="sr-Latn-RS" altLang="en-US" sz="2200" i="1" baseline="-25000"/>
              <a:t>P</a:t>
            </a:r>
            <a:r>
              <a:rPr lang="sr-Latn-RS" altLang="en-US" sz="2200"/>
              <a:t>, te će biti potrebne veće vrednosti ulaza </a:t>
            </a:r>
            <a:r>
              <a:rPr lang="sr-Latn-RS" altLang="en-US" sz="2200" i="1"/>
              <a:t>F</a:t>
            </a:r>
            <a:r>
              <a:rPr lang="sr-Latn-RS" altLang="en-US" sz="2200" i="1" baseline="-25000"/>
              <a:t>1</a:t>
            </a:r>
            <a:r>
              <a:rPr lang="sr-Latn-RS" altLang="en-US" sz="2200" i="1"/>
              <a:t>(s)</a:t>
            </a:r>
            <a:r>
              <a:rPr lang="sr-Latn-RS" altLang="en-US" sz="2200"/>
              <a:t> i </a:t>
            </a:r>
            <a:r>
              <a:rPr lang="sr-Latn-RS" altLang="en-US" sz="2200" i="1"/>
              <a:t>X(s)</a:t>
            </a:r>
            <a:r>
              <a:rPr lang="sr-Latn-RS" altLang="en-US" sz="2200"/>
              <a:t> za značajniju promenu </a:t>
            </a:r>
            <a:r>
              <a:rPr lang="sr-Latn-RS" altLang="en-US" sz="2200" i="1"/>
              <a:t>h(s)</a:t>
            </a:r>
            <a:r>
              <a:rPr lang="sr-Latn-RS" altLang="en-US" sz="2200"/>
              <a:t>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2200"/>
          </a:p>
        </p:txBody>
      </p:sp>
      <p:graphicFrame>
        <p:nvGraphicFramePr>
          <p:cNvPr id="46084" name="Object 3">
            <a:extLst>
              <a:ext uri="{FF2B5EF4-FFF2-40B4-BE49-F238E27FC236}">
                <a16:creationId xmlns:a16="http://schemas.microsoft.com/office/drawing/2014/main" id="{52617E9E-1E47-44AA-AC63-592540C96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57200"/>
          <a:ext cx="4368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2" imgW="4368600" imgH="1422360" progId="Equation.3">
                  <p:embed/>
                </p:oleObj>
              </mc:Choice>
              <mc:Fallback>
                <p:oleObj name="Jednačina" r:id="rId2" imgW="4368600" imgH="1422360" progId="Equation.3">
                  <p:embed/>
                  <p:pic>
                    <p:nvPicPr>
                      <p:cNvPr id="46084" name="Object 3">
                        <a:extLst>
                          <a:ext uri="{FF2B5EF4-FFF2-40B4-BE49-F238E27FC236}">
                            <a16:creationId xmlns:a16="http://schemas.microsoft.com/office/drawing/2014/main" id="{52617E9E-1E47-44AA-AC63-592540C96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57200"/>
                        <a:ext cx="4368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20">
            <a:extLst>
              <a:ext uri="{FF2B5EF4-FFF2-40B4-BE49-F238E27FC236}">
                <a16:creationId xmlns:a16="http://schemas.microsoft.com/office/drawing/2014/main" id="{012776AD-CF4B-477F-B4C6-BE2C01B4E92F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533400"/>
            <a:ext cx="4210050" cy="1690688"/>
            <a:chOff x="3010972" y="4082488"/>
            <a:chExt cx="4210684" cy="1691283"/>
          </a:xfrm>
        </p:grpSpPr>
        <p:graphicFrame>
          <p:nvGraphicFramePr>
            <p:cNvPr id="46091" name="Object 8">
              <a:extLst>
                <a:ext uri="{FF2B5EF4-FFF2-40B4-BE49-F238E27FC236}">
                  <a16:creationId xmlns:a16="http://schemas.microsoft.com/office/drawing/2014/main" id="{B61D573E-307E-4066-8567-E976F9D1E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0786" y="4189345"/>
            <a:ext cx="7350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Jednačina" r:id="rId4" imgW="838080" imgH="672840" progId="Equation.3">
                    <p:embed/>
                  </p:oleObj>
                </mc:Choice>
                <mc:Fallback>
                  <p:oleObj name="Jednačina" r:id="rId4" imgW="838080" imgH="672840" progId="Equation.3">
                    <p:embed/>
                    <p:pic>
                      <p:nvPicPr>
                        <p:cNvPr id="46091" name="Object 8">
                          <a:extLst>
                            <a:ext uri="{FF2B5EF4-FFF2-40B4-BE49-F238E27FC236}">
                              <a16:creationId xmlns:a16="http://schemas.microsoft.com/office/drawing/2014/main" id="{B61D573E-307E-4066-8567-E976F9D1E7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786" y="4189345"/>
                          <a:ext cx="7350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8">
              <a:extLst>
                <a:ext uri="{FF2B5EF4-FFF2-40B4-BE49-F238E27FC236}">
                  <a16:creationId xmlns:a16="http://schemas.microsoft.com/office/drawing/2014/main" id="{5B5F0C05-F741-40B5-8DD2-A4D5E9D23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8125" y="5181600"/>
            <a:ext cx="89058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Jednačina" r:id="rId6" imgW="1015920" imgH="672840" progId="Equation.3">
                    <p:embed/>
                  </p:oleObj>
                </mc:Choice>
                <mc:Fallback>
                  <p:oleObj name="Jednačina" r:id="rId6" imgW="1015920" imgH="672840" progId="Equation.3">
                    <p:embed/>
                    <p:pic>
                      <p:nvPicPr>
                        <p:cNvPr id="46092" name="Object 8">
                          <a:extLst>
                            <a:ext uri="{FF2B5EF4-FFF2-40B4-BE49-F238E27FC236}">
                              <a16:creationId xmlns:a16="http://schemas.microsoft.com/office/drawing/2014/main" id="{5B5F0C05-F741-40B5-8DD2-A4D5E9D23E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125" y="5181600"/>
                          <a:ext cx="89058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757760-16EE-4D00-B27C-5BD7F53A6A13}"/>
                </a:ext>
              </a:extLst>
            </p:cNvPr>
            <p:cNvSpPr/>
            <p:nvPr/>
          </p:nvSpPr>
          <p:spPr>
            <a:xfrm>
              <a:off x="3846123" y="4125366"/>
              <a:ext cx="1406737" cy="674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856797-2BDF-47EF-8B45-1C3BED77E1E1}"/>
                </a:ext>
              </a:extLst>
            </p:cNvPr>
            <p:cNvSpPr/>
            <p:nvPr/>
          </p:nvSpPr>
          <p:spPr>
            <a:xfrm>
              <a:off x="3835009" y="5098846"/>
              <a:ext cx="1408324" cy="674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5EFF81-EA1A-487C-9790-CA2EF0272AEA}"/>
                </a:ext>
              </a:extLst>
            </p:cNvPr>
            <p:cNvCxnSpPr/>
            <p:nvPr/>
          </p:nvCxnSpPr>
          <p:spPr>
            <a:xfrm flipV="1">
              <a:off x="5243333" y="5410105"/>
              <a:ext cx="776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107DAB-2313-4558-BDA6-BA75922EFB9E}"/>
                </a:ext>
              </a:extLst>
            </p:cNvPr>
            <p:cNvSpPr/>
            <p:nvPr/>
          </p:nvSpPr>
          <p:spPr>
            <a:xfrm>
              <a:off x="6019738" y="5257651"/>
              <a:ext cx="317548" cy="2906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81DB26-0BC2-417A-A3BA-268B4139E5C0}"/>
                </a:ext>
              </a:extLst>
            </p:cNvPr>
            <p:cNvCxnSpPr/>
            <p:nvPr/>
          </p:nvCxnSpPr>
          <p:spPr>
            <a:xfrm flipV="1">
              <a:off x="3084008" y="5410105"/>
              <a:ext cx="776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DDD307-5574-45F7-B39D-8D548BCE3102}"/>
                </a:ext>
              </a:extLst>
            </p:cNvPr>
            <p:cNvCxnSpPr/>
            <p:nvPr/>
          </p:nvCxnSpPr>
          <p:spPr>
            <a:xfrm flipV="1">
              <a:off x="6337286" y="5403753"/>
              <a:ext cx="776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8DF958-157F-472B-9602-643957DEAFFD}"/>
                </a:ext>
              </a:extLst>
            </p:cNvPr>
            <p:cNvCxnSpPr/>
            <p:nvPr/>
          </p:nvCxnSpPr>
          <p:spPr>
            <a:xfrm>
              <a:off x="6178512" y="4463622"/>
              <a:ext cx="0" cy="794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49FBC7-4FC9-4540-A809-9F664E554F2F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5252860" y="4463622"/>
              <a:ext cx="9256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817ADB-826A-44D3-BDC5-CA1B8627B012}"/>
                </a:ext>
              </a:extLst>
            </p:cNvPr>
            <p:cNvCxnSpPr/>
            <p:nvPr/>
          </p:nvCxnSpPr>
          <p:spPr>
            <a:xfrm flipV="1">
              <a:off x="3085596" y="4463622"/>
              <a:ext cx="776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2" name="TextBox 15">
              <a:extLst>
                <a:ext uri="{FF2B5EF4-FFF2-40B4-BE49-F238E27FC236}">
                  <a16:creationId xmlns:a16="http://schemas.microsoft.com/office/drawing/2014/main" id="{0C3ECE33-BD8F-4E43-8DAF-F3C80AAC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972" y="4082488"/>
              <a:ext cx="67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F</a:t>
              </a:r>
              <a:r>
                <a:rPr lang="sr-Latn-RS" altLang="en-US" baseline="-25000"/>
                <a:t>1</a:t>
              </a:r>
              <a:r>
                <a:rPr lang="sr-Latn-RS" altLang="en-US"/>
                <a:t>(s)</a:t>
              </a:r>
              <a:endParaRPr lang="en-US" altLang="en-US"/>
            </a:p>
          </p:txBody>
        </p:sp>
        <p:sp>
          <p:nvSpPr>
            <p:cNvPr id="46103" name="TextBox 16">
              <a:extLst>
                <a:ext uri="{FF2B5EF4-FFF2-40B4-BE49-F238E27FC236}">
                  <a16:creationId xmlns:a16="http://schemas.microsoft.com/office/drawing/2014/main" id="{F8528331-6D84-4633-9CCB-79979A096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277" y="5003471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X(s)</a:t>
              </a:r>
              <a:endParaRPr lang="en-US" altLang="en-US"/>
            </a:p>
          </p:txBody>
        </p:sp>
        <p:sp>
          <p:nvSpPr>
            <p:cNvPr id="46104" name="TextBox 17">
              <a:extLst>
                <a:ext uri="{FF2B5EF4-FFF2-40B4-BE49-F238E27FC236}">
                  <a16:creationId xmlns:a16="http://schemas.microsoft.com/office/drawing/2014/main" id="{44CBC698-BF22-465F-9E56-379068087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45" y="5029651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h(s)</a:t>
              </a:r>
              <a:endParaRPr lang="en-US" altLang="en-US"/>
            </a:p>
          </p:txBody>
        </p:sp>
        <p:sp>
          <p:nvSpPr>
            <p:cNvPr id="46105" name="TextBox 18">
              <a:extLst>
                <a:ext uri="{FF2B5EF4-FFF2-40B4-BE49-F238E27FC236}">
                  <a16:creationId xmlns:a16="http://schemas.microsoft.com/office/drawing/2014/main" id="{6772351D-3C98-4CDA-8DD0-376AC14D4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990" y="4974932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+</a:t>
              </a:r>
              <a:endParaRPr lang="en-US" altLang="en-US"/>
            </a:p>
          </p:txBody>
        </p:sp>
        <p:sp>
          <p:nvSpPr>
            <p:cNvPr id="46106" name="TextBox 19">
              <a:extLst>
                <a:ext uri="{FF2B5EF4-FFF2-40B4-BE49-F238E27FC236}">
                  <a16:creationId xmlns:a16="http://schemas.microsoft.com/office/drawing/2014/main" id="{8F1200B8-2FFE-4CEC-9501-37B45EE51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858" y="509872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+</a:t>
              </a:r>
              <a:endParaRPr lang="en-US" altLang="en-US"/>
            </a:p>
          </p:txBody>
        </p:sp>
      </p:grpSp>
      <p:graphicFrame>
        <p:nvGraphicFramePr>
          <p:cNvPr id="46086" name="Object 21">
            <a:extLst>
              <a:ext uri="{FF2B5EF4-FFF2-40B4-BE49-F238E27FC236}">
                <a16:creationId xmlns:a16="http://schemas.microsoft.com/office/drawing/2014/main" id="{0495FECB-63C5-46F9-AC7B-7191E1A30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8075" y="2392363"/>
          <a:ext cx="73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8" imgW="736560" imgH="723600" progId="Equation.3">
                  <p:embed/>
                </p:oleObj>
              </mc:Choice>
              <mc:Fallback>
                <p:oleObj name="Jednačina" r:id="rId8" imgW="736560" imgH="723600" progId="Equation.3">
                  <p:embed/>
                  <p:pic>
                    <p:nvPicPr>
                      <p:cNvPr id="46086" name="Object 21">
                        <a:extLst>
                          <a:ext uri="{FF2B5EF4-FFF2-40B4-BE49-F238E27FC236}">
                            <a16:creationId xmlns:a16="http://schemas.microsoft.com/office/drawing/2014/main" id="{0495FECB-63C5-46F9-AC7B-7191E1A30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2392363"/>
                        <a:ext cx="73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22">
            <a:extLst>
              <a:ext uri="{FF2B5EF4-FFF2-40B4-BE49-F238E27FC236}">
                <a16:creationId xmlns:a16="http://schemas.microsoft.com/office/drawing/2014/main" id="{852B08D2-9811-41CE-B54A-C9D9063E4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21000"/>
          <a:ext cx="73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0" imgW="736560" imgH="723600" progId="Equation.3">
                  <p:embed/>
                </p:oleObj>
              </mc:Choice>
              <mc:Fallback>
                <p:oleObj name="Jednačina" r:id="rId10" imgW="736560" imgH="723600" progId="Equation.3">
                  <p:embed/>
                  <p:pic>
                    <p:nvPicPr>
                      <p:cNvPr id="46087" name="Object 22">
                        <a:extLst>
                          <a:ext uri="{FF2B5EF4-FFF2-40B4-BE49-F238E27FC236}">
                            <a16:creationId xmlns:a16="http://schemas.microsoft.com/office/drawing/2014/main" id="{852B08D2-9811-41CE-B54A-C9D9063E4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21000"/>
                        <a:ext cx="73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23">
            <a:extLst>
              <a:ext uri="{FF2B5EF4-FFF2-40B4-BE49-F238E27FC236}">
                <a16:creationId xmlns:a16="http://schemas.microsoft.com/office/drawing/2014/main" id="{2B47F463-2508-473B-8C09-7C95A481C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" y="3314700"/>
          <a:ext cx="73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1" imgW="736560" imgH="723600" progId="Equation.3">
                  <p:embed/>
                </p:oleObj>
              </mc:Choice>
              <mc:Fallback>
                <p:oleObj name="Jednačina" r:id="rId11" imgW="736560" imgH="723600" progId="Equation.3">
                  <p:embed/>
                  <p:pic>
                    <p:nvPicPr>
                      <p:cNvPr id="46088" name="Object 23">
                        <a:extLst>
                          <a:ext uri="{FF2B5EF4-FFF2-40B4-BE49-F238E27FC236}">
                            <a16:creationId xmlns:a16="http://schemas.microsoft.com/office/drawing/2014/main" id="{2B47F463-2508-473B-8C09-7C95A481C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3314700"/>
                        <a:ext cx="73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24">
            <a:extLst>
              <a:ext uri="{FF2B5EF4-FFF2-40B4-BE49-F238E27FC236}">
                <a16:creationId xmlns:a16="http://schemas.microsoft.com/office/drawing/2014/main" id="{6E893CD6-61D3-4748-BD41-14ED2D49C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3544888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3" imgW="507960" imgH="317160" progId="Equation.3">
                  <p:embed/>
                </p:oleObj>
              </mc:Choice>
              <mc:Fallback>
                <p:oleObj name="Jednačina" r:id="rId13" imgW="507960" imgH="317160" progId="Equation.3">
                  <p:embed/>
                  <p:pic>
                    <p:nvPicPr>
                      <p:cNvPr id="46089" name="Object 24">
                        <a:extLst>
                          <a:ext uri="{FF2B5EF4-FFF2-40B4-BE49-F238E27FC236}">
                            <a16:creationId xmlns:a16="http://schemas.microsoft.com/office/drawing/2014/main" id="{6E893CD6-61D3-4748-BD41-14ED2D49C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3544888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25">
            <a:extLst>
              <a:ext uri="{FF2B5EF4-FFF2-40B4-BE49-F238E27FC236}">
                <a16:creationId xmlns:a16="http://schemas.microsoft.com/office/drawing/2014/main" id="{501707C2-F839-4C79-BF98-6637DB352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10100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5" imgW="990360" imgH="647640" progId="Equation.3">
                  <p:embed/>
                </p:oleObj>
              </mc:Choice>
              <mc:Fallback>
                <p:oleObj name="Jednačina" r:id="rId15" imgW="990360" imgH="647640" progId="Equation.3">
                  <p:embed/>
                  <p:pic>
                    <p:nvPicPr>
                      <p:cNvPr id="46090" name="Object 25">
                        <a:extLst>
                          <a:ext uri="{FF2B5EF4-FFF2-40B4-BE49-F238E27FC236}">
                            <a16:creationId xmlns:a16="http://schemas.microsoft.com/office/drawing/2014/main" id="{501707C2-F839-4C79-BF98-6637DB352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10100"/>
                        <a:ext cx="990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AED52B1-9E71-49E1-80B6-F775CA18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11163"/>
          </a:xfrm>
        </p:spPr>
        <p:txBody>
          <a:bodyPr/>
          <a:lstStyle/>
          <a:p>
            <a:pPr algn="l"/>
            <a:r>
              <a:rPr lang="sr-Latn-RS" altLang="en-US" sz="3200" b="1">
                <a:solidFill>
                  <a:srgbClr val="0070C0"/>
                </a:solidFill>
              </a:rPr>
              <a:t>Mala diskusija o vrednostima T</a:t>
            </a:r>
            <a:r>
              <a:rPr lang="sr-Latn-RS" altLang="en-US" sz="3200" b="1" baseline="-25000">
                <a:solidFill>
                  <a:srgbClr val="0070C0"/>
                </a:solidFill>
              </a:rPr>
              <a:t>p</a:t>
            </a:r>
            <a:r>
              <a:rPr lang="sr-Latn-RS" altLang="en-US" sz="3200" b="1">
                <a:solidFill>
                  <a:srgbClr val="0070C0"/>
                </a:solidFill>
              </a:rPr>
              <a:t>, K</a:t>
            </a:r>
            <a:r>
              <a:rPr lang="sr-Latn-RS" altLang="en-US" sz="3200" b="1" baseline="-25000">
                <a:solidFill>
                  <a:srgbClr val="0070C0"/>
                </a:solidFill>
              </a:rPr>
              <a:t>L</a:t>
            </a:r>
            <a:r>
              <a:rPr lang="sr-Latn-RS" altLang="en-US" sz="3200" b="1">
                <a:solidFill>
                  <a:srgbClr val="0070C0"/>
                </a:solidFill>
              </a:rPr>
              <a:t> i K</a:t>
            </a:r>
            <a:r>
              <a:rPr lang="sr-Latn-RS" altLang="en-US" sz="3200" b="1" baseline="-25000">
                <a:solidFill>
                  <a:srgbClr val="0070C0"/>
                </a:solidFill>
              </a:rPr>
              <a:t>P</a:t>
            </a:r>
            <a:r>
              <a:rPr lang="sr-Latn-RS" altLang="en-US" sz="3200" b="1">
                <a:solidFill>
                  <a:srgbClr val="0070C0"/>
                </a:solidFill>
              </a:rPr>
              <a:t> – deo 2</a:t>
            </a:r>
            <a:endParaRPr lang="en-US" altLang="en-US" sz="3200" b="1" baseline="-25000">
              <a:solidFill>
                <a:srgbClr val="0070C0"/>
              </a:solidFill>
            </a:endParaRPr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FCAB97C5-C1B2-4814-B3C5-34626DE6D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90550"/>
          <a:ext cx="4368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2" imgW="4368600" imgH="1422360" progId="Equation.3">
                  <p:embed/>
                </p:oleObj>
              </mc:Choice>
              <mc:Fallback>
                <p:oleObj name="Jednačina" r:id="rId2" imgW="4368600" imgH="1422360" progId="Equation.3">
                  <p:embed/>
                  <p:pic>
                    <p:nvPicPr>
                      <p:cNvPr id="47107" name="Object 4">
                        <a:extLst>
                          <a:ext uri="{FF2B5EF4-FFF2-40B4-BE49-F238E27FC236}">
                            <a16:creationId xmlns:a16="http://schemas.microsoft.com/office/drawing/2014/main" id="{FCAB97C5-C1B2-4814-B3C5-34626DE6D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90550"/>
                        <a:ext cx="4368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8" name="Group 5">
            <a:extLst>
              <a:ext uri="{FF2B5EF4-FFF2-40B4-BE49-F238E27FC236}">
                <a16:creationId xmlns:a16="http://schemas.microsoft.com/office/drawing/2014/main" id="{B2417537-3750-460C-8F49-EE43D8C22EE6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671513"/>
            <a:ext cx="4210050" cy="1690687"/>
            <a:chOff x="3010972" y="4082488"/>
            <a:chExt cx="4210684" cy="1691283"/>
          </a:xfrm>
        </p:grpSpPr>
        <p:graphicFrame>
          <p:nvGraphicFramePr>
            <p:cNvPr id="47111" name="Object 8">
              <a:extLst>
                <a:ext uri="{FF2B5EF4-FFF2-40B4-BE49-F238E27FC236}">
                  <a16:creationId xmlns:a16="http://schemas.microsoft.com/office/drawing/2014/main" id="{F4020A14-F60F-445E-AA4E-A34AFD318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0786" y="4189345"/>
            <a:ext cx="7350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Jednačina" r:id="rId4" imgW="838080" imgH="672840" progId="Equation.3">
                    <p:embed/>
                  </p:oleObj>
                </mc:Choice>
                <mc:Fallback>
                  <p:oleObj name="Jednačina" r:id="rId4" imgW="838080" imgH="672840" progId="Equation.3">
                    <p:embed/>
                    <p:pic>
                      <p:nvPicPr>
                        <p:cNvPr id="47111" name="Object 8">
                          <a:extLst>
                            <a:ext uri="{FF2B5EF4-FFF2-40B4-BE49-F238E27FC236}">
                              <a16:creationId xmlns:a16="http://schemas.microsoft.com/office/drawing/2014/main" id="{F4020A14-F60F-445E-AA4E-A34AFD3184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786" y="4189345"/>
                          <a:ext cx="7350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8">
              <a:extLst>
                <a:ext uri="{FF2B5EF4-FFF2-40B4-BE49-F238E27FC236}">
                  <a16:creationId xmlns:a16="http://schemas.microsoft.com/office/drawing/2014/main" id="{2A7FB1EC-B1F4-42C0-8ED1-31B3074A1A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8125" y="5181600"/>
            <a:ext cx="89058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Jednačina" r:id="rId6" imgW="1015920" imgH="672840" progId="Equation.3">
                    <p:embed/>
                  </p:oleObj>
                </mc:Choice>
                <mc:Fallback>
                  <p:oleObj name="Jednačina" r:id="rId6" imgW="1015920" imgH="672840" progId="Equation.3">
                    <p:embed/>
                    <p:pic>
                      <p:nvPicPr>
                        <p:cNvPr id="47112" name="Object 8">
                          <a:extLst>
                            <a:ext uri="{FF2B5EF4-FFF2-40B4-BE49-F238E27FC236}">
                              <a16:creationId xmlns:a16="http://schemas.microsoft.com/office/drawing/2014/main" id="{2A7FB1EC-B1F4-42C0-8ED1-31B3074A1A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125" y="5181600"/>
                          <a:ext cx="89058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D189B6-D3CD-47A3-89C6-F117BB5985E7}"/>
                </a:ext>
              </a:extLst>
            </p:cNvPr>
            <p:cNvSpPr/>
            <p:nvPr/>
          </p:nvSpPr>
          <p:spPr>
            <a:xfrm>
              <a:off x="3846123" y="4125365"/>
              <a:ext cx="1406737" cy="67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253010-0FE9-4518-8CEB-B80B051FEE01}"/>
                </a:ext>
              </a:extLst>
            </p:cNvPr>
            <p:cNvSpPr/>
            <p:nvPr/>
          </p:nvSpPr>
          <p:spPr>
            <a:xfrm>
              <a:off x="3835009" y="5098846"/>
              <a:ext cx="1408324" cy="674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1D92C1-6787-48A7-A200-771B2DEAC78F}"/>
                </a:ext>
              </a:extLst>
            </p:cNvPr>
            <p:cNvCxnSpPr/>
            <p:nvPr/>
          </p:nvCxnSpPr>
          <p:spPr>
            <a:xfrm flipV="1">
              <a:off x="5243333" y="5410106"/>
              <a:ext cx="776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8B6AD6-89BD-4A8E-A946-6EE5D9177CE9}"/>
                </a:ext>
              </a:extLst>
            </p:cNvPr>
            <p:cNvSpPr/>
            <p:nvPr/>
          </p:nvSpPr>
          <p:spPr>
            <a:xfrm>
              <a:off x="6019738" y="5257652"/>
              <a:ext cx="317548" cy="2906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49A42F-E53C-4589-A3C0-97097817BB7D}"/>
                </a:ext>
              </a:extLst>
            </p:cNvPr>
            <p:cNvCxnSpPr/>
            <p:nvPr/>
          </p:nvCxnSpPr>
          <p:spPr>
            <a:xfrm flipV="1">
              <a:off x="3084008" y="5410106"/>
              <a:ext cx="7764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BB7E2F4-E6A5-4CF9-99D2-D21284610829}"/>
                </a:ext>
              </a:extLst>
            </p:cNvPr>
            <p:cNvCxnSpPr/>
            <p:nvPr/>
          </p:nvCxnSpPr>
          <p:spPr>
            <a:xfrm flipV="1">
              <a:off x="6337286" y="5403754"/>
              <a:ext cx="776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A3B0844-2A85-4CEA-AF63-ADF82E312B65}"/>
                </a:ext>
              </a:extLst>
            </p:cNvPr>
            <p:cNvCxnSpPr/>
            <p:nvPr/>
          </p:nvCxnSpPr>
          <p:spPr>
            <a:xfrm>
              <a:off x="6178512" y="4463622"/>
              <a:ext cx="0" cy="7940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D4FF93-0CC0-4FEE-BD5A-F358366132C3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5252860" y="4463622"/>
              <a:ext cx="9256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C8A3C0-344A-4711-A0CF-71A2FDD63B95}"/>
                </a:ext>
              </a:extLst>
            </p:cNvPr>
            <p:cNvCxnSpPr/>
            <p:nvPr/>
          </p:nvCxnSpPr>
          <p:spPr>
            <a:xfrm flipV="1">
              <a:off x="3085596" y="4463622"/>
              <a:ext cx="776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2" name="TextBox 17">
              <a:extLst>
                <a:ext uri="{FF2B5EF4-FFF2-40B4-BE49-F238E27FC236}">
                  <a16:creationId xmlns:a16="http://schemas.microsoft.com/office/drawing/2014/main" id="{BDFF2EEE-F1AB-45B4-9BDA-A06403813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972" y="4082488"/>
              <a:ext cx="67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F</a:t>
              </a:r>
              <a:r>
                <a:rPr lang="sr-Latn-RS" altLang="en-US" baseline="-25000"/>
                <a:t>1</a:t>
              </a:r>
              <a:r>
                <a:rPr lang="sr-Latn-RS" altLang="en-US"/>
                <a:t>(s)</a:t>
              </a:r>
              <a:endParaRPr lang="en-US" altLang="en-US"/>
            </a:p>
          </p:txBody>
        </p:sp>
        <p:sp>
          <p:nvSpPr>
            <p:cNvPr id="47123" name="TextBox 18">
              <a:extLst>
                <a:ext uri="{FF2B5EF4-FFF2-40B4-BE49-F238E27FC236}">
                  <a16:creationId xmlns:a16="http://schemas.microsoft.com/office/drawing/2014/main" id="{11E71294-2268-4052-A479-38979D82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277" y="5003471"/>
              <a:ext cx="6078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X(s)</a:t>
              </a:r>
              <a:endParaRPr lang="en-US" altLang="en-US"/>
            </a:p>
          </p:txBody>
        </p:sp>
        <p:sp>
          <p:nvSpPr>
            <p:cNvPr id="47124" name="TextBox 19">
              <a:extLst>
                <a:ext uri="{FF2B5EF4-FFF2-40B4-BE49-F238E27FC236}">
                  <a16:creationId xmlns:a16="http://schemas.microsoft.com/office/drawing/2014/main" id="{9DC86EA4-F154-452E-ADE6-3E7CD7A7B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45" y="5029651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h(s)</a:t>
              </a:r>
              <a:endParaRPr lang="en-US" altLang="en-US"/>
            </a:p>
          </p:txBody>
        </p:sp>
        <p:sp>
          <p:nvSpPr>
            <p:cNvPr id="47125" name="TextBox 20">
              <a:extLst>
                <a:ext uri="{FF2B5EF4-FFF2-40B4-BE49-F238E27FC236}">
                  <a16:creationId xmlns:a16="http://schemas.microsoft.com/office/drawing/2014/main" id="{31E94B5C-8302-4047-A0AA-B4B7AD41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990" y="4974932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+</a:t>
              </a:r>
              <a:endParaRPr lang="en-US" altLang="en-US"/>
            </a:p>
          </p:txBody>
        </p:sp>
        <p:sp>
          <p:nvSpPr>
            <p:cNvPr id="47126" name="TextBox 21">
              <a:extLst>
                <a:ext uri="{FF2B5EF4-FFF2-40B4-BE49-F238E27FC236}">
                  <a16:creationId xmlns:a16="http://schemas.microsoft.com/office/drawing/2014/main" id="{E3CE6697-70FF-4ED9-9F76-91B849C98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858" y="5098720"/>
              <a:ext cx="3193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sr-Latn-RS" altLang="en-US"/>
                <a:t>+</a:t>
              </a:r>
              <a:endParaRPr lang="en-US" altLang="en-US"/>
            </a:p>
          </p:txBody>
        </p:sp>
      </p:grpSp>
      <p:sp>
        <p:nvSpPr>
          <p:cNvPr id="47109" name="TextBox 22">
            <a:extLst>
              <a:ext uri="{FF2B5EF4-FFF2-40B4-BE49-F238E27FC236}">
                <a16:creationId xmlns:a16="http://schemas.microsoft.com/office/drawing/2014/main" id="{3D545DA5-1FD9-41F2-851B-5A80F00A0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19400"/>
            <a:ext cx="895985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12000"/>
              </a:lnSpc>
            </a:pPr>
            <a:r>
              <a:rPr lang="sr-Latn-RS" altLang="en-US" dirty="0" err="1"/>
              <a:t>T</a:t>
            </a:r>
            <a:r>
              <a:rPr lang="sr-Latn-RS" altLang="en-US" baseline="-25000" dirty="0" err="1"/>
              <a:t>p</a:t>
            </a:r>
            <a:r>
              <a:rPr lang="sr-Latn-RS" altLang="en-US" dirty="0"/>
              <a:t> direktno zavisi od proizvoda A</a:t>
            </a:r>
            <a:r>
              <a:rPr lang="sr-Latn-RS" altLang="en-US" dirty="0">
                <a:latin typeface="Symbol" panose="05050102010706020507" pitchFamily="18" charset="2"/>
              </a:rPr>
              <a:t>r</a:t>
            </a:r>
            <a:r>
              <a:rPr lang="sr-Latn-RS" altLang="en-US" dirty="0"/>
              <a:t>, što je i logično. Ako je površina rezervoara A</a:t>
            </a:r>
            <a:r>
              <a:rPr lang="en-US" altLang="en-US" dirty="0"/>
              <a:t>[</a:t>
            </a:r>
            <a:r>
              <a:rPr lang="en-US" altLang="en-US" dirty="0" err="1"/>
              <a:t>m</a:t>
            </a:r>
            <a:r>
              <a:rPr lang="en-US" altLang="en-US" baseline="30000" dirty="0" err="1"/>
              <a:t>2</a:t>
            </a:r>
            <a:r>
              <a:rPr lang="en-US" altLang="en-US" dirty="0"/>
              <a:t>]</a:t>
            </a:r>
            <a:r>
              <a:rPr lang="sr-Latn-RS" altLang="en-US" dirty="0"/>
              <a:t> i specifična masa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 [kg/</a:t>
            </a:r>
            <a:r>
              <a:rPr lang="en-US" altLang="en-US" dirty="0" err="1"/>
              <a:t>m</a:t>
            </a:r>
            <a:r>
              <a:rPr lang="en-US" altLang="en-US" baseline="30000" dirty="0" err="1"/>
              <a:t>3</a:t>
            </a:r>
            <a:r>
              <a:rPr lang="en-US" altLang="en-US" dirty="0"/>
              <a:t>] </a:t>
            </a:r>
            <a:r>
              <a:rPr lang="sr-Latn-RS" altLang="en-US" dirty="0"/>
              <a:t>materijala veća, brzina punjenja rezervoara će biti manja (podsetnik: veća vremenska konstanta znači sporiji sistem).</a:t>
            </a:r>
          </a:p>
          <a:p>
            <a:pPr>
              <a:lnSpc>
                <a:spcPct val="112000"/>
              </a:lnSpc>
            </a:pPr>
            <a:endParaRPr lang="sr-Latn-RS" altLang="en-US" dirty="0"/>
          </a:p>
          <a:p>
            <a:pPr>
              <a:lnSpc>
                <a:spcPct val="112000"/>
              </a:lnSpc>
            </a:pPr>
            <a:endParaRPr lang="sr-Latn-RS" altLang="en-US" dirty="0"/>
          </a:p>
          <a:p>
            <a:pPr>
              <a:lnSpc>
                <a:spcPct val="112000"/>
              </a:lnSpc>
            </a:pPr>
            <a:r>
              <a:rPr lang="sr-Latn-RS" altLang="en-US" dirty="0"/>
              <a:t>Takođe, </a:t>
            </a:r>
            <a:r>
              <a:rPr lang="sr-Latn-RS" altLang="en-US" i="1" dirty="0" err="1"/>
              <a:t>K</a:t>
            </a:r>
            <a:r>
              <a:rPr lang="sr-Latn-RS" altLang="en-US" i="1" baseline="-25000" dirty="0" err="1"/>
              <a:t>p</a:t>
            </a:r>
            <a:r>
              <a:rPr lang="sr-Latn-RS" altLang="en-US" dirty="0"/>
              <a:t> je direktno proporcionalno sa               . Što je osetljivost protoka </a:t>
            </a:r>
            <a:r>
              <a:rPr lang="sr-Latn-RS" altLang="en-US" i="1" dirty="0" err="1"/>
              <a:t>F</a:t>
            </a:r>
            <a:r>
              <a:rPr lang="sr-Latn-RS" altLang="en-US" i="1" baseline="-25000" dirty="0" err="1"/>
              <a:t>0</a:t>
            </a:r>
            <a:r>
              <a:rPr lang="sr-Latn-RS" altLang="en-US" dirty="0"/>
              <a:t> na promenu otvorenosti ventila </a:t>
            </a:r>
            <a:r>
              <a:rPr lang="sr-Latn-RS" altLang="en-US" i="1" dirty="0"/>
              <a:t>X</a:t>
            </a:r>
            <a:r>
              <a:rPr lang="sr-Latn-RS" altLang="en-US" dirty="0"/>
              <a:t> veća, to je i brža promena nivoa </a:t>
            </a:r>
            <a:r>
              <a:rPr lang="sr-Latn-RS" altLang="en-US" i="1" dirty="0"/>
              <a:t>h</a:t>
            </a:r>
            <a:r>
              <a:rPr lang="sr-Latn-RS" altLang="en-US" dirty="0"/>
              <a:t> pod uticajem otvorenosti ventila </a:t>
            </a:r>
            <a:r>
              <a:rPr lang="sr-Latn-RS" altLang="en-US" i="1" dirty="0"/>
              <a:t>X</a:t>
            </a:r>
            <a:r>
              <a:rPr lang="sr-Latn-RS" altLang="en-US" dirty="0"/>
              <a:t>. Naravno, potrebno je primetiti da ispred </a:t>
            </a:r>
            <a:r>
              <a:rPr lang="sr-Latn-RS" altLang="en-US" i="1" dirty="0" err="1"/>
              <a:t>K</a:t>
            </a:r>
            <a:r>
              <a:rPr lang="sr-Latn-RS" altLang="en-US" i="1" baseline="-25000" dirty="0" err="1"/>
              <a:t>p</a:t>
            </a:r>
            <a:r>
              <a:rPr lang="sr-Latn-RS" altLang="en-US" dirty="0"/>
              <a:t> stoji znak „-“ što znači da se otvaranjem ventila </a:t>
            </a:r>
            <a:r>
              <a:rPr lang="sr-Latn-RS" altLang="en-US" i="1" dirty="0"/>
              <a:t>X</a:t>
            </a:r>
            <a:r>
              <a:rPr lang="sr-Latn-RS" altLang="en-US" dirty="0"/>
              <a:t>, odnosno povećavanjem protoka </a:t>
            </a:r>
            <a:r>
              <a:rPr lang="sr-Latn-RS" altLang="en-US" i="1" dirty="0" err="1"/>
              <a:t>F</a:t>
            </a:r>
            <a:r>
              <a:rPr lang="sr-Latn-RS" altLang="en-US" i="1" baseline="-25000" dirty="0" err="1"/>
              <a:t>0</a:t>
            </a:r>
            <a:r>
              <a:rPr lang="sr-Latn-RS" altLang="en-US" dirty="0"/>
              <a:t>, nivo </a:t>
            </a:r>
            <a:r>
              <a:rPr lang="sr-Latn-RS" altLang="en-US" i="1" dirty="0"/>
              <a:t>h</a:t>
            </a:r>
            <a:r>
              <a:rPr lang="sr-Latn-RS" altLang="en-US" dirty="0"/>
              <a:t> snižava.</a:t>
            </a:r>
            <a:endParaRPr lang="en-US" altLang="en-US" dirty="0"/>
          </a:p>
        </p:txBody>
      </p:sp>
      <p:graphicFrame>
        <p:nvGraphicFramePr>
          <p:cNvPr id="47110" name="Object 23">
            <a:extLst>
              <a:ext uri="{FF2B5EF4-FFF2-40B4-BE49-F238E27FC236}">
                <a16:creationId xmlns:a16="http://schemas.microsoft.com/office/drawing/2014/main" id="{7E546ED9-365A-4DF3-8D3D-DCA87246B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000500"/>
          <a:ext cx="73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8" imgW="736560" imgH="723600" progId="Equation.3">
                  <p:embed/>
                </p:oleObj>
              </mc:Choice>
              <mc:Fallback>
                <p:oleObj name="Jednačina" r:id="rId8" imgW="736560" imgH="723600" progId="Equation.3">
                  <p:embed/>
                  <p:pic>
                    <p:nvPicPr>
                      <p:cNvPr id="47110" name="Object 23">
                        <a:extLst>
                          <a:ext uri="{FF2B5EF4-FFF2-40B4-BE49-F238E27FC236}">
                            <a16:creationId xmlns:a16="http://schemas.microsoft.com/office/drawing/2014/main" id="{7E546ED9-365A-4DF3-8D3D-DCA87246B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00500"/>
                        <a:ext cx="736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4C845647-64BF-4473-B854-C8A30F35D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533400"/>
            <a:ext cx="8562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4AD8D-9B29-411D-AF67-35745BC8D8F1}"/>
              </a:ext>
            </a:extLst>
          </p:cNvPr>
          <p:cNvSpPr txBox="1">
            <a:spLocks/>
          </p:cNvSpPr>
          <p:nvPr/>
        </p:nvSpPr>
        <p:spPr bwMode="auto">
          <a:xfrm>
            <a:off x="457200" y="68263"/>
            <a:ext cx="82296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hr-HR" sz="22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Analiza stacionarnog stanja</a:t>
            </a:r>
            <a:endParaRPr lang="en-US" sz="2200" kern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830A4DC-A5D2-425D-8371-9414745C7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" y="2590800"/>
          <a:ext cx="20193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4951" imgH="304668" progId="Equation.3">
                  <p:embed/>
                </p:oleObj>
              </mc:Choice>
              <mc:Fallback>
                <p:oleObj name="Equation" r:id="rId4" imgW="1954951" imgH="304668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1830A4DC-A5D2-425D-8371-9414745C7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2590800"/>
                        <a:ext cx="20193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F8DEC81-784F-4601-B235-B3C732920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" y="3124200"/>
          <a:ext cx="12350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588" imgH="304668" progId="Equation.3">
                  <p:embed/>
                </p:oleObj>
              </mc:Choice>
              <mc:Fallback>
                <p:oleObj name="Equation" r:id="rId6" imgW="1180588" imgH="304668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7F8DEC81-784F-4601-B235-B3C732920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124200"/>
                        <a:ext cx="12350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1F9A082-D973-4DFD-8E0D-C12B197BA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" y="3657600"/>
          <a:ext cx="23272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600" imgH="304800" progId="Equation.3">
                  <p:embed/>
                </p:oleObj>
              </mc:Choice>
              <mc:Fallback>
                <p:oleObj name="Equation" r:id="rId8" imgW="2260600" imgH="3048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E1F9A082-D973-4DFD-8E0D-C12B197BA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657600"/>
                        <a:ext cx="23272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71EE9F3-58A3-4C85-BC32-9439F1DBF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100513"/>
          <a:ext cx="13636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10" imgW="1079280" imgH="634680" progId="Equation.3">
                  <p:embed/>
                </p:oleObj>
              </mc:Choice>
              <mc:Fallback>
                <p:oleObj name="Jednačina" r:id="rId10" imgW="1079280" imgH="63468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F71EE9F3-58A3-4C85-BC32-9439F1DBF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00513"/>
                        <a:ext cx="13636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9D942664-AE42-45AC-9113-0A6E08630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876800"/>
          <a:ext cx="25638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800" imgH="304800" progId="Equation.3">
                  <p:embed/>
                </p:oleObj>
              </mc:Choice>
              <mc:Fallback>
                <p:oleObj name="Equation" r:id="rId12" imgW="2590800" imgH="30480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9D942664-AE42-45AC-9113-0A6E08630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76800"/>
                        <a:ext cx="256381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227CD05-4240-4248-B667-41AFC63FE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5334000"/>
            <a:ext cx="155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/>
              <a:t>e = </a:t>
            </a:r>
            <a:r>
              <a:rPr lang="en-US" altLang="sr-Latn-RS" sz="1800">
                <a:latin typeface="Symbol" panose="05050102010706020507" pitchFamily="18" charset="2"/>
                <a:ea typeface="Wingdings" panose="05000000000000000000" pitchFamily="2" charset="2"/>
                <a:cs typeface="Symbol" panose="05050102010706020507" pitchFamily="18" charset="2"/>
              </a:rPr>
              <a:t>D</a:t>
            </a:r>
            <a:r>
              <a:rPr lang="en-US" altLang="sr-Latn-RS" sz="1800"/>
              <a:t>h</a:t>
            </a:r>
            <a:r>
              <a:rPr lang="en-US" altLang="sr-Latn-RS" sz="1800" baseline="-25000"/>
              <a:t>R</a:t>
            </a:r>
            <a:r>
              <a:rPr lang="en-US" altLang="sr-Latn-RS" sz="1800"/>
              <a:t> - </a:t>
            </a:r>
            <a:r>
              <a:rPr lang="en-US" altLang="sr-Latn-RS" sz="1800">
                <a:latin typeface="Symbol" panose="05050102010706020507" pitchFamily="18" charset="2"/>
              </a:rPr>
              <a:t>D</a:t>
            </a:r>
            <a:r>
              <a:rPr lang="en-US" altLang="sr-Latn-RS" sz="1800"/>
              <a:t>h</a:t>
            </a:r>
            <a:r>
              <a:rPr lang="en-US" altLang="sr-Latn-RS" sz="1800" baseline="-25000"/>
              <a:t>M</a:t>
            </a:r>
            <a:endParaRPr lang="en-US" altLang="sr-Latn-RS" sz="1800"/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21581D4-6E9C-4917-9186-1F5AB6043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2771775"/>
          <a:ext cx="36798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08400" imgH="304800" progId="Equation.3">
                  <p:embed/>
                </p:oleObj>
              </mc:Choice>
              <mc:Fallback>
                <p:oleObj name="Equation" r:id="rId14" imgW="3708400" imgH="30480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121581D4-6E9C-4917-9186-1F5AB6043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771775"/>
                        <a:ext cx="367982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1D976DCE-B24C-4455-9987-C6E61A9EC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3214688"/>
          <a:ext cx="124936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4838" imgH="304668" progId="Equation.3">
                  <p:embed/>
                </p:oleObj>
              </mc:Choice>
              <mc:Fallback>
                <p:oleObj name="Equation" r:id="rId16" imgW="1294838" imgH="304668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1D976DCE-B24C-4455-9987-C6E61A9EC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3214688"/>
                        <a:ext cx="1249362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2FFE1BC6-FBD2-4A0D-8E78-B7B2438D3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7150" y="3619500"/>
          <a:ext cx="38655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60800" imgH="304800" progId="Equation.3">
                  <p:embed/>
                </p:oleObj>
              </mc:Choice>
              <mc:Fallback>
                <p:oleObj name="Equation" r:id="rId18" imgW="3860800" imgH="304800" progId="Equation.3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2FFE1BC6-FBD2-4A0D-8E78-B7B2438D3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619500"/>
                        <a:ext cx="38655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95807FF-2FD3-4D72-A324-36FB3E3AD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038600"/>
          <a:ext cx="4940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54600" imgH="622300" progId="Equation.3">
                  <p:embed/>
                </p:oleObj>
              </mc:Choice>
              <mc:Fallback>
                <p:oleObj name="Equation" r:id="rId20" imgW="5054600" imgH="622300" progId="Equation.3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F95807FF-2FD3-4D72-A324-36FB3E3AD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38600"/>
                        <a:ext cx="49403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CB97380F-C412-4BC5-A51A-4995ACCB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34000"/>
            <a:ext cx="36099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82B55BD5-DA20-49CA-8395-D163F3790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053013"/>
          <a:ext cx="2127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19300" imgH="304800" progId="Equation.3">
                  <p:embed/>
                </p:oleObj>
              </mc:Choice>
              <mc:Fallback>
                <p:oleObj name="Equation" r:id="rId23" imgW="2019300" imgH="304800" progId="Equation.3">
                  <p:embed/>
                  <p:pic>
                    <p:nvPicPr>
                      <p:cNvPr id="16" name="Object 12">
                        <a:extLst>
                          <a:ext uri="{FF2B5EF4-FFF2-40B4-BE49-F238E27FC236}">
                            <a16:creationId xmlns:a16="http://schemas.microsoft.com/office/drawing/2014/main" id="{82B55BD5-DA20-49CA-8395-D163F3790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53013"/>
                        <a:ext cx="2127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9A4AF8-DB6E-4995-A8ED-BFA8010F0B1A}"/>
              </a:ext>
            </a:extLst>
          </p:cNvPr>
          <p:cNvSpPr txBox="1"/>
          <p:nvPr/>
        </p:nvSpPr>
        <p:spPr>
          <a:xfrm>
            <a:off x="1609725" y="1077913"/>
            <a:ext cx="10937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regulator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DB954-18DB-4A44-ACA2-FBC04149DD70}"/>
              </a:ext>
            </a:extLst>
          </p:cNvPr>
          <p:cNvSpPr txBox="1"/>
          <p:nvPr/>
        </p:nvSpPr>
        <p:spPr>
          <a:xfrm>
            <a:off x="3124200" y="685800"/>
            <a:ext cx="11461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I/P</a:t>
            </a:r>
          </a:p>
          <a:p>
            <a:pPr algn="ctr">
              <a:defRPr/>
            </a:pPr>
            <a:r>
              <a:rPr lang="sr-Latn-RS" err="1">
                <a:solidFill>
                  <a:schemeClr val="accent5">
                    <a:lumMod val="75000"/>
                  </a:schemeClr>
                </a:solidFill>
              </a:rPr>
              <a:t>konvertor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40236-1828-4D21-9009-0D1057C5879C}"/>
              </a:ext>
            </a:extLst>
          </p:cNvPr>
          <p:cNvSpPr txBox="1"/>
          <p:nvPr/>
        </p:nvSpPr>
        <p:spPr>
          <a:xfrm>
            <a:off x="4606925" y="1057275"/>
            <a:ext cx="7239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ventil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A7AB5-D68D-4114-9B68-D836D85FF9B1}"/>
              </a:ext>
            </a:extLst>
          </p:cNvPr>
          <p:cNvSpPr txBox="1"/>
          <p:nvPr/>
        </p:nvSpPr>
        <p:spPr>
          <a:xfrm>
            <a:off x="6096000" y="1066800"/>
            <a:ext cx="11588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rezervoar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3AA7A-0C07-4418-B26C-C15E302904D5}"/>
              </a:ext>
            </a:extLst>
          </p:cNvPr>
          <p:cNvSpPr txBox="1"/>
          <p:nvPr/>
        </p:nvSpPr>
        <p:spPr>
          <a:xfrm>
            <a:off x="6430963" y="309563"/>
            <a:ext cx="11588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rezervoar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50B88-F427-4371-9A34-5E28CBC27799}"/>
              </a:ext>
            </a:extLst>
          </p:cNvPr>
          <p:cNvSpPr txBox="1"/>
          <p:nvPr/>
        </p:nvSpPr>
        <p:spPr>
          <a:xfrm>
            <a:off x="3271838" y="1839913"/>
            <a:ext cx="27622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senzor/</a:t>
            </a:r>
            <a:r>
              <a:rPr lang="sr-Latn-RS" err="1">
                <a:solidFill>
                  <a:schemeClr val="accent5">
                    <a:lumMod val="75000"/>
                  </a:schemeClr>
                </a:solidFill>
              </a:rPr>
              <a:t>transmiter</a:t>
            </a:r>
            <a:r>
              <a:rPr lang="sr-Latn-RS">
                <a:solidFill>
                  <a:schemeClr val="accent5">
                    <a:lumMod val="75000"/>
                  </a:schemeClr>
                </a:solidFill>
              </a:rPr>
              <a:t> pritiska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ADF5F70-812F-45CA-BCF7-CC16488EE1F3}"/>
              </a:ext>
            </a:extLst>
          </p:cNvPr>
          <p:cNvCxnSpPr/>
          <p:nvPr/>
        </p:nvCxnSpPr>
        <p:spPr>
          <a:xfrm flipV="1">
            <a:off x="1476375" y="3890963"/>
            <a:ext cx="947738" cy="298450"/>
          </a:xfrm>
          <a:prstGeom prst="bentConnector3">
            <a:avLst>
              <a:gd name="adj1" fmla="val 100274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FF13314-C108-45B6-8BE2-03E360E19702}"/>
              </a:ext>
            </a:extLst>
          </p:cNvPr>
          <p:cNvCxnSpPr>
            <a:stCxn id="5" idx="3"/>
          </p:cNvCxnSpPr>
          <p:nvPr/>
        </p:nvCxnSpPr>
        <p:spPr>
          <a:xfrm flipV="1">
            <a:off x="1476375" y="2843213"/>
            <a:ext cx="606425" cy="438150"/>
          </a:xfrm>
          <a:prstGeom prst="bentConnector3">
            <a:avLst>
              <a:gd name="adj1" fmla="val 100273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75" name="Straight Connector 45074">
            <a:extLst>
              <a:ext uri="{FF2B5EF4-FFF2-40B4-BE49-F238E27FC236}">
                <a16:creationId xmlns:a16="http://schemas.microsoft.com/office/drawing/2014/main" id="{CDB2AD13-94C4-464F-BFD0-305DC762519F}"/>
              </a:ext>
            </a:extLst>
          </p:cNvPr>
          <p:cNvCxnSpPr/>
          <p:nvPr/>
        </p:nvCxnSpPr>
        <p:spPr>
          <a:xfrm>
            <a:off x="1592263" y="4648200"/>
            <a:ext cx="617537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77" name="Straight Connector 45076">
            <a:extLst>
              <a:ext uri="{FF2B5EF4-FFF2-40B4-BE49-F238E27FC236}">
                <a16:creationId xmlns:a16="http://schemas.microsoft.com/office/drawing/2014/main" id="{563D24E1-B7B3-4A1F-9FE7-E7DA54AFCB7B}"/>
              </a:ext>
            </a:extLst>
          </p:cNvPr>
          <p:cNvCxnSpPr/>
          <p:nvPr/>
        </p:nvCxnSpPr>
        <p:spPr>
          <a:xfrm>
            <a:off x="2209800" y="4267200"/>
            <a:ext cx="0" cy="3810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79" name="Straight Arrow Connector 45078">
            <a:extLst>
              <a:ext uri="{FF2B5EF4-FFF2-40B4-BE49-F238E27FC236}">
                <a16:creationId xmlns:a16="http://schemas.microsoft.com/office/drawing/2014/main" id="{61EFD5D2-2A6C-4725-B8C5-C0677A55080E}"/>
              </a:ext>
            </a:extLst>
          </p:cNvPr>
          <p:cNvCxnSpPr/>
          <p:nvPr/>
        </p:nvCxnSpPr>
        <p:spPr>
          <a:xfrm flipH="1">
            <a:off x="1476375" y="4267200"/>
            <a:ext cx="738188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85" name="TextBox 45084">
            <a:extLst>
              <a:ext uri="{FF2B5EF4-FFF2-40B4-BE49-F238E27FC236}">
                <a16:creationId xmlns:a16="http://schemas.microsoft.com/office/drawing/2014/main" id="{EBDD35B4-1686-40D7-8BD7-E1D2BF39B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5791200"/>
            <a:ext cx="442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r-Latn-RS" altLang="en-US">
                <a:solidFill>
                  <a:srgbClr val="00B050"/>
                </a:solidFill>
              </a:rPr>
              <a:t>Napomena: algebra funkcije prenosa je</a:t>
            </a:r>
          </a:p>
          <a:p>
            <a:r>
              <a:rPr lang="sr-Latn-RS" altLang="en-US">
                <a:solidFill>
                  <a:srgbClr val="00B050"/>
                </a:solidFill>
              </a:rPr>
              <a:t>potpuno primenljivo sredstvo</a:t>
            </a:r>
          </a:p>
          <a:p>
            <a:r>
              <a:rPr lang="sr-Latn-RS" altLang="en-US">
                <a:solidFill>
                  <a:srgbClr val="00B050"/>
                </a:solidFill>
              </a:rPr>
              <a:t>za određivanje konačne funkcije prenosa!</a:t>
            </a:r>
            <a:endParaRPr lang="en-US" altLang="en-US">
              <a:solidFill>
                <a:srgbClr val="00B05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34C79F4-F256-41A1-BD92-DB4D59F0355B}"/>
              </a:ext>
            </a:extLst>
          </p:cNvPr>
          <p:cNvCxnSpPr/>
          <p:nvPr/>
        </p:nvCxnSpPr>
        <p:spPr>
          <a:xfrm flipV="1">
            <a:off x="1676400" y="5111750"/>
            <a:ext cx="1027113" cy="441325"/>
          </a:xfrm>
          <a:prstGeom prst="bentConnector3">
            <a:avLst>
              <a:gd name="adj1" fmla="val 100972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B397677-0A94-4435-998D-CB57DF7E8948}"/>
              </a:ext>
            </a:extLst>
          </p:cNvPr>
          <p:cNvCxnSpPr/>
          <p:nvPr/>
        </p:nvCxnSpPr>
        <p:spPr>
          <a:xfrm flipV="1">
            <a:off x="5257800" y="3003550"/>
            <a:ext cx="2051050" cy="373063"/>
          </a:xfrm>
          <a:prstGeom prst="bentConnector3">
            <a:avLst>
              <a:gd name="adj1" fmla="val 10016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E1B8079-660F-4D4F-BAD0-9EBE8ACF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5" y="4533900"/>
            <a:ext cx="4549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..............................(12)</a:t>
            </a:r>
            <a:endParaRPr lang="en-US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E23E87-530E-4A2C-A4F0-C842F079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024438"/>
            <a:ext cx="4551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.........................................(13)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5085" grpId="0"/>
      <p:bldP spid="70" grpId="0"/>
      <p:bldP spid="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AB2B10E-2277-4FB8-87FB-2E2D93CC9FED}"/>
              </a:ext>
            </a:extLst>
          </p:cNvPr>
          <p:cNvSpPr txBox="1">
            <a:spLocks/>
          </p:cNvSpPr>
          <p:nvPr/>
        </p:nvSpPr>
        <p:spPr bwMode="auto">
          <a:xfrm>
            <a:off x="457200" y="557213"/>
            <a:ext cx="8229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>
              <a:defRPr/>
            </a:pPr>
            <a:r>
              <a:rPr lang="hr-HR" sz="2200" kern="0">
                <a:solidFill>
                  <a:srgbClr val="000066"/>
                </a:solidFill>
                <a:latin typeface="Arial" charset="0"/>
                <a:ea typeface="+mj-ea"/>
                <a:cs typeface="+mj-cs"/>
              </a:rPr>
              <a:t>Primer</a:t>
            </a:r>
            <a:endParaRPr lang="en-US" sz="2200" kern="0">
              <a:solidFill>
                <a:srgbClr val="000066"/>
              </a:solidFill>
              <a:latin typeface="Arial" charset="0"/>
              <a:ea typeface="+mj-ea"/>
              <a:cs typeface="+mj-c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89582C7-E1DD-46D1-8281-86AFBD32E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08933"/>
              </p:ext>
            </p:extLst>
          </p:nvPr>
        </p:nvGraphicFramePr>
        <p:xfrm>
          <a:off x="914400" y="4181475"/>
          <a:ext cx="7243763" cy="15017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31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/>
                        <a:t>Ulaz</a:t>
                      </a:r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/>
                        <a:t>Izlaz</a:t>
                      </a:r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/>
                        <a:t>Pojačanje</a:t>
                      </a:r>
                      <a:endParaRPr lang="en-US" sz="1800"/>
                    </a:p>
                  </a:txBody>
                  <a:tcPr marL="91448" marR="91448" marT="45676" marB="4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85">
                <a:tc>
                  <a:txBody>
                    <a:bodyPr/>
                    <a:lstStyle/>
                    <a:p>
                      <a:r>
                        <a:rPr lang="en-US" sz="1800" err="1"/>
                        <a:t>dp</a:t>
                      </a:r>
                      <a:r>
                        <a:rPr lang="en-US" sz="1800"/>
                        <a:t> </a:t>
                      </a:r>
                      <a:r>
                        <a:rPr lang="hr-HR" sz="1800"/>
                        <a:t>ćelija</a:t>
                      </a:r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0-2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m</a:t>
                      </a:r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4-20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mA</a:t>
                      </a:r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</a:t>
                      </a:r>
                      <a:r>
                        <a:rPr lang="en-US" sz="1800" baseline="-25000" dirty="0"/>
                        <a:t>M</a:t>
                      </a:r>
                      <a:r>
                        <a:rPr lang="en-US" sz="1800" dirty="0"/>
                        <a:t>=8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mA</a:t>
                      </a:r>
                      <a:r>
                        <a:rPr lang="sr-Latn-RS" sz="1800" dirty="0"/>
                        <a:t>/</a:t>
                      </a:r>
                      <a:r>
                        <a:rPr lang="en-US" sz="1800" dirty="0"/>
                        <a:t>m</a:t>
                      </a:r>
                      <a:endParaRPr lang="en-US" sz="1800" baseline="30000" dirty="0"/>
                    </a:p>
                  </a:txBody>
                  <a:tcPr marL="91448" marR="91448" marT="45676" marB="4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85">
                <a:tc>
                  <a:txBody>
                    <a:bodyPr/>
                    <a:lstStyle/>
                    <a:p>
                      <a:r>
                        <a:rPr lang="en-US" sz="1800"/>
                        <a:t>I/P </a:t>
                      </a:r>
                      <a:r>
                        <a:rPr lang="hr-HR" sz="1800"/>
                        <a:t>konvertor</a:t>
                      </a:r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4-20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mA</a:t>
                      </a:r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0.2-1.0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bar</a:t>
                      </a:r>
                      <a:r>
                        <a:rPr lang="sr-Latn-RS" sz="1800" dirty="0"/>
                        <a:t>g</a:t>
                      </a:r>
                      <a:endParaRPr lang="en-US" sz="1800" dirty="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</a:t>
                      </a:r>
                      <a:r>
                        <a:rPr lang="en-US" sz="1800" baseline="-25000" dirty="0"/>
                        <a:t>I</a:t>
                      </a:r>
                      <a:r>
                        <a:rPr lang="en-US" sz="1800" dirty="0"/>
                        <a:t>=0.05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bar</a:t>
                      </a:r>
                      <a:r>
                        <a:rPr lang="sr-Latn-RS" sz="1800" dirty="0"/>
                        <a:t>g/</a:t>
                      </a:r>
                      <a:r>
                        <a:rPr lang="en-US" sz="1800" dirty="0"/>
                        <a:t>mA</a:t>
                      </a:r>
                      <a:endParaRPr lang="en-US" sz="1800" baseline="30000" dirty="0"/>
                    </a:p>
                  </a:txBody>
                  <a:tcPr marL="91448" marR="91448" marT="45676" marB="4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85">
                <a:tc>
                  <a:txBody>
                    <a:bodyPr/>
                    <a:lstStyle/>
                    <a:p>
                      <a:r>
                        <a:rPr lang="hr-HR" sz="1800"/>
                        <a:t>Aktuator</a:t>
                      </a:r>
                      <a:endParaRPr lang="en-US" sz="180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0.2-1.0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bar</a:t>
                      </a:r>
                      <a:r>
                        <a:rPr lang="sr-Latn-RS" sz="1800" dirty="0"/>
                        <a:t>g</a:t>
                      </a:r>
                      <a:endParaRPr lang="en-US" sz="1800" dirty="0"/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0-1.0</a:t>
                      </a:r>
                    </a:p>
                  </a:txBody>
                  <a:tcPr marL="91448" marR="91448" marT="45676" marB="456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</a:t>
                      </a:r>
                      <a:r>
                        <a:rPr lang="en-US" sz="1800" baseline="-25000" dirty="0"/>
                        <a:t>A</a:t>
                      </a:r>
                      <a:r>
                        <a:rPr lang="en-US" sz="1800" dirty="0"/>
                        <a:t>=1.25</a:t>
                      </a:r>
                      <a:r>
                        <a:rPr lang="sr-Latn-RS" sz="1800" dirty="0"/>
                        <a:t> </a:t>
                      </a:r>
                      <a:r>
                        <a:rPr lang="en-US" sz="1800" dirty="0"/>
                        <a:t>bar</a:t>
                      </a:r>
                      <a:r>
                        <a:rPr lang="sr-Latn-RS" sz="1800" dirty="0"/>
                        <a:t>g</a:t>
                      </a:r>
                      <a:r>
                        <a:rPr lang="en-US" sz="1800" baseline="30000" dirty="0"/>
                        <a:t>-1</a:t>
                      </a:r>
                    </a:p>
                  </a:txBody>
                  <a:tcPr marL="91448" marR="91448" marT="45676" marB="4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93D5BC3-197C-4D1A-9BD4-782D8E5B27AD}"/>
              </a:ext>
            </a:extLst>
          </p:cNvPr>
          <p:cNvSpPr txBox="1"/>
          <p:nvPr/>
        </p:nvSpPr>
        <p:spPr>
          <a:xfrm>
            <a:off x="241300" y="1208088"/>
            <a:ext cx="8750300" cy="2738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hr-HR" dirty="0">
                <a:latin typeface="+mn-lt"/>
                <a:cs typeface="+mn-cs"/>
              </a:rPr>
              <a:t>Pretpostavimo da je rezervoar dubok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i="1" dirty="0" err="1">
                <a:latin typeface="+mn-lt"/>
                <a:cs typeface="+mn-cs"/>
              </a:rPr>
              <a:t>2m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hr-HR" dirty="0">
                <a:latin typeface="+mn-lt"/>
                <a:cs typeface="+mn-cs"/>
              </a:rPr>
              <a:t>i da su </a:t>
            </a:r>
            <a:r>
              <a:rPr lang="en-US" dirty="0" err="1">
                <a:latin typeface="+mn-lt"/>
                <a:cs typeface="+mn-cs"/>
              </a:rPr>
              <a:t>dp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hr-HR" dirty="0">
                <a:latin typeface="+mn-lt"/>
                <a:cs typeface="+mn-cs"/>
              </a:rPr>
              <a:t>ćelija</a:t>
            </a:r>
            <a:r>
              <a:rPr lang="en-US" dirty="0">
                <a:latin typeface="+mn-lt"/>
                <a:cs typeface="+mn-cs"/>
              </a:rPr>
              <a:t>, I/P </a:t>
            </a:r>
            <a:r>
              <a:rPr lang="hr-HR" dirty="0" err="1">
                <a:latin typeface="+mn-lt"/>
                <a:cs typeface="+mn-cs"/>
              </a:rPr>
              <a:t>konvertor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hr-HR" dirty="0">
                <a:latin typeface="+mn-lt"/>
                <a:cs typeface="+mn-cs"/>
              </a:rPr>
              <a:t>i </a:t>
            </a:r>
            <a:r>
              <a:rPr lang="hr-HR" dirty="0" err="1">
                <a:latin typeface="+mn-lt"/>
                <a:cs typeface="+mn-cs"/>
              </a:rPr>
              <a:t>aktuator</a:t>
            </a:r>
            <a:r>
              <a:rPr lang="hr-HR" dirty="0">
                <a:latin typeface="+mn-lt"/>
                <a:cs typeface="+mn-cs"/>
              </a:rPr>
              <a:t>  linearno </a:t>
            </a:r>
            <a:r>
              <a:rPr lang="hr-HR" dirty="0" err="1">
                <a:latin typeface="+mn-lt"/>
                <a:cs typeface="+mn-cs"/>
              </a:rPr>
              <a:t>kalibrisani</a:t>
            </a:r>
            <a:r>
              <a:rPr lang="hr-HR" dirty="0">
                <a:latin typeface="+mn-lt"/>
                <a:cs typeface="+mn-cs"/>
              </a:rPr>
              <a:t> kako je prikazano u tabeli 1</a:t>
            </a:r>
            <a:r>
              <a:rPr lang="en-US" dirty="0">
                <a:latin typeface="+mn-lt"/>
                <a:cs typeface="+mn-cs"/>
              </a:rPr>
              <a:t>. </a:t>
            </a: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hr-HR" dirty="0">
                <a:latin typeface="+mn-lt"/>
                <a:cs typeface="+mn-cs"/>
              </a:rPr>
              <a:t>Pretpostavka je da pri normalnim </a:t>
            </a:r>
            <a:r>
              <a:rPr lang="hr-HR" dirty="0" err="1">
                <a:latin typeface="+mn-lt"/>
                <a:cs typeface="+mn-cs"/>
              </a:rPr>
              <a:t>uslovima</a:t>
            </a:r>
            <a:r>
              <a:rPr lang="hr-HR" dirty="0">
                <a:latin typeface="+mn-lt"/>
                <a:cs typeface="+mn-cs"/>
              </a:rPr>
              <a:t> </a:t>
            </a:r>
            <a:r>
              <a:rPr lang="hr-HR" dirty="0" err="1">
                <a:latin typeface="+mn-lt"/>
                <a:cs typeface="+mn-cs"/>
              </a:rPr>
              <a:t>vrednost</a:t>
            </a:r>
            <a:r>
              <a:rPr lang="hr-HR" dirty="0">
                <a:latin typeface="+mn-lt"/>
                <a:cs typeface="+mn-cs"/>
              </a:rPr>
              <a:t> unutrašnjeg protoka iznosi </a:t>
            </a:r>
            <a:r>
              <a:rPr lang="en-US" dirty="0">
                <a:latin typeface="+mn-lt"/>
                <a:cs typeface="+mn-cs"/>
              </a:rPr>
              <a:t>0.3</a:t>
            </a:r>
            <a:r>
              <a:rPr lang="sr-Latn-R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m</a:t>
            </a:r>
            <a:r>
              <a:rPr lang="en-US" baseline="30000" dirty="0" err="1">
                <a:latin typeface="+mn-lt"/>
                <a:cs typeface="+mn-cs"/>
              </a:rPr>
              <a:t>3</a:t>
            </a:r>
            <a:r>
              <a:rPr lang="en-US" dirty="0">
                <a:latin typeface="+mn-lt"/>
                <a:cs typeface="+mn-cs"/>
              </a:rPr>
              <a:t>/min, </a:t>
            </a:r>
            <a:r>
              <a:rPr lang="hr-HR" dirty="0">
                <a:latin typeface="+mn-lt"/>
                <a:cs typeface="+mn-cs"/>
              </a:rPr>
              <a:t>da je rezervoar do pola pun, da je ventil do pola otvoren i da ne postoji </a:t>
            </a:r>
            <a:r>
              <a:rPr lang="hr-HR" dirty="0" err="1">
                <a:latin typeface="+mn-lt"/>
                <a:cs typeface="+mn-cs"/>
              </a:rPr>
              <a:t>offse</a:t>
            </a:r>
            <a:r>
              <a:rPr lang="en-US" dirty="0">
                <a:latin typeface="+mn-lt"/>
                <a:cs typeface="+mn-cs"/>
              </a:rPr>
              <a:t>t</a:t>
            </a:r>
            <a:r>
              <a:rPr lang="sr-Latn-RS" dirty="0">
                <a:latin typeface="+mn-lt"/>
                <a:cs typeface="+mn-cs"/>
              </a:rPr>
              <a:t> (</a:t>
            </a:r>
            <a:r>
              <a:rPr lang="sr-Latn-RS" dirty="0" err="1">
                <a:latin typeface="+mn-lt"/>
                <a:cs typeface="+mn-cs"/>
              </a:rPr>
              <a:t>offset</a:t>
            </a:r>
            <a:r>
              <a:rPr lang="sr-Latn-RS" dirty="0">
                <a:latin typeface="+mn-lt"/>
                <a:cs typeface="+mn-cs"/>
              </a:rPr>
              <a:t> - </a:t>
            </a:r>
            <a:r>
              <a:rPr lang="sr-Latn-RS" dirty="0" err="1">
                <a:latin typeface="+mn-lt"/>
                <a:cs typeface="+mn-cs"/>
              </a:rPr>
              <a:t>nenulta</a:t>
            </a:r>
            <a:r>
              <a:rPr lang="sr-Latn-RS" dirty="0">
                <a:latin typeface="+mn-lt"/>
                <a:cs typeface="+mn-cs"/>
              </a:rPr>
              <a:t> vrednost izlaza mernog uređaja kada je stvarna vrednost merene veličine jednaka nuli, odnosno odstupanje pri merenju vrednosti izlaza u stacionarnom stanju)</a:t>
            </a:r>
            <a:r>
              <a:rPr lang="en-US" dirty="0">
                <a:latin typeface="+mn-lt"/>
                <a:cs typeface="+mn-cs"/>
              </a:rPr>
              <a:t>. </a:t>
            </a:r>
          </a:p>
        </p:txBody>
      </p:sp>
      <p:sp>
        <p:nvSpPr>
          <p:cNvPr id="50207" name="TextBox 26">
            <a:extLst>
              <a:ext uri="{FF2B5EF4-FFF2-40B4-BE49-F238E27FC236}">
                <a16:creationId xmlns:a16="http://schemas.microsoft.com/office/drawing/2014/main" id="{0FD99569-DAE4-4B3B-AEB5-1F33DC1C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5554663"/>
            <a:ext cx="9604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hr-HR" altLang="sr-Latn-RS" sz="1800"/>
              <a:t>Tabela 1</a:t>
            </a:r>
            <a:endParaRPr lang="en-US" altLang="sr-Latn-R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25">
            <a:extLst>
              <a:ext uri="{FF2B5EF4-FFF2-40B4-BE49-F238E27FC236}">
                <a16:creationId xmlns:a16="http://schemas.microsoft.com/office/drawing/2014/main" id="{7AF67621-98AF-419E-BF41-8579B0BC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152400"/>
            <a:ext cx="887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Normalna vrednost, devijacija i apsolutna vrednost za svaki signal je predstavljena u Tabeli</a:t>
            </a:r>
            <a:r>
              <a:rPr lang="en-US" altLang="sr-Latn-RS" sz="1800"/>
              <a:t>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60D4C9-BA6E-404C-8187-C397462BC8E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762000"/>
          <a:ext cx="8235950" cy="42179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33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Signal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Normal</a:t>
                      </a:r>
                      <a:r>
                        <a:rPr lang="hr-HR" sz="1800"/>
                        <a:t>na </a:t>
                      </a:r>
                      <a:r>
                        <a:rPr lang="hr-HR" sz="1800" err="1"/>
                        <a:t>vrednost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Devi</a:t>
                      </a:r>
                      <a:r>
                        <a:rPr lang="sr-Latn-RS" sz="1800"/>
                        <a:t>j</a:t>
                      </a:r>
                      <a:r>
                        <a:rPr lang="en-US" sz="1800"/>
                        <a:t>a</a:t>
                      </a:r>
                      <a:r>
                        <a:rPr lang="hr-HR" sz="1800" err="1"/>
                        <a:t>cija</a:t>
                      </a:r>
                      <a:endParaRPr lang="hr-HR" sz="1800"/>
                    </a:p>
                    <a:p>
                      <a:pPr algn="ctr"/>
                      <a:r>
                        <a:rPr lang="hr-HR" sz="1800">
                          <a:latin typeface="Symbol" panose="05050102010706020507" pitchFamily="18" charset="2"/>
                        </a:rPr>
                        <a:t>D</a:t>
                      </a:r>
                      <a:endParaRPr lang="en-US" sz="1800">
                        <a:latin typeface="Symbol" panose="05050102010706020507" pitchFamily="18" charset="2"/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</a:t>
                      </a:r>
                      <a:r>
                        <a:rPr lang="hr-HR" sz="1800" err="1"/>
                        <a:t>psolutna</a:t>
                      </a:r>
                      <a:r>
                        <a:rPr lang="hr-HR" sz="1800"/>
                        <a:t> </a:t>
                      </a:r>
                      <a:r>
                        <a:rPr lang="hr-HR" sz="1800" err="1"/>
                        <a:t>vrednost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/>
                        <a:t>Jedinica</a:t>
                      </a:r>
                      <a:endParaRPr lang="en-US" sz="1800"/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475">
                <a:tc>
                  <a:txBody>
                    <a:bodyPr/>
                    <a:lstStyle/>
                    <a:p>
                      <a:r>
                        <a:rPr lang="en-US" sz="1800"/>
                        <a:t>F</a:t>
                      </a:r>
                      <a:r>
                        <a:rPr lang="en-US" sz="1800" baseline="-25000"/>
                        <a:t>0</a:t>
                      </a:r>
                      <a:r>
                        <a:rPr lang="en-US" sz="1800"/>
                        <a:t>, F</a:t>
                      </a:r>
                      <a:r>
                        <a:rPr lang="en-US" sz="1800" baseline="-25000"/>
                        <a:t>1</a:t>
                      </a:r>
                      <a:r>
                        <a:rPr lang="sr-Latn-RS" sz="1800" baseline="0"/>
                        <a:t> izlazni i ulazni protok</a:t>
                      </a:r>
                      <a:r>
                        <a:rPr lang="sr-Latn-RS" sz="1800" baseline="-25000"/>
                        <a:t> </a:t>
                      </a:r>
                      <a:endParaRPr lang="en-US" sz="1800" baseline="-250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300.0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+60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360.0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Kg</a:t>
                      </a:r>
                      <a:r>
                        <a:rPr lang="sr-Latn-RS" sz="1800"/>
                        <a:t>/</a:t>
                      </a:r>
                      <a:r>
                        <a:rPr lang="en-US" sz="1800"/>
                        <a:t>min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41">
                <a:tc>
                  <a:txBody>
                    <a:bodyPr/>
                    <a:lstStyle/>
                    <a:p>
                      <a:r>
                        <a:rPr lang="en-US" sz="1800"/>
                        <a:t>h</a:t>
                      </a:r>
                      <a:r>
                        <a:rPr lang="sr-Latn-RS" sz="1800"/>
                        <a:t> – nivo u rezervoaru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+0.05374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1.054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</a:t>
                      </a:r>
                      <a:endParaRPr lang="en-US" sz="1800"/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41">
                <a:tc>
                  <a:txBody>
                    <a:bodyPr/>
                    <a:lstStyle/>
                    <a:p>
                      <a:r>
                        <a:rPr lang="en-US" sz="1800" err="1"/>
                        <a:t>h</a:t>
                      </a:r>
                      <a:r>
                        <a:rPr lang="en-US" sz="1800" baseline="-25000" err="1"/>
                        <a:t>M</a:t>
                      </a:r>
                      <a:r>
                        <a:rPr lang="sr-Latn-RS" sz="1800" baseline="0"/>
                        <a:t> – izmerena vrednost nivoa</a:t>
                      </a:r>
                      <a:endParaRPr lang="en-US" sz="1800" baseline="-250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0.4299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12.43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mA</a:t>
                      </a:r>
                      <a:endParaRPr lang="en-US" sz="1800"/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541">
                <a:tc>
                  <a:txBody>
                    <a:bodyPr/>
                    <a:lstStyle/>
                    <a:p>
                      <a:r>
                        <a:rPr lang="en-US" sz="1800" err="1"/>
                        <a:t>h</a:t>
                      </a:r>
                      <a:r>
                        <a:rPr lang="en-US" sz="1800" baseline="-25000" err="1"/>
                        <a:t>R</a:t>
                      </a:r>
                      <a:r>
                        <a:rPr lang="sr-Latn-RS" sz="1800" baseline="0"/>
                        <a:t> – referentna vrednost nivoa</a:t>
                      </a:r>
                      <a:endParaRPr lang="en-US" sz="1800" baseline="-250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“</a:t>
                      </a:r>
                      <a:r>
                        <a:rPr lang="en-US" sz="1800" err="1"/>
                        <a:t>mA</a:t>
                      </a:r>
                      <a:r>
                        <a:rPr lang="en-US" sz="1800"/>
                        <a:t>”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475">
                <a:tc>
                  <a:txBody>
                    <a:bodyPr/>
                    <a:lstStyle/>
                    <a:p>
                      <a:r>
                        <a:rPr lang="en-US" sz="1800"/>
                        <a:t>e</a:t>
                      </a:r>
                      <a:r>
                        <a:rPr lang="sr-Latn-RS" sz="1800"/>
                        <a:t> - greška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-0.4299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-0.4299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“</a:t>
                      </a:r>
                      <a:r>
                        <a:rPr lang="en-US" sz="1800" err="1"/>
                        <a:t>mA</a:t>
                      </a:r>
                      <a:r>
                        <a:rPr lang="en-US" sz="1800"/>
                        <a:t>”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475">
                <a:tc>
                  <a:txBody>
                    <a:bodyPr/>
                    <a:lstStyle/>
                    <a:p>
                      <a:r>
                        <a:rPr lang="en-US" sz="1800"/>
                        <a:t>u</a:t>
                      </a:r>
                      <a:r>
                        <a:rPr lang="sr-Latn-RS" sz="1800"/>
                        <a:t> - upravljanje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12.0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+0.8598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12.86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mA</a:t>
                      </a:r>
                      <a:endParaRPr lang="en-US" sz="1800"/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26">
                <a:tc>
                  <a:txBody>
                    <a:bodyPr/>
                    <a:lstStyle/>
                    <a:p>
                      <a:r>
                        <a:rPr lang="en-US" sz="1800"/>
                        <a:t>P</a:t>
                      </a:r>
                      <a:r>
                        <a:rPr lang="sr-Latn-RS" sz="1800"/>
                        <a:t> – pritisak na membrani ventila (izlaz I/P </a:t>
                      </a:r>
                      <a:r>
                        <a:rPr lang="sr-Latn-RS" sz="1800" err="1"/>
                        <a:t>konvertora</a:t>
                      </a:r>
                      <a:r>
                        <a:rPr lang="sr-Latn-RS" sz="1800"/>
                        <a:t>)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0.04299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0.6430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bar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475">
                <a:tc>
                  <a:txBody>
                    <a:bodyPr/>
                    <a:lstStyle/>
                    <a:p>
                      <a:r>
                        <a:rPr lang="en-US" sz="1800"/>
                        <a:t>X</a:t>
                      </a:r>
                      <a:r>
                        <a:rPr lang="sr-Latn-RS" sz="1800"/>
                        <a:t> – otvorenost ventila</a:t>
                      </a:r>
                      <a:endParaRPr lang="en-US" sz="1800"/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0.5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0.05374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0.5537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800"/>
                        <a:t>%</a:t>
                      </a:r>
                      <a:endParaRPr lang="en-US" sz="1800"/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2289" name="TextBox 5">
            <a:extLst>
              <a:ext uri="{FF2B5EF4-FFF2-40B4-BE49-F238E27FC236}">
                <a16:creationId xmlns:a16="http://schemas.microsoft.com/office/drawing/2014/main" id="{5736CE5B-5CA6-49A4-9B4A-D81C8371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9" y="5505271"/>
            <a:ext cx="912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altLang="sr-Latn-RS" sz="1800" dirty="0"/>
              <a:t>Posmatrajući tabelu 2 vidi se sledeće: e &lt; 0 i upravljanje u raste u </a:t>
            </a:r>
            <a:r>
              <a:rPr lang="sr-Latn-RS" altLang="sr-Latn-RS" sz="1800" dirty="0" err="1"/>
              <a:t>mA</a:t>
            </a:r>
            <a:r>
              <a:rPr lang="sr-Latn-RS" altLang="sr-Latn-RS" sz="1800" dirty="0"/>
              <a:t> (sa 12.0 na 12.86 </a:t>
            </a:r>
            <a:r>
              <a:rPr lang="sr-Latn-RS" altLang="sr-Latn-RS" sz="1800" dirty="0" err="1"/>
              <a:t>mA</a:t>
            </a:r>
            <a:r>
              <a:rPr lang="sr-Latn-RS" altLang="sr-Latn-RS" sz="1800" dirty="0"/>
              <a:t>).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altLang="sr-Latn-RS" sz="1800" dirty="0"/>
              <a:t>Pitanja: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altLang="sr-Latn-RS" sz="1800" dirty="0"/>
              <a:t>Kakav je tip kontrolera, direktno ili inverzno izvršavajući?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altLang="sr-Latn-RS" sz="1800" dirty="0"/>
              <a:t>Kakav je tip regulacionog ventila? NO ili </a:t>
            </a:r>
            <a:r>
              <a:rPr lang="sr-Latn-RS" altLang="sr-Latn-RS" sz="1800" dirty="0" err="1"/>
              <a:t>NC</a:t>
            </a:r>
            <a:r>
              <a:rPr lang="sr-Latn-RS" altLang="sr-Latn-RS" sz="1800" dirty="0"/>
              <a:t>.</a:t>
            </a:r>
            <a:endParaRPr lang="en-US" altLang="sr-Latn-RS" sz="1800" dirty="0"/>
          </a:p>
        </p:txBody>
      </p:sp>
      <p:sp>
        <p:nvSpPr>
          <p:cNvPr id="52290" name="TextBox 6">
            <a:extLst>
              <a:ext uri="{FF2B5EF4-FFF2-40B4-BE49-F238E27FC236}">
                <a16:creationId xmlns:a16="http://schemas.microsoft.com/office/drawing/2014/main" id="{113D9E6D-9AA0-456D-AFA8-8E34C8CA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4902200"/>
            <a:ext cx="9604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/>
              <a:t>Tab</a:t>
            </a:r>
            <a:r>
              <a:rPr lang="hr-HR" altLang="sr-Latn-RS" sz="1800"/>
              <a:t>ela</a:t>
            </a:r>
            <a:r>
              <a:rPr lang="en-US" altLang="sr-Latn-RS" sz="1800"/>
              <a:t> 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1">
            <a:extLst>
              <a:ext uri="{FF2B5EF4-FFF2-40B4-BE49-F238E27FC236}">
                <a16:creationId xmlns:a16="http://schemas.microsoft.com/office/drawing/2014/main" id="{7E675E57-DC77-4E9E-B690-E9EB96B0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91440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hr-HR" altLang="sr-Latn-RS" sz="1800"/>
              <a:t>Zamena vrednosti za pojačanja elemenata </a:t>
            </a:r>
            <a:r>
              <a:rPr lang="en-US" altLang="sr-Latn-RS" sz="1800"/>
              <a:t>s</a:t>
            </a:r>
            <a:r>
              <a:rPr lang="hr-HR" altLang="sr-Latn-RS" sz="1800"/>
              <a:t>i</a:t>
            </a:r>
            <a:r>
              <a:rPr lang="en-US" altLang="sr-Latn-RS" sz="1800"/>
              <a:t>stem</a:t>
            </a:r>
            <a:r>
              <a:rPr lang="hr-HR" altLang="sr-Latn-RS" sz="1800"/>
              <a:t>a regulacije nivoa u sledeću jednačinu</a:t>
            </a:r>
            <a:endParaRPr lang="en-US" altLang="sr-Latn-RS" sz="180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hr-HR" altLang="sr-Latn-RS" sz="1800"/>
              <a:t>daje</a:t>
            </a:r>
            <a:endParaRPr lang="en-US" altLang="sr-Latn-RS" sz="1800"/>
          </a:p>
        </p:txBody>
      </p:sp>
      <p:graphicFrame>
        <p:nvGraphicFramePr>
          <p:cNvPr id="54275" name="Object 13">
            <a:extLst>
              <a:ext uri="{FF2B5EF4-FFF2-40B4-BE49-F238E27FC236}">
                <a16:creationId xmlns:a16="http://schemas.microsoft.com/office/drawing/2014/main" id="{7EB76830-0377-4FED-8585-DC9BA15B4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65456"/>
              </p:ext>
            </p:extLst>
          </p:nvPr>
        </p:nvGraphicFramePr>
        <p:xfrm>
          <a:off x="2306638" y="3506788"/>
          <a:ext cx="45323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3" imgW="4012920" imgH="761760" progId="Equation.3">
                  <p:embed/>
                </p:oleObj>
              </mc:Choice>
              <mc:Fallback>
                <p:oleObj name="Jednačina" r:id="rId3" imgW="4012920" imgH="761760" progId="Equation.3">
                  <p:embed/>
                  <p:pic>
                    <p:nvPicPr>
                      <p:cNvPr id="54275" name="Object 13">
                        <a:extLst>
                          <a:ext uri="{FF2B5EF4-FFF2-40B4-BE49-F238E27FC236}">
                            <a16:creationId xmlns:a16="http://schemas.microsoft.com/office/drawing/2014/main" id="{7EB76830-0377-4FED-8585-DC9BA15B4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3506788"/>
                        <a:ext cx="453231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Box 20">
            <a:extLst>
              <a:ext uri="{FF2B5EF4-FFF2-40B4-BE49-F238E27FC236}">
                <a16:creationId xmlns:a16="http://schemas.microsoft.com/office/drawing/2014/main" id="{FDE05321-AF1A-421D-A177-7B1219DC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629150"/>
            <a:ext cx="4905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Uz pretpostavku da je pojačanje kontrolera </a:t>
            </a:r>
            <a:r>
              <a:rPr lang="en-US" altLang="sr-Latn-RS" sz="1800"/>
              <a:t>K</a:t>
            </a:r>
            <a:r>
              <a:rPr lang="en-US" altLang="sr-Latn-RS" sz="1800" baseline="-25000"/>
              <a:t>C</a:t>
            </a:r>
            <a:r>
              <a:rPr lang="en-US" altLang="sr-Latn-RS" sz="1800"/>
              <a:t>=2.0.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/>
              <a:t>Sledi:</a:t>
            </a:r>
            <a:endParaRPr lang="en-US" altLang="sr-Latn-RS" sz="1800"/>
          </a:p>
        </p:txBody>
      </p:sp>
      <p:graphicFrame>
        <p:nvGraphicFramePr>
          <p:cNvPr id="54277" name="Object 14">
            <a:extLst>
              <a:ext uri="{FF2B5EF4-FFF2-40B4-BE49-F238E27FC236}">
                <a16:creationId xmlns:a16="http://schemas.microsoft.com/office/drawing/2014/main" id="{C6273558-501A-4F60-A8F0-FC96353F8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48447"/>
              </p:ext>
            </p:extLst>
          </p:nvPr>
        </p:nvGraphicFramePr>
        <p:xfrm>
          <a:off x="1893888" y="5110163"/>
          <a:ext cx="5099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5" imgW="3581280" imgH="406080" progId="Equation.3">
                  <p:embed/>
                </p:oleObj>
              </mc:Choice>
              <mc:Fallback>
                <p:oleObj name="Jednačina" r:id="rId5" imgW="3581280" imgH="406080" progId="Equation.3">
                  <p:embed/>
                  <p:pic>
                    <p:nvPicPr>
                      <p:cNvPr id="54277" name="Object 14">
                        <a:extLst>
                          <a:ext uri="{FF2B5EF4-FFF2-40B4-BE49-F238E27FC236}">
                            <a16:creationId xmlns:a16="http://schemas.microsoft.com/office/drawing/2014/main" id="{C6273558-501A-4F60-A8F0-FC96353F8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5110163"/>
                        <a:ext cx="50990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4">
            <a:extLst>
              <a:ext uri="{FF2B5EF4-FFF2-40B4-BE49-F238E27FC236}">
                <a16:creationId xmlns:a16="http://schemas.microsoft.com/office/drawing/2014/main" id="{A433B0F9-64C7-4E93-80D8-05785C151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975252"/>
              </p:ext>
            </p:extLst>
          </p:nvPr>
        </p:nvGraphicFramePr>
        <p:xfrm>
          <a:off x="2359025" y="2514600"/>
          <a:ext cx="44243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Jednačina" r:id="rId7" imgW="4813200" imgH="672840" progId="Equation.3">
                  <p:embed/>
                </p:oleObj>
              </mc:Choice>
              <mc:Fallback>
                <p:oleObj name="Jednačina" r:id="rId7" imgW="4813200" imgH="672840" progId="Equation.3">
                  <p:embed/>
                  <p:pic>
                    <p:nvPicPr>
                      <p:cNvPr id="54278" name="Object 4">
                        <a:extLst>
                          <a:ext uri="{FF2B5EF4-FFF2-40B4-BE49-F238E27FC236}">
                            <a16:creationId xmlns:a16="http://schemas.microsoft.com/office/drawing/2014/main" id="{A433B0F9-64C7-4E93-80D8-05785C151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514600"/>
                        <a:ext cx="442436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Box 8">
            <a:extLst>
              <a:ext uri="{FF2B5EF4-FFF2-40B4-BE49-F238E27FC236}">
                <a16:creationId xmlns:a16="http://schemas.microsoft.com/office/drawing/2014/main" id="{8236ECD7-761C-43B4-9015-42240237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03500"/>
            <a:ext cx="4549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...........................(12)</a:t>
            </a:r>
            <a:endParaRPr lang="en-US" altLang="en-US"/>
          </a:p>
        </p:txBody>
      </p:sp>
      <p:sp>
        <p:nvSpPr>
          <p:cNvPr id="54282" name="TextBox 9">
            <a:extLst>
              <a:ext uri="{FF2B5EF4-FFF2-40B4-BE49-F238E27FC236}">
                <a16:creationId xmlns:a16="http://schemas.microsoft.com/office/drawing/2014/main" id="{3029E6F4-06AD-4E28-8E03-7C73C3332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3665538"/>
            <a:ext cx="4549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...........................(14)</a:t>
            </a:r>
            <a:endParaRPr lang="en-US" altLang="en-US"/>
          </a:p>
        </p:txBody>
      </p:sp>
      <p:sp>
        <p:nvSpPr>
          <p:cNvPr id="54283" name="TextBox 10">
            <a:extLst>
              <a:ext uri="{FF2B5EF4-FFF2-40B4-BE49-F238E27FC236}">
                <a16:creationId xmlns:a16="http://schemas.microsoft.com/office/drawing/2014/main" id="{58241D81-1851-41A5-ABCF-C3871373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5080000"/>
            <a:ext cx="4549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.........................(15)</a:t>
            </a:r>
            <a:endParaRPr lang="en-US" altLang="en-US"/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E7394A81-DE8E-3855-B760-FE169E33A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9" y="304800"/>
            <a:ext cx="9123361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hr-HR" altLang="sr-Latn-RS" sz="1800" dirty="0"/>
              <a:t>Iz razvijenog </a:t>
            </a:r>
            <a:r>
              <a:rPr lang="hr-HR" altLang="sr-Latn-RS" sz="1800" dirty="0" err="1"/>
              <a:t>linearizovanog</a:t>
            </a:r>
            <a:r>
              <a:rPr lang="hr-HR" altLang="sr-Latn-RS" sz="1800" dirty="0"/>
              <a:t> </a:t>
            </a:r>
            <a:r>
              <a:rPr lang="en-US" altLang="sr-Latn-RS" sz="1800" dirty="0"/>
              <a:t>model</a:t>
            </a:r>
            <a:r>
              <a:rPr lang="hr-HR" altLang="sr-Latn-RS" sz="1800" dirty="0"/>
              <a:t>a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(izraz (11))</a:t>
            </a:r>
            <a:r>
              <a:rPr lang="hr-HR" altLang="sr-Latn-RS" sz="1800" dirty="0"/>
              <a:t> pretpostavljene su</a:t>
            </a:r>
            <a:r>
              <a:rPr lang="en-US" altLang="sr-Latn-RS" sz="1800" dirty="0"/>
              <a:t> </a:t>
            </a:r>
            <a:r>
              <a:rPr lang="hr-HR" altLang="sr-Latn-RS" sz="1800" dirty="0" err="1"/>
              <a:t>sledeće</a:t>
            </a:r>
            <a:r>
              <a:rPr lang="hr-HR" altLang="sr-Latn-RS" sz="1800" dirty="0"/>
              <a:t> </a:t>
            </a:r>
            <a:r>
              <a:rPr lang="hr-HR" altLang="sr-Latn-RS" sz="1800" dirty="0" err="1"/>
              <a:t>vrednosti</a:t>
            </a:r>
            <a:r>
              <a:rPr lang="hr-HR" altLang="sr-Latn-RS" sz="1800" dirty="0"/>
              <a:t> za pojačanja procesa</a:t>
            </a:r>
            <a:r>
              <a:rPr lang="en-US" altLang="sr-Latn-RS" sz="1800" dirty="0"/>
              <a:t>: </a:t>
            </a:r>
            <a:r>
              <a:rPr lang="en-US" altLang="sr-Latn-RS" sz="1800" dirty="0" err="1"/>
              <a:t>K</a:t>
            </a:r>
            <a:r>
              <a:rPr lang="en-US" altLang="sr-Latn-RS" sz="1800" baseline="-25000" dirty="0" err="1"/>
              <a:t>P</a:t>
            </a:r>
            <a:r>
              <a:rPr lang="en-US" altLang="sr-Latn-RS" sz="1800" dirty="0"/>
              <a:t>=6.443[m]; K</a:t>
            </a:r>
            <a:r>
              <a:rPr lang="en-US" altLang="sr-Latn-RS" sz="1800" baseline="-25000" dirty="0"/>
              <a:t>L</a:t>
            </a:r>
            <a:r>
              <a:rPr lang="en-US" altLang="sr-Latn-RS" sz="1800" dirty="0"/>
              <a:t>=</a:t>
            </a:r>
            <a:r>
              <a:rPr lang="en-US" altLang="sr-Latn-RS" sz="1800" dirty="0" err="1"/>
              <a:t>6.667x10</a:t>
            </a:r>
            <a:r>
              <a:rPr lang="en-US" altLang="sr-Latn-RS" sz="1800" baseline="30000" dirty="0"/>
              <a:t>-3</a:t>
            </a:r>
            <a:r>
              <a:rPr lang="en-US" altLang="sr-Latn-RS" sz="1800" dirty="0"/>
              <a:t> [</a:t>
            </a:r>
            <a:r>
              <a:rPr lang="en-US" altLang="sr-Latn-RS" sz="1800" dirty="0" err="1"/>
              <a:t>m</a:t>
            </a:r>
            <a:r>
              <a:rPr lang="en-US" altLang="sr-Latn-RS" sz="1800" dirty="0" err="1">
                <a:cs typeface="Calibri" panose="020F0502020204030204" pitchFamily="34" charset="0"/>
              </a:rPr>
              <a:t>·</a:t>
            </a:r>
            <a:r>
              <a:rPr lang="en-US" altLang="sr-Latn-RS" sz="1800" dirty="0" err="1"/>
              <a:t>min</a:t>
            </a:r>
            <a:r>
              <a:rPr lang="en-US" altLang="sr-Latn-RS" sz="1800" dirty="0"/>
              <a:t>/kg]</a:t>
            </a:r>
            <a:r>
              <a:rPr lang="sr-Latn-RS" altLang="sr-Latn-RS" sz="1800" dirty="0"/>
              <a:t>. Za izračunavanje vrednosti ovih parametara, potrebno je poznavati zavisnost </a:t>
            </a:r>
            <a:r>
              <a:rPr lang="sr-Latn-RS" altLang="sr-Latn-RS" sz="1800" dirty="0" err="1"/>
              <a:t>F</a:t>
            </a:r>
            <a:r>
              <a:rPr lang="sr-Latn-RS" altLang="sr-Latn-RS" sz="1800" baseline="-25000" dirty="0" err="1"/>
              <a:t>0</a:t>
            </a:r>
            <a:r>
              <a:rPr lang="sr-Latn-RS" altLang="sr-Latn-RS" sz="1800" dirty="0"/>
              <a:t>=f(</a:t>
            </a:r>
            <a:r>
              <a:rPr lang="sr-Latn-RS" altLang="sr-Latn-RS" sz="1800" dirty="0" err="1"/>
              <a:t>h,X</a:t>
            </a:r>
            <a:r>
              <a:rPr lang="sr-Latn-RS" altLang="sr-Latn-RS" sz="1800" dirty="0"/>
              <a:t>) koja je nelinearna! – </a:t>
            </a:r>
            <a:r>
              <a:rPr lang="sr-Latn-RS" altLang="sr-Latn-RS" sz="1800" dirty="0">
                <a:solidFill>
                  <a:srgbClr val="FF0000"/>
                </a:solidFill>
              </a:rPr>
              <a:t>KATALOŠKI PODACI</a:t>
            </a:r>
            <a:endParaRPr lang="en-US" altLang="sr-Latn-R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10">
            <a:extLst>
              <a:ext uri="{FF2B5EF4-FFF2-40B4-BE49-F238E27FC236}">
                <a16:creationId xmlns:a16="http://schemas.microsoft.com/office/drawing/2014/main" id="{7F41EBA4-EC93-4ED6-9688-DEFB171C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949575"/>
            <a:ext cx="86487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 err="1"/>
              <a:t>Takođe</a:t>
            </a:r>
            <a:r>
              <a:rPr lang="hr-HR" altLang="sr-Latn-RS" sz="1800" dirty="0"/>
              <a:t>, </a:t>
            </a:r>
            <a:r>
              <a:rPr lang="en-US" altLang="sr-Latn-RS" sz="1800" dirty="0">
                <a:latin typeface="Symbol" panose="05050102010706020507" pitchFamily="18" charset="2"/>
              </a:rPr>
              <a:t>D</a:t>
            </a:r>
            <a:r>
              <a:rPr lang="en-US" altLang="sr-Latn-RS" sz="1800" dirty="0"/>
              <a:t>h</a:t>
            </a:r>
            <a:r>
              <a:rPr lang="hr-HR" altLang="sr-Latn-RS" sz="1800" dirty="0"/>
              <a:t>, se može izračunati i na osnovu poznavanja </a:t>
            </a:r>
            <a:r>
              <a:rPr lang="hr-HR" altLang="sr-Latn-RS" sz="1800" dirty="0" err="1"/>
              <a:t>promena</a:t>
            </a:r>
            <a:r>
              <a:rPr lang="hr-HR" altLang="sr-Latn-RS" sz="1800" dirty="0"/>
              <a:t> svih ostalih varijabli u ustaljenom stanju (Tabela 2) koristeći </a:t>
            </a:r>
            <a:r>
              <a:rPr lang="hr-HR" altLang="sr-Latn-RS" sz="1800" dirty="0" err="1"/>
              <a:t>jednačinu</a:t>
            </a:r>
            <a:r>
              <a:rPr lang="hr-HR" altLang="sr-Latn-RS" sz="1800" dirty="0"/>
              <a:t> (11):</a:t>
            </a: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dirty="0"/>
              <a:t> </a:t>
            </a:r>
            <a:r>
              <a:rPr lang="hr-HR" altLang="sr-Latn-RS" sz="1800" dirty="0"/>
              <a:t>Devijacije su navedene u Tabeli</a:t>
            </a:r>
            <a:r>
              <a:rPr lang="en-US" altLang="sr-Latn-RS" sz="1800" dirty="0"/>
              <a:t> 2. </a:t>
            </a:r>
            <a:r>
              <a:rPr lang="hr-HR" altLang="sr-Latn-RS" sz="1800" dirty="0"/>
              <a:t>Zbir normalne </a:t>
            </a:r>
            <a:r>
              <a:rPr lang="hr-HR" altLang="sr-Latn-RS" sz="1800" dirty="0" err="1"/>
              <a:t>vrednosti</a:t>
            </a:r>
            <a:r>
              <a:rPr lang="hr-HR" altLang="sr-Latn-RS" sz="1800" dirty="0"/>
              <a:t> i devijacije daje apsolutnu </a:t>
            </a:r>
            <a:r>
              <a:rPr lang="hr-HR" altLang="sr-Latn-RS" sz="1800" dirty="0" err="1"/>
              <a:t>vrednost</a:t>
            </a:r>
            <a:r>
              <a:rPr lang="en-US" altLang="sr-Latn-RS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/>
              <a:t>I na kraju</a:t>
            </a:r>
            <a:r>
              <a:rPr lang="en-US" altLang="sr-Latn-RS" sz="1800" dirty="0"/>
              <a:t>, </a:t>
            </a:r>
            <a:r>
              <a:rPr lang="sr-Latn-RS" altLang="sr-Latn-RS" sz="1800" dirty="0"/>
              <a:t>vrednosti</a:t>
            </a:r>
            <a:r>
              <a:rPr lang="hr-HR" altLang="sr-Latn-RS" sz="1800" dirty="0"/>
              <a:t> devijacija iz tabele mogu biti </a:t>
            </a:r>
            <a:r>
              <a:rPr lang="hr-HR" altLang="sr-Latn-RS" sz="1800" dirty="0" err="1"/>
              <a:t>zamenjene</a:t>
            </a:r>
            <a:r>
              <a:rPr lang="hr-HR" altLang="sr-Latn-RS" sz="1800" dirty="0"/>
              <a:t> u </a:t>
            </a:r>
            <a:r>
              <a:rPr lang="hr-HR" altLang="sr-Latn-RS" sz="1800" dirty="0" err="1"/>
              <a:t>jednačinu</a:t>
            </a:r>
            <a:r>
              <a:rPr lang="hr-HR" altLang="sr-Latn-RS" sz="1800" dirty="0"/>
              <a:t> (11)</a:t>
            </a: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r-HR" altLang="sr-Latn-RS" sz="1800" dirty="0"/>
              <a:t>Što se slaže dovoljno dobro sa ofsetom predviđenim </a:t>
            </a:r>
            <a:r>
              <a:rPr lang="hr-HR" altLang="sr-Latn-RS" sz="1800" dirty="0" err="1"/>
              <a:t>jednačinom</a:t>
            </a:r>
            <a:r>
              <a:rPr lang="hr-HR" altLang="sr-Latn-RS" sz="1800" dirty="0"/>
              <a:t> (16).</a:t>
            </a:r>
            <a:r>
              <a:rPr lang="en-US" altLang="sr-Latn-RS" sz="1800" dirty="0"/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dirty="0"/>
          </a:p>
        </p:txBody>
      </p:sp>
      <p:graphicFrame>
        <p:nvGraphicFramePr>
          <p:cNvPr id="56323" name="Object 16">
            <a:extLst>
              <a:ext uri="{FF2B5EF4-FFF2-40B4-BE49-F238E27FC236}">
                <a16:creationId xmlns:a16="http://schemas.microsoft.com/office/drawing/2014/main" id="{CB4588EA-A403-416E-BA96-356855A8A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625432"/>
              </p:ext>
            </p:extLst>
          </p:nvPr>
        </p:nvGraphicFramePr>
        <p:xfrm>
          <a:off x="215900" y="5314950"/>
          <a:ext cx="7632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81800" imgH="381000" progId="Equation.3">
                  <p:embed/>
                </p:oleObj>
              </mc:Choice>
              <mc:Fallback>
                <p:oleObj name="Equation" r:id="rId3" imgW="6781800" imgH="381000" progId="Equation.3">
                  <p:embed/>
                  <p:pic>
                    <p:nvPicPr>
                      <p:cNvPr id="56323" name="Object 16">
                        <a:extLst>
                          <a:ext uri="{FF2B5EF4-FFF2-40B4-BE49-F238E27FC236}">
                            <a16:creationId xmlns:a16="http://schemas.microsoft.com/office/drawing/2014/main" id="{CB4588EA-A403-416E-BA96-356855A8A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314950"/>
                        <a:ext cx="76327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3">
            <a:extLst>
              <a:ext uri="{FF2B5EF4-FFF2-40B4-BE49-F238E27FC236}">
                <a16:creationId xmlns:a16="http://schemas.microsoft.com/office/drawing/2014/main" id="{03F3555A-8475-4153-93F1-E777CF0B3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51515"/>
              </p:ext>
            </p:extLst>
          </p:nvPr>
        </p:nvGraphicFramePr>
        <p:xfrm>
          <a:off x="3309938" y="3711575"/>
          <a:ext cx="195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4951" imgH="304668" progId="Equation.3">
                  <p:embed/>
                </p:oleObj>
              </mc:Choice>
              <mc:Fallback>
                <p:oleObj name="Equation" r:id="rId5" imgW="1954951" imgH="304668" progId="Equation.3">
                  <p:embed/>
                  <p:pic>
                    <p:nvPicPr>
                      <p:cNvPr id="56324" name="Object 3">
                        <a:extLst>
                          <a:ext uri="{FF2B5EF4-FFF2-40B4-BE49-F238E27FC236}">
                            <a16:creationId xmlns:a16="http://schemas.microsoft.com/office/drawing/2014/main" id="{03F3555A-8475-4153-93F1-E777CF0B3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711575"/>
                        <a:ext cx="195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Box 4">
            <a:extLst>
              <a:ext uri="{FF2B5EF4-FFF2-40B4-BE49-F238E27FC236}">
                <a16:creationId xmlns:a16="http://schemas.microsoft.com/office/drawing/2014/main" id="{016708A0-A550-45E1-85CC-DDED175D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5319713"/>
            <a:ext cx="438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............(17)</a:t>
            </a:r>
            <a:endParaRPr lang="en-US" altLang="en-US"/>
          </a:p>
        </p:txBody>
      </p:sp>
      <p:sp>
        <p:nvSpPr>
          <p:cNvPr id="56326" name="TextBox 5">
            <a:extLst>
              <a:ext uri="{FF2B5EF4-FFF2-40B4-BE49-F238E27FC236}">
                <a16:creationId xmlns:a16="http://schemas.microsoft.com/office/drawing/2014/main" id="{2BF358D9-F389-4BA1-B8B9-004D11E9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3609975"/>
            <a:ext cx="438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....................................................(11)</a:t>
            </a:r>
            <a:endParaRPr lang="en-US" altLang="en-US"/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4B9B8229-C646-0494-E3AB-E8E0027E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063"/>
            <a:ext cx="86709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hr-HR" altLang="sr-Latn-RS" sz="1800" dirty="0"/>
              <a:t>Ako ulazni protok </a:t>
            </a:r>
            <a:r>
              <a:rPr lang="hr-HR" altLang="sr-Latn-RS" sz="1800" i="1" dirty="0" err="1"/>
              <a:t>F</a:t>
            </a:r>
            <a:r>
              <a:rPr lang="hr-HR" altLang="sr-Latn-RS" sz="1800" i="1" baseline="-25000" dirty="0" err="1"/>
              <a:t>1</a:t>
            </a:r>
            <a:r>
              <a:rPr lang="hr-HR" altLang="sr-Latn-RS" sz="1800" dirty="0"/>
              <a:t> naraste za </a:t>
            </a:r>
            <a:r>
              <a:rPr lang="en-US" altLang="sr-Latn-RS" sz="1800" dirty="0"/>
              <a:t>20% </a:t>
            </a:r>
            <a:r>
              <a:rPr lang="hr-HR" altLang="sr-Latn-RS" sz="1800" dirty="0"/>
              <a:t>od normalne </a:t>
            </a:r>
            <a:r>
              <a:rPr lang="hr-HR" altLang="sr-Latn-RS" sz="1800" dirty="0" err="1"/>
              <a:t>vrednosti</a:t>
            </a:r>
            <a:r>
              <a:rPr lang="hr-HR" altLang="sr-Latn-RS" sz="1800" dirty="0"/>
              <a:t> (6</a:t>
            </a:r>
            <a:r>
              <a:rPr lang="en-US" altLang="sr-Latn-RS" sz="1800" dirty="0" err="1"/>
              <a:t>0kg</a:t>
            </a:r>
            <a:r>
              <a:rPr lang="en-US" altLang="sr-Latn-RS" sz="1800" dirty="0"/>
              <a:t>/min</a:t>
            </a:r>
            <a:r>
              <a:rPr lang="sr-Latn-RS" altLang="sr-Latn-RS" sz="1800" dirty="0"/>
              <a:t>=</a:t>
            </a:r>
            <a:r>
              <a:rPr lang="sr-Latn-RS" altLang="sr-Latn-RS" sz="1800" dirty="0" err="1"/>
              <a:t>0,2</a:t>
            </a:r>
            <a:r>
              <a:rPr lang="sr-Latn-RS" altLang="sr-Latn-RS" sz="1800" dirty="0" err="1">
                <a:cs typeface="Calibri" panose="020F0502020204030204" pitchFamily="34" charset="0"/>
              </a:rPr>
              <a:t>·300kg</a:t>
            </a:r>
            <a:r>
              <a:rPr lang="sr-Latn-RS" altLang="sr-Latn-RS" sz="1800" dirty="0">
                <a:cs typeface="Calibri" panose="020F0502020204030204" pitchFamily="34" charset="0"/>
              </a:rPr>
              <a:t>/min</a:t>
            </a:r>
            <a:r>
              <a:rPr lang="sr-Latn-RS" altLang="sr-Latn-RS" sz="1800" dirty="0"/>
              <a:t>)</a:t>
            </a:r>
            <a:r>
              <a:rPr lang="hr-HR" altLang="sr-Latn-RS" sz="1800" dirty="0"/>
              <a:t> i ako se referentna </a:t>
            </a:r>
            <a:r>
              <a:rPr lang="hr-HR" altLang="sr-Latn-RS" sz="1800" dirty="0" err="1"/>
              <a:t>vrednost</a:t>
            </a:r>
            <a:r>
              <a:rPr lang="hr-HR" altLang="sr-Latn-RS" sz="1800" dirty="0"/>
              <a:t> </a:t>
            </a:r>
            <a:r>
              <a:rPr lang="hr-HR" altLang="sr-Latn-RS" sz="1800" i="1" dirty="0" err="1"/>
              <a:t>h</a:t>
            </a:r>
            <a:r>
              <a:rPr lang="hr-HR" altLang="sr-Latn-RS" sz="1800" i="1" baseline="-25000" dirty="0" err="1"/>
              <a:t>R</a:t>
            </a:r>
            <a:r>
              <a:rPr lang="hr-HR" altLang="sr-Latn-RS" sz="1800" dirty="0"/>
              <a:t> ne </a:t>
            </a:r>
            <a:r>
              <a:rPr lang="hr-HR" altLang="sr-Latn-RS" sz="1800" dirty="0" err="1"/>
              <a:t>promeni</a:t>
            </a:r>
            <a:r>
              <a:rPr lang="hr-HR" altLang="sr-Latn-RS" sz="1800" dirty="0"/>
              <a:t>, doći će do </a:t>
            </a:r>
            <a:r>
              <a:rPr lang="hr-HR" altLang="sr-Latn-RS" sz="1800" dirty="0" err="1"/>
              <a:t>promene</a:t>
            </a:r>
            <a:r>
              <a:rPr lang="hr-HR" altLang="sr-Latn-RS" sz="1800" dirty="0"/>
              <a:t> nivoa </a:t>
            </a:r>
            <a:r>
              <a:rPr lang="hr-HR" altLang="sr-Latn-RS" sz="1800" i="1" dirty="0"/>
              <a:t>h</a:t>
            </a:r>
            <a:r>
              <a:rPr lang="en-US" altLang="sr-Latn-RS" sz="1800" dirty="0"/>
              <a:t>. </a:t>
            </a: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hr-HR" altLang="sr-Latn-RS" sz="1800" dirty="0"/>
              <a:t>Kako su </a:t>
            </a:r>
            <a:r>
              <a:rPr lang="en-US" altLang="sr-Latn-RS" sz="1800" dirty="0" err="1">
                <a:latin typeface="Symbol" panose="05050102010706020507" pitchFamily="18" charset="2"/>
              </a:rPr>
              <a:t>D</a:t>
            </a:r>
            <a:r>
              <a:rPr lang="en-US" altLang="sr-Latn-RS" sz="1800" dirty="0" err="1"/>
              <a:t>F</a:t>
            </a:r>
            <a:r>
              <a:rPr lang="en-US" altLang="sr-Latn-RS" sz="1800" baseline="-25000" dirty="0" err="1"/>
              <a:t>1</a:t>
            </a:r>
            <a:r>
              <a:rPr lang="en-US" altLang="sr-Latn-RS" sz="1800" dirty="0"/>
              <a:t>=</a:t>
            </a:r>
            <a:r>
              <a:rPr lang="en-US" altLang="sr-Latn-RS" sz="1800" dirty="0" err="1"/>
              <a:t>60kg</a:t>
            </a:r>
            <a:r>
              <a:rPr lang="en-US" altLang="sr-Latn-RS" sz="1800" dirty="0"/>
              <a:t>/min </a:t>
            </a:r>
            <a:r>
              <a:rPr lang="hr-HR" altLang="sr-Latn-RS" sz="1800" dirty="0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>
                <a:latin typeface="Symbol" panose="05050102010706020507" pitchFamily="18" charset="2"/>
              </a:rPr>
              <a:t>D</a:t>
            </a:r>
            <a:r>
              <a:rPr lang="en-US" altLang="sr-Latn-RS" sz="1800" dirty="0" err="1"/>
              <a:t>h</a:t>
            </a:r>
            <a:r>
              <a:rPr lang="en-US" altLang="sr-Latn-RS" sz="1800" baseline="-25000" dirty="0" err="1"/>
              <a:t>R</a:t>
            </a:r>
            <a:r>
              <a:rPr lang="en-US" altLang="sr-Latn-RS" sz="1800" dirty="0"/>
              <a:t>=0 m</a:t>
            </a:r>
            <a:r>
              <a:rPr lang="sr-Latn-RS" altLang="sr-Latn-RS" sz="1800" dirty="0"/>
              <a:t>, to se nakon zamene vrednosti u izraz (15) izračunava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sr-Latn-RS" altLang="sr-Latn-RS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sr-Latn-RS" sz="1800" dirty="0">
                <a:latin typeface="Symbol" panose="05050102010706020507" pitchFamily="18" charset="2"/>
              </a:rPr>
              <a:t>D</a:t>
            </a:r>
            <a:r>
              <a:rPr lang="en-US" altLang="sr-Latn-RS" sz="1800" dirty="0"/>
              <a:t>h = </a:t>
            </a:r>
            <a:r>
              <a:rPr lang="en-US" altLang="sr-Latn-RS" sz="1800" dirty="0" err="1"/>
              <a:t>0.05374m</a:t>
            </a:r>
            <a:r>
              <a:rPr lang="en-US" altLang="sr-Latn-RS" sz="1800" dirty="0"/>
              <a:t>,</a:t>
            </a:r>
            <a:r>
              <a:rPr lang="en-US" altLang="sr-Latn-RS" sz="1800" i="1" dirty="0"/>
              <a:t> </a:t>
            </a:r>
            <a:r>
              <a:rPr lang="hr-HR" altLang="sr-Latn-RS" sz="1800" i="1" dirty="0" err="1"/>
              <a:t>tj</a:t>
            </a:r>
            <a:r>
              <a:rPr lang="en-US" altLang="sr-Latn-RS" sz="1800" i="1" dirty="0"/>
              <a:t>.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</a:t>
            </a:r>
            <a:r>
              <a:rPr lang="hr-HR" altLang="sr-Latn-RS" sz="1800" dirty="0" err="1"/>
              <a:t>fset</a:t>
            </a:r>
            <a:r>
              <a:rPr lang="hr-HR" altLang="sr-Latn-RS" sz="1800" dirty="0"/>
              <a:t> (odstupanje stvarne </a:t>
            </a:r>
            <a:r>
              <a:rPr lang="hr-HR" altLang="sr-Latn-RS" sz="1800" dirty="0" err="1"/>
              <a:t>vrednosti</a:t>
            </a:r>
            <a:r>
              <a:rPr lang="hr-HR" altLang="sr-Latn-RS" sz="1800" dirty="0"/>
              <a:t> izlaza od zadate) je otprilike </a:t>
            </a:r>
            <a:r>
              <a:rPr lang="en-US" altLang="sr-Latn-RS" sz="1800" dirty="0"/>
              <a:t>5.4 cm.</a:t>
            </a: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0D49FF6A-BCDB-BF75-335F-5FD2464EA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5288"/>
              </p:ext>
            </p:extLst>
          </p:nvPr>
        </p:nvGraphicFramePr>
        <p:xfrm>
          <a:off x="1954212" y="1657350"/>
          <a:ext cx="513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86300" imgH="330200" progId="Equation.3">
                  <p:embed/>
                </p:oleObj>
              </mc:Choice>
              <mc:Fallback>
                <p:oleObj name="Equation" r:id="rId7" imgW="4686300" imgH="330200" progId="Equation.3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0D49FF6A-BCDB-BF75-335F-5FD2464EA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2" y="1657350"/>
                        <a:ext cx="513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1">
            <a:extLst>
              <a:ext uri="{FF2B5EF4-FFF2-40B4-BE49-F238E27FC236}">
                <a16:creationId xmlns:a16="http://schemas.microsoft.com/office/drawing/2014/main" id="{9E515041-72B0-D84A-9FD1-3C69B4E2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598613"/>
            <a:ext cx="438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sr-Latn-RS" altLang="en-US"/>
              <a:t>......................(16)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06004EE-8754-43B0-ADB5-4D6A384B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sr-Latn-RS" altLang="sr-Latn-RS" b="1">
                <a:solidFill>
                  <a:srgbClr val="FF0000"/>
                </a:solidFill>
              </a:rPr>
              <a:t>kraj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C05BBD11-0D08-4A22-9D43-6A066B97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75" y="231734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 err="1"/>
              <a:t>Karakteristike</a:t>
            </a:r>
            <a:r>
              <a:rPr lang="en-US" altLang="sr-Latn-RS" sz="2400"/>
              <a:t> </a:t>
            </a:r>
            <a:r>
              <a:rPr lang="en-US" altLang="sr-Latn-RS" sz="2400" err="1"/>
              <a:t>procesa</a:t>
            </a:r>
            <a:r>
              <a:rPr lang="en-US" altLang="sr-Latn-RS" sz="2400"/>
              <a:t> - </a:t>
            </a:r>
            <a:r>
              <a:rPr lang="en-US" altLang="sr-Latn-RS" sz="2400" err="1"/>
              <a:t>Integralni</a:t>
            </a:r>
            <a:r>
              <a:rPr lang="en-US" altLang="sr-Latn-RS" sz="2400"/>
              <a:t> </a:t>
            </a:r>
            <a:r>
              <a:rPr lang="en-US" altLang="sr-Latn-RS" sz="2400" err="1"/>
              <a:t>ili</a:t>
            </a:r>
            <a:r>
              <a:rPr lang="en-US" altLang="sr-Latn-RS" sz="2400"/>
              <a:t> </a:t>
            </a:r>
            <a:r>
              <a:rPr lang="en-US" altLang="sr-Latn-RS" sz="2400" err="1"/>
              <a:t>proces</a:t>
            </a:r>
            <a:r>
              <a:rPr lang="en-US" altLang="sr-Latn-RS" sz="2400"/>
              <a:t> </a:t>
            </a:r>
            <a:r>
              <a:rPr lang="en-US" altLang="sr-Latn-RS" sz="2400" err="1"/>
              <a:t>rampe</a:t>
            </a:r>
            <a:endParaRPr lang="de-DE" altLang="sr-Latn-RS" sz="2400">
              <a:latin typeface="Arial" panose="020B0604020202020204" pitchFamily="34" charset="0"/>
            </a:endParaRPr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A1384405-2C68-4291-9515-F9294C13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81474"/>
            <a:ext cx="73152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i="1" dirty="0" err="1"/>
              <a:t>Jednačina</a:t>
            </a:r>
            <a:r>
              <a:rPr lang="en-US" altLang="sr-Latn-RS" sz="1800" i="1" dirty="0"/>
              <a:t> </a:t>
            </a:r>
            <a:r>
              <a:rPr lang="en-US" altLang="sr-Latn-RS" sz="1800" i="1" dirty="0" err="1"/>
              <a:t>vremenskog</a:t>
            </a:r>
            <a:r>
              <a:rPr lang="en-US" altLang="sr-Latn-RS" sz="1800" i="1" dirty="0"/>
              <a:t> </a:t>
            </a:r>
            <a:r>
              <a:rPr lang="en-US" altLang="sr-Latn-RS" sz="1800" i="1" dirty="0" err="1"/>
              <a:t>domena</a:t>
            </a:r>
            <a:endParaRPr lang="en-US" altLang="sr-Latn-RS" sz="1800" i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i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sr-Latn-RS" sz="1800" i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sr-Latn-RS" altLang="sr-Latn-RS" sz="1800" i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sr-Latn-RS" sz="1800" i="1" dirty="0" err="1"/>
              <a:t>Funkcija</a:t>
            </a:r>
            <a:r>
              <a:rPr lang="en-US" altLang="sr-Latn-RS" sz="1800" i="1" dirty="0"/>
              <a:t> </a:t>
            </a:r>
            <a:r>
              <a:rPr lang="en-US" altLang="sr-Latn-RS" sz="1800" i="1" dirty="0" err="1"/>
              <a:t>prenosa</a:t>
            </a:r>
            <a:endParaRPr lang="en-US" altLang="sr-Latn-RS" sz="18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18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i="1" dirty="0"/>
              <a:t>h(</a:t>
            </a:r>
            <a:r>
              <a:rPr lang="en-US" altLang="sr-Latn-RS" sz="1800" i="1" dirty="0" err="1"/>
              <a:t>t</a:t>
            </a:r>
            <a:r>
              <a:rPr lang="en-US" altLang="sr-Latn-RS" sz="1800" i="1" baseline="-25000" dirty="0" err="1"/>
              <a:t>0</a:t>
            </a:r>
            <a:r>
              <a:rPr lang="en-US" altLang="sr-Latn-RS" sz="1800" i="1" dirty="0"/>
              <a:t>) =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izlaz</a:t>
            </a:r>
            <a:r>
              <a:rPr lang="en-US" altLang="sr-Latn-RS" sz="1800" dirty="0"/>
              <a:t>  u </a:t>
            </a:r>
            <a:r>
              <a:rPr lang="en-US" altLang="sr-Latn-RS" sz="1800" dirty="0" err="1"/>
              <a:t>trenutku</a:t>
            </a:r>
            <a:r>
              <a:rPr lang="en-US" altLang="sr-Latn-RS" sz="1800" dirty="0"/>
              <a:t> </a:t>
            </a:r>
            <a:r>
              <a:rPr lang="en-US" altLang="sr-Latn-RS" sz="1800" i="1" dirty="0" err="1"/>
              <a:t>t</a:t>
            </a:r>
            <a:r>
              <a:rPr lang="en-US" altLang="sr-Latn-RS" sz="1800" i="1" baseline="-25000" dirty="0" err="1"/>
              <a:t>0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procenat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FS</a:t>
            </a:r>
            <a:r>
              <a:rPr lang="en-US" altLang="sr-Latn-RS" sz="1800" baseline="-25000" dirty="0" err="1"/>
              <a:t>out</a:t>
            </a:r>
            <a:r>
              <a:rPr lang="en-US" altLang="sr-Latn-RS" sz="1800" dirty="0"/>
              <a:t> [m]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i="1" dirty="0"/>
              <a:t>h(t)</a:t>
            </a:r>
            <a:r>
              <a:rPr lang="en-US" altLang="sr-Latn-RS" sz="1800" dirty="0"/>
              <a:t> = </a:t>
            </a:r>
            <a:r>
              <a:rPr lang="en-US" altLang="sr-Latn-RS" sz="1800" dirty="0" err="1"/>
              <a:t>izlaz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trenutku</a:t>
            </a:r>
            <a:r>
              <a:rPr lang="en-US" altLang="sr-Latn-RS" sz="1800" dirty="0"/>
              <a:t> </a:t>
            </a:r>
            <a:r>
              <a:rPr lang="en-US" altLang="sr-Latn-RS" sz="1800" i="1" dirty="0"/>
              <a:t>t</a:t>
            </a:r>
            <a:r>
              <a:rPr lang="sr-Latn-RS" altLang="sr-Latn-RS" sz="1800" i="1" baseline="-25000" dirty="0"/>
              <a:t>1</a:t>
            </a:r>
            <a:r>
              <a:rPr lang="en-US" altLang="sr-Latn-RS" sz="1800" i="1" dirty="0"/>
              <a:t>,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procenat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FS</a:t>
            </a:r>
            <a:r>
              <a:rPr lang="en-US" altLang="sr-Latn-RS" sz="1800" baseline="-25000" dirty="0" err="1"/>
              <a:t>out</a:t>
            </a:r>
            <a:r>
              <a:rPr lang="en-US" altLang="sr-Latn-RS" sz="1800" baseline="-25000" dirty="0"/>
              <a:t>  </a:t>
            </a:r>
            <a:r>
              <a:rPr lang="en-US" altLang="sr-Latn-RS" sz="1800" dirty="0"/>
              <a:t>[m]</a:t>
            </a:r>
            <a:endParaRPr lang="en-US" altLang="sr-Latn-RS" sz="1800" baseline="-250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sr-Latn-RS" sz="1800" i="1" dirty="0"/>
              <a:t>q</a:t>
            </a:r>
            <a:r>
              <a:rPr lang="en-US" altLang="sr-Latn-RS" sz="1800" i="1" baseline="-25000" dirty="0"/>
              <a:t>in</a:t>
            </a:r>
            <a:r>
              <a:rPr lang="en-US" altLang="sr-Latn-RS" sz="1800" i="1" dirty="0"/>
              <a:t> =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dotok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procenat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FS</a:t>
            </a:r>
            <a:r>
              <a:rPr lang="en-US" altLang="sr-Latn-RS" sz="1800" baseline="-25000" dirty="0" err="1"/>
              <a:t>in</a:t>
            </a:r>
            <a:r>
              <a:rPr lang="en-US" altLang="sr-Latn-RS" sz="1800" baseline="-25000" dirty="0"/>
              <a:t> </a:t>
            </a:r>
            <a:r>
              <a:rPr lang="en-US" altLang="sr-Latn-RS" sz="1800" dirty="0"/>
              <a:t> [</a:t>
            </a:r>
            <a:r>
              <a:rPr lang="en-US" altLang="sr-Latn-RS" sz="1800" dirty="0" err="1"/>
              <a:t>m</a:t>
            </a:r>
            <a:r>
              <a:rPr lang="en-US" altLang="sr-Latn-RS" sz="1800" baseline="30000" dirty="0" err="1"/>
              <a:t>3</a:t>
            </a:r>
            <a:r>
              <a:rPr lang="en-US" altLang="sr-Latn-RS" sz="1800" dirty="0"/>
              <a:t>/h]</a:t>
            </a:r>
            <a:endParaRPr lang="en-US" altLang="sr-Latn-RS" sz="1800" baseline="-250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sr-Latn-RS" sz="1800" i="1" dirty="0" err="1"/>
              <a:t>q</a:t>
            </a:r>
            <a:r>
              <a:rPr lang="en-US" altLang="sr-Latn-RS" sz="1800" i="1" baseline="-25000" dirty="0" err="1"/>
              <a:t>out</a:t>
            </a:r>
            <a:r>
              <a:rPr lang="en-US" altLang="sr-Latn-RS" sz="1800" i="1" dirty="0"/>
              <a:t> =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</a:t>
            </a:r>
            <a:r>
              <a:rPr lang="en-US" altLang="sr-Latn-RS" sz="1800" dirty="0"/>
              <a:t>t</a:t>
            </a:r>
            <a:r>
              <a:rPr lang="sr-Latn-RS" altLang="sr-Latn-RS" sz="1800" dirty="0" err="1"/>
              <a:t>icanje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procenat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FS</a:t>
            </a:r>
            <a:r>
              <a:rPr lang="en-US" altLang="sr-Latn-RS" sz="1800" baseline="-25000" dirty="0" err="1"/>
              <a:t>in</a:t>
            </a:r>
            <a:r>
              <a:rPr lang="en-US" altLang="sr-Latn-RS" sz="1800" baseline="-25000" dirty="0"/>
              <a:t> </a:t>
            </a:r>
            <a:r>
              <a:rPr lang="en-US" altLang="sr-Latn-RS" sz="1800" dirty="0"/>
              <a:t>[</a:t>
            </a:r>
            <a:r>
              <a:rPr lang="en-US" altLang="sr-Latn-RS" sz="1800" dirty="0" err="1"/>
              <a:t>m</a:t>
            </a:r>
            <a:r>
              <a:rPr lang="en-US" altLang="sr-Latn-RS" sz="1800" baseline="30000" dirty="0" err="1"/>
              <a:t>3</a:t>
            </a:r>
            <a:r>
              <a:rPr lang="en-US" altLang="sr-Latn-RS" sz="1800" dirty="0"/>
              <a:t>/h]</a:t>
            </a:r>
            <a:endParaRPr lang="en-US" altLang="sr-Latn-RS" sz="1800" baseline="-250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sr-Latn-RS" sz="1800" dirty="0" err="1"/>
              <a:t>FS</a:t>
            </a:r>
            <a:r>
              <a:rPr lang="en-US" altLang="sr-Latn-RS" sz="1800" baseline="-25000" dirty="0" err="1"/>
              <a:t>in</a:t>
            </a:r>
            <a:r>
              <a:rPr lang="en-US" altLang="sr-Latn-RS" sz="1800" dirty="0"/>
              <a:t> = </a:t>
            </a:r>
            <a:r>
              <a:rPr lang="en-US" altLang="sr-Latn-RS" sz="1800" dirty="0" err="1"/>
              <a:t>celokupni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opseg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ulaza</a:t>
            </a:r>
            <a:r>
              <a:rPr lang="en-US" altLang="sr-Latn-RS" sz="1800" dirty="0"/>
              <a:t> [</a:t>
            </a:r>
            <a:r>
              <a:rPr lang="en-US" altLang="sr-Latn-RS" sz="1800" dirty="0" err="1"/>
              <a:t>m</a:t>
            </a:r>
            <a:r>
              <a:rPr lang="en-US" altLang="sr-Latn-RS" sz="1800" baseline="30000" dirty="0" err="1"/>
              <a:t>3</a:t>
            </a:r>
            <a:r>
              <a:rPr lang="en-US" altLang="sr-Latn-RS" sz="1800" dirty="0"/>
              <a:t>/h]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sr-Latn-RS" sz="1800" dirty="0" err="1"/>
              <a:t>FS</a:t>
            </a:r>
            <a:r>
              <a:rPr lang="en-US" altLang="sr-Latn-RS" sz="1800" baseline="-25000" dirty="0" err="1"/>
              <a:t>out</a:t>
            </a:r>
            <a:r>
              <a:rPr lang="en-US" altLang="sr-Latn-RS" sz="1800" dirty="0"/>
              <a:t> = </a:t>
            </a:r>
            <a:r>
              <a:rPr lang="en-US" altLang="sr-Latn-RS" sz="1800" dirty="0" err="1"/>
              <a:t>celokupni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opseg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izlaza</a:t>
            </a:r>
            <a:r>
              <a:rPr lang="en-US" altLang="sr-Latn-RS" sz="1800" dirty="0"/>
              <a:t> [m]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sr-Latn-RS" sz="1800" i="1" dirty="0"/>
              <a:t>t =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vreme</a:t>
            </a:r>
            <a:r>
              <a:rPr lang="en-US" altLang="sr-Latn-RS" sz="1800" dirty="0"/>
              <a:t>, [s]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sr-Latn-RS" sz="1800" i="1" dirty="0"/>
              <a:t>T</a:t>
            </a:r>
            <a:r>
              <a:rPr lang="sr-Latn-RS" altLang="sr-Latn-RS" sz="1800" i="1" baseline="-25000" dirty="0"/>
              <a:t>i</a:t>
            </a:r>
            <a:r>
              <a:rPr lang="en-US" altLang="sr-Latn-RS" sz="1800" i="1" dirty="0"/>
              <a:t> =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vremenska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konstanta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integralne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akcije</a:t>
            </a:r>
            <a:r>
              <a:rPr lang="en-US" altLang="sr-Latn-RS" sz="1800" dirty="0"/>
              <a:t> [</a:t>
            </a:r>
            <a:r>
              <a:rPr lang="en-US" altLang="sr-Latn-RS" sz="1800" dirty="0" err="1"/>
              <a:t>m</a:t>
            </a:r>
            <a:r>
              <a:rPr lang="en-US" altLang="sr-Latn-RS" sz="1800" baseline="30000" dirty="0" err="1"/>
              <a:t>2</a:t>
            </a:r>
            <a:r>
              <a:rPr lang="en-US" altLang="sr-Latn-RS" sz="1800" dirty="0"/>
              <a:t>]</a:t>
            </a:r>
            <a:endParaRPr lang="en-US" altLang="sr-Latn-RS" sz="1800" baseline="-25000" dirty="0"/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A0D96E1B-3970-4F02-B8EA-7AD4E48F1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218904"/>
              </p:ext>
            </p:extLst>
          </p:nvPr>
        </p:nvGraphicFramePr>
        <p:xfrm>
          <a:off x="2227263" y="1355725"/>
          <a:ext cx="387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73240" imgH="914400" progId="Equation.DSMT4">
                  <p:embed/>
                </p:oleObj>
              </mc:Choice>
              <mc:Fallback>
                <p:oleObj name="Equation" r:id="rId3" imgW="3873240" imgH="914400" progId="Equation.DSMT4">
                  <p:embed/>
                  <p:pic>
                    <p:nvPicPr>
                      <p:cNvPr id="10244" name="Object 2">
                        <a:extLst>
                          <a:ext uri="{FF2B5EF4-FFF2-40B4-BE49-F238E27FC236}">
                            <a16:creationId xmlns:a16="http://schemas.microsoft.com/office/drawing/2014/main" id="{A0D96E1B-3970-4F02-B8EA-7AD4E48F1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1355725"/>
                        <a:ext cx="3873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36EF3786-DCD0-40DA-AD32-8E06D153C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00938"/>
              </p:ext>
            </p:extLst>
          </p:nvPr>
        </p:nvGraphicFramePr>
        <p:xfrm>
          <a:off x="3497263" y="3225800"/>
          <a:ext cx="1282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736560" progId="Equation.DSMT4">
                  <p:embed/>
                </p:oleObj>
              </mc:Choice>
              <mc:Fallback>
                <p:oleObj name="Equation" r:id="rId5" imgW="1282680" imgH="736560" progId="Equation.DSMT4">
                  <p:embed/>
                  <p:pic>
                    <p:nvPicPr>
                      <p:cNvPr id="10245" name="Object 3">
                        <a:extLst>
                          <a:ext uri="{FF2B5EF4-FFF2-40B4-BE49-F238E27FC236}">
                            <a16:creationId xmlns:a16="http://schemas.microsoft.com/office/drawing/2014/main" id="{36EF3786-DCD0-40DA-AD32-8E06D153C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225800"/>
                        <a:ext cx="12827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0F182C3-F2E5-454F-AB46-FEF5F00DA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4173"/>
              </p:ext>
            </p:extLst>
          </p:nvPr>
        </p:nvGraphicFramePr>
        <p:xfrm>
          <a:off x="3200400" y="2341176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23800" imgH="406080" progId="Equation.DSMT4">
                  <p:embed/>
                </p:oleObj>
              </mc:Choice>
              <mc:Fallback>
                <p:oleObj name="Equation" r:id="rId7" imgW="2323800" imgH="4060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0F182C3-F2E5-454F-AB46-FEF5F00DA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2341176"/>
                        <a:ext cx="2324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89F9-0DB4-41B3-A5AC-1461D5A0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87" y="33362"/>
            <a:ext cx="8229600" cy="457199"/>
          </a:xfrm>
        </p:spPr>
        <p:txBody>
          <a:bodyPr/>
          <a:lstStyle/>
          <a:p>
            <a:r>
              <a:rPr lang="en-US" altLang="sr-Latn-RS" sz="2400" err="1"/>
              <a:t>Integralni</a:t>
            </a:r>
            <a:r>
              <a:rPr lang="en-US" altLang="sr-Latn-RS" sz="2400"/>
              <a:t> </a:t>
            </a:r>
            <a:r>
              <a:rPr lang="en-US" altLang="sr-Latn-RS" sz="2400" err="1"/>
              <a:t>ili</a:t>
            </a:r>
            <a:r>
              <a:rPr lang="en-US" altLang="sr-Latn-RS" sz="2400"/>
              <a:t> </a:t>
            </a:r>
            <a:r>
              <a:rPr lang="en-US" altLang="sr-Latn-RS" sz="2400" err="1"/>
              <a:t>proces</a:t>
            </a:r>
            <a:r>
              <a:rPr lang="en-US" altLang="sr-Latn-RS" sz="2400"/>
              <a:t> </a:t>
            </a:r>
            <a:r>
              <a:rPr lang="en-US" altLang="sr-Latn-RS" sz="2400" err="1"/>
              <a:t>rampe</a:t>
            </a:r>
            <a:endParaRPr lang="sr-Latn-RS" sz="24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5BD83D4-F948-41B6-B8B1-5AE76E58B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70703"/>
              </p:ext>
            </p:extLst>
          </p:nvPr>
        </p:nvGraphicFramePr>
        <p:xfrm>
          <a:off x="4578485" y="915671"/>
          <a:ext cx="415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600" imgH="787320" progId="Equation.DSMT4">
                  <p:embed/>
                </p:oleObj>
              </mc:Choice>
              <mc:Fallback>
                <p:oleObj name="Equation" r:id="rId2" imgW="4152600" imgH="787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5BD83D4-F948-41B6-B8B1-5AE76E58BF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8485" y="915671"/>
                        <a:ext cx="415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A7EFEE9-207F-4D24-9B4B-CA6CE40E9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88674"/>
              </p:ext>
            </p:extLst>
          </p:nvPr>
        </p:nvGraphicFramePr>
        <p:xfrm>
          <a:off x="5823085" y="2032493"/>
          <a:ext cx="290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457200" progId="Equation.DSMT4">
                  <p:embed/>
                </p:oleObj>
              </mc:Choice>
              <mc:Fallback>
                <p:oleObj name="Equation" r:id="rId4" imgW="290808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A7EFEE9-207F-4D24-9B4B-CA6CE40E9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3085" y="2032493"/>
                        <a:ext cx="2908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B3EC1AD-BC40-49B3-90A1-2CE346B50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38428"/>
              </p:ext>
            </p:extLst>
          </p:nvPr>
        </p:nvGraphicFramePr>
        <p:xfrm>
          <a:off x="2457585" y="2819115"/>
          <a:ext cx="6273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73720" imgH="787320" progId="Equation.DSMT4">
                  <p:embed/>
                </p:oleObj>
              </mc:Choice>
              <mc:Fallback>
                <p:oleObj name="Equation" r:id="rId6" imgW="6273720" imgH="7873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B3EC1AD-BC40-49B3-90A1-2CE346B50E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7585" y="2819115"/>
                        <a:ext cx="62738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FF5CE2F-4EE7-493B-81C8-459762541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27989"/>
              </p:ext>
            </p:extLst>
          </p:nvPr>
        </p:nvGraphicFramePr>
        <p:xfrm>
          <a:off x="4248285" y="3935937"/>
          <a:ext cx="448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83080" imgH="850680" progId="Equation.DSMT4">
                  <p:embed/>
                </p:oleObj>
              </mc:Choice>
              <mc:Fallback>
                <p:oleObj name="Equation" r:id="rId8" imgW="4483080" imgH="8506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FF5CE2F-4EE7-493B-81C8-459762541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8285" y="3935937"/>
                        <a:ext cx="44831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90C8C9C-2896-438D-A360-4767D19E9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872" y="319360"/>
            <a:ext cx="3737059" cy="23012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B5215C-8AEC-4518-A0EB-5A9D3CADCCFE}"/>
              </a:ext>
            </a:extLst>
          </p:cNvPr>
          <p:cNvCxnSpPr>
            <a:cxnSpLocks/>
          </p:cNvCxnSpPr>
          <p:nvPr/>
        </p:nvCxnSpPr>
        <p:spPr>
          <a:xfrm flipV="1">
            <a:off x="5930900" y="1385737"/>
            <a:ext cx="724035" cy="74244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28A14-7FE4-4525-929A-AAF250F92BCC}"/>
              </a:ext>
            </a:extLst>
          </p:cNvPr>
          <p:cNvCxnSpPr>
            <a:cxnSpLocks/>
          </p:cNvCxnSpPr>
          <p:nvPr/>
        </p:nvCxnSpPr>
        <p:spPr>
          <a:xfrm flipV="1">
            <a:off x="5930900" y="1390256"/>
            <a:ext cx="1809885" cy="7379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C4BE6-BCB7-4E45-B2F6-0AEA81E641EB}"/>
              </a:ext>
            </a:extLst>
          </p:cNvPr>
          <p:cNvSpPr txBox="1"/>
          <p:nvPr/>
        </p:nvSpPr>
        <p:spPr>
          <a:xfrm>
            <a:off x="5105400" y="5116259"/>
            <a:ext cx="362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Smena oznaka: </a:t>
            </a:r>
            <a:r>
              <a:rPr lang="en-US" sz="2000" dirty="0"/>
              <a:t>A = 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dirty="0"/>
              <a:t>; </a:t>
            </a:r>
            <a:r>
              <a:rPr lang="en-US" sz="2000" dirty="0" err="1"/>
              <a:t>h</a:t>
            </a:r>
            <a:r>
              <a:rPr lang="en-US" sz="2000" baseline="-25000" dirty="0" err="1"/>
              <a:t>0</a:t>
            </a:r>
            <a:r>
              <a:rPr lang="en-US" sz="2000" dirty="0"/>
              <a:t>=h(</a:t>
            </a:r>
            <a:r>
              <a:rPr lang="en-US" sz="2000" dirty="0" err="1"/>
              <a:t>t</a:t>
            </a:r>
            <a:r>
              <a:rPr lang="en-US" sz="2000" baseline="-25000" dirty="0" err="1"/>
              <a:t>0</a:t>
            </a:r>
            <a:r>
              <a:rPr lang="en-US" sz="2000" dirty="0"/>
              <a:t>)</a:t>
            </a:r>
            <a:endParaRPr lang="sr-Latn-RS" sz="200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9FD78BAB-1355-4136-999E-55349F8B0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32773"/>
              </p:ext>
            </p:extLst>
          </p:nvPr>
        </p:nvGraphicFramePr>
        <p:xfrm>
          <a:off x="6242050" y="5700713"/>
          <a:ext cx="252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27200" imgH="914400" progId="Equation.DSMT4">
                  <p:embed/>
                </p:oleObj>
              </mc:Choice>
              <mc:Fallback>
                <p:oleObj name="Equation" r:id="rId11" imgW="2527200" imgH="914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FD78BAB-1355-4136-999E-55349F8B0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42050" y="5700713"/>
                        <a:ext cx="25273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1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B4F1F-7CFA-4B1B-A83A-EDFA44D7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87" y="33362"/>
            <a:ext cx="8229600" cy="457199"/>
          </a:xfrm>
        </p:spPr>
        <p:txBody>
          <a:bodyPr/>
          <a:lstStyle/>
          <a:p>
            <a:r>
              <a:rPr lang="en-US" altLang="sr-Latn-RS" sz="2400" dirty="0" err="1"/>
              <a:t>Integralni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ili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rampe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D0D86-3C58-4865-83EB-52C93081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25" y="490561"/>
            <a:ext cx="3797688" cy="231931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A94B03E-623E-488E-8937-BB28FA24D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03815"/>
              </p:ext>
            </p:extLst>
          </p:nvPr>
        </p:nvGraphicFramePr>
        <p:xfrm>
          <a:off x="609600" y="533400"/>
          <a:ext cx="25241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4233" imgH="905011" progId="Equation.DSMT4">
                  <p:embed/>
                </p:oleObj>
              </mc:Choice>
              <mc:Fallback>
                <p:oleObj name="Equation" r:id="rId3" imgW="2524233" imgH="905011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A94B03E-623E-488E-8937-BB28FA24D0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33400"/>
                        <a:ext cx="252412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0A15DB-4945-43D8-8934-B4B4E6BE36C6}"/>
              </a:ext>
            </a:extLst>
          </p:cNvPr>
          <p:cNvSpPr txBox="1"/>
          <p:nvPr/>
        </p:nvSpPr>
        <p:spPr>
          <a:xfrm>
            <a:off x="609600" y="1538687"/>
            <a:ext cx="358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q(t)=</a:t>
            </a:r>
            <a:r>
              <a:rPr lang="sr-Latn-RS" sz="2000" dirty="0" err="1"/>
              <a:t>q</a:t>
            </a:r>
            <a:r>
              <a:rPr lang="sr-Latn-RS" sz="2000" baseline="-25000" dirty="0" err="1"/>
              <a:t>in</a:t>
            </a:r>
            <a:r>
              <a:rPr lang="sr-Latn-RS" sz="2000" dirty="0"/>
              <a:t>(t)-</a:t>
            </a:r>
            <a:r>
              <a:rPr lang="sr-Latn-RS" sz="2000" dirty="0" err="1"/>
              <a:t>q</a:t>
            </a:r>
            <a:r>
              <a:rPr lang="sr-Latn-RS" sz="2000" baseline="-25000" dirty="0" err="1"/>
              <a:t>out</a:t>
            </a:r>
            <a:r>
              <a:rPr lang="sr-Latn-RS" sz="2000" dirty="0"/>
              <a:t>(t)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5DC504D-E885-43AE-A003-EE80EA679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12300"/>
              </p:ext>
            </p:extLst>
          </p:nvPr>
        </p:nvGraphicFramePr>
        <p:xfrm>
          <a:off x="609600" y="2057400"/>
          <a:ext cx="387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73240" imgH="914400" progId="Equation.DSMT4">
                  <p:embed/>
                </p:oleObj>
              </mc:Choice>
              <mc:Fallback>
                <p:oleObj name="Equation" r:id="rId5" imgW="3873240" imgH="914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5DC504D-E885-43AE-A003-EE80EA679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3873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D4238-D3D2-4503-9C61-85A2FACF7743}"/>
              </a:ext>
            </a:extLst>
          </p:cNvPr>
          <p:cNvSpPr txBox="1"/>
          <p:nvPr/>
        </p:nvSpPr>
        <p:spPr>
          <a:xfrm>
            <a:off x="609600" y="3054021"/>
            <a:ext cx="82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70C0"/>
                </a:solidFill>
              </a:rPr>
              <a:t>Pretpostavka: nulti početni uslovi i nema dejstva poremećaja. </a:t>
            </a:r>
            <a:r>
              <a:rPr lang="sr-Latn-RS" dirty="0" err="1">
                <a:solidFill>
                  <a:srgbClr val="0070C0"/>
                </a:solidFill>
              </a:rPr>
              <a:t>q</a:t>
            </a:r>
            <a:r>
              <a:rPr lang="sr-Latn-RS" baseline="-25000" dirty="0" err="1">
                <a:solidFill>
                  <a:srgbClr val="0070C0"/>
                </a:solidFill>
              </a:rPr>
              <a:t>out</a:t>
            </a:r>
            <a:r>
              <a:rPr lang="sr-Latn-RS" dirty="0">
                <a:solidFill>
                  <a:srgbClr val="0070C0"/>
                </a:solidFill>
              </a:rPr>
              <a:t>(t) = h(</a:t>
            </a:r>
            <a:r>
              <a:rPr lang="sr-Latn-RS" dirty="0" err="1">
                <a:solidFill>
                  <a:srgbClr val="0070C0"/>
                </a:solidFill>
              </a:rPr>
              <a:t>t</a:t>
            </a:r>
            <a:r>
              <a:rPr lang="sr-Latn-RS" baseline="-25000" dirty="0" err="1">
                <a:solidFill>
                  <a:srgbClr val="0070C0"/>
                </a:solidFill>
              </a:rPr>
              <a:t>0</a:t>
            </a:r>
            <a:r>
              <a:rPr lang="sr-Latn-RS" dirty="0">
                <a:solidFill>
                  <a:srgbClr val="0070C0"/>
                </a:solidFill>
              </a:rPr>
              <a:t>) = 0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5AB2AE8-F169-45CC-BD58-DD47DC325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68713"/>
              </p:ext>
            </p:extLst>
          </p:nvPr>
        </p:nvGraphicFramePr>
        <p:xfrm>
          <a:off x="609600" y="3523765"/>
          <a:ext cx="1879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560" imgH="698400" progId="Equation.DSMT4">
                  <p:embed/>
                </p:oleObj>
              </mc:Choice>
              <mc:Fallback>
                <p:oleObj name="Equation" r:id="rId7" imgW="1879560" imgH="6984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5AB2AE8-F169-45CC-BD58-DD47DC325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523765"/>
                        <a:ext cx="18796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4A89771-DC5B-4F2B-AA8E-EBE76D883340}"/>
              </a:ext>
            </a:extLst>
          </p:cNvPr>
          <p:cNvSpPr txBox="1"/>
          <p:nvPr/>
        </p:nvSpPr>
        <p:spPr>
          <a:xfrm>
            <a:off x="609600" y="4322677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Nakon primene </a:t>
            </a:r>
            <a:r>
              <a:rPr lang="sr-Latn-RS" dirty="0" err="1"/>
              <a:t>Laplasove</a:t>
            </a:r>
            <a:r>
              <a:rPr lang="sr-Latn-RS" dirty="0"/>
              <a:t> transformacije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260033F-21B0-4DB3-AC79-D79C771DA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53453"/>
              </p:ext>
            </p:extLst>
          </p:nvPr>
        </p:nvGraphicFramePr>
        <p:xfrm>
          <a:off x="609600" y="4792421"/>
          <a:ext cx="2006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06280" imgH="698400" progId="Equation.DSMT4">
                  <p:embed/>
                </p:oleObj>
              </mc:Choice>
              <mc:Fallback>
                <p:oleObj name="Equation" r:id="rId9" imgW="2006280" imgH="698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260033F-21B0-4DB3-AC79-D79C771DA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4792421"/>
                        <a:ext cx="20066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69575C5-5773-45EA-9A2A-028F33154A90}"/>
              </a:ext>
            </a:extLst>
          </p:cNvPr>
          <p:cNvSpPr txBox="1"/>
          <p:nvPr/>
        </p:nvSpPr>
        <p:spPr>
          <a:xfrm>
            <a:off x="609600" y="559133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Funkcija prenosa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9C8CA3F-0365-4A59-812D-BC5754B0C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04744"/>
              </p:ext>
            </p:extLst>
          </p:nvPr>
        </p:nvGraphicFramePr>
        <p:xfrm>
          <a:off x="609600" y="6061075"/>
          <a:ext cx="135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58640" imgH="698400" progId="Equation.DSMT4">
                  <p:embed/>
                </p:oleObj>
              </mc:Choice>
              <mc:Fallback>
                <p:oleObj name="Equation" r:id="rId11" imgW="1358640" imgH="6984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9C8CA3F-0365-4A59-812D-BC5754B0C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" y="6061075"/>
                        <a:ext cx="13589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29A638-143D-4005-9E4A-0FFC25D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87" y="33362"/>
            <a:ext cx="8229600" cy="457199"/>
          </a:xfrm>
        </p:spPr>
        <p:txBody>
          <a:bodyPr/>
          <a:lstStyle/>
          <a:p>
            <a:r>
              <a:rPr lang="en-US" altLang="sr-Latn-RS" sz="2400" dirty="0" err="1"/>
              <a:t>Integralni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ili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rampe</a:t>
            </a:r>
            <a:endParaRPr lang="sr-Latn-R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9B86D-BF74-4E30-8CCB-C5BB6122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2" y="717332"/>
            <a:ext cx="3797688" cy="231931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5AB9714-1409-4574-8BF4-9583C7193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74731"/>
              </p:ext>
            </p:extLst>
          </p:nvPr>
        </p:nvGraphicFramePr>
        <p:xfrm>
          <a:off x="333324" y="304800"/>
          <a:ext cx="387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73240" imgH="914400" progId="Equation.DSMT4">
                  <p:embed/>
                </p:oleObj>
              </mc:Choice>
              <mc:Fallback>
                <p:oleObj name="Equation" r:id="rId3" imgW="3873240" imgH="914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5AB9714-1409-4574-8BF4-9583C71934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324" y="304800"/>
                        <a:ext cx="38735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20C221-E78B-44E6-9065-BB0C58729961}"/>
              </a:ext>
            </a:extLst>
          </p:cNvPr>
          <p:cNvSpPr txBox="1"/>
          <p:nvPr/>
        </p:nvSpPr>
        <p:spPr>
          <a:xfrm>
            <a:off x="333324" y="1366401"/>
            <a:ext cx="4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rgbClr val="0070C0"/>
                </a:solidFill>
              </a:rPr>
              <a:t>Pretpostavka: nulti početni uslovi i postoji poremećaj. </a:t>
            </a:r>
            <a:r>
              <a:rPr lang="sr-Latn-RS" dirty="0" err="1">
                <a:solidFill>
                  <a:srgbClr val="0070C0"/>
                </a:solidFill>
              </a:rPr>
              <a:t>q</a:t>
            </a:r>
            <a:r>
              <a:rPr lang="sr-Latn-RS" baseline="-25000" dirty="0" err="1">
                <a:solidFill>
                  <a:srgbClr val="0070C0"/>
                </a:solidFill>
              </a:rPr>
              <a:t>out</a:t>
            </a:r>
            <a:r>
              <a:rPr lang="sr-Latn-RS" dirty="0">
                <a:solidFill>
                  <a:srgbClr val="0070C0"/>
                </a:solidFill>
              </a:rPr>
              <a:t>(t) ≠ 0; h(</a:t>
            </a:r>
            <a:r>
              <a:rPr lang="sr-Latn-RS" dirty="0" err="1">
                <a:solidFill>
                  <a:srgbClr val="0070C0"/>
                </a:solidFill>
              </a:rPr>
              <a:t>t</a:t>
            </a:r>
            <a:r>
              <a:rPr lang="sr-Latn-RS" baseline="-25000" dirty="0" err="1">
                <a:solidFill>
                  <a:srgbClr val="0070C0"/>
                </a:solidFill>
              </a:rPr>
              <a:t>0</a:t>
            </a:r>
            <a:r>
              <a:rPr lang="sr-Latn-RS" dirty="0">
                <a:solidFill>
                  <a:srgbClr val="0070C0"/>
                </a:solidFill>
              </a:rPr>
              <a:t>) = 0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1F34F7C-7016-4DA9-95D1-6554697F1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56155"/>
              </p:ext>
            </p:extLst>
          </p:nvPr>
        </p:nvGraphicFramePr>
        <p:xfrm>
          <a:off x="333324" y="2159933"/>
          <a:ext cx="3048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7760" imgH="698400" progId="Equation.DSMT4">
                  <p:embed/>
                </p:oleObj>
              </mc:Choice>
              <mc:Fallback>
                <p:oleObj name="Equation" r:id="rId5" imgW="30477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1F34F7C-7016-4DA9-95D1-6554697F1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324" y="2159933"/>
                        <a:ext cx="3048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377D9F-C06A-44C6-A737-324877641FD7}"/>
              </a:ext>
            </a:extLst>
          </p:cNvPr>
          <p:cNvSpPr txBox="1"/>
          <p:nvPr/>
        </p:nvSpPr>
        <p:spPr>
          <a:xfrm>
            <a:off x="333324" y="3851335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Nakon primene </a:t>
            </a:r>
            <a:r>
              <a:rPr lang="sr-Latn-RS" dirty="0" err="1"/>
              <a:t>Laplasove</a:t>
            </a:r>
            <a:r>
              <a:rPr lang="sr-Latn-RS" dirty="0"/>
              <a:t> transformacije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5C1B1CB-9007-44F4-AB22-6AC452B6C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19106"/>
              </p:ext>
            </p:extLst>
          </p:nvPr>
        </p:nvGraphicFramePr>
        <p:xfrm>
          <a:off x="333324" y="4367868"/>
          <a:ext cx="368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2800" imgH="698400" progId="Equation.DSMT4">
                  <p:embed/>
                </p:oleObj>
              </mc:Choice>
              <mc:Fallback>
                <p:oleObj name="Equation" r:id="rId7" imgW="3682800" imgH="698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5C1B1CB-9007-44F4-AB22-6AC452B6CD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24" y="4367868"/>
                        <a:ext cx="36830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4CDFAE-95D5-46E0-842E-01C195393784}"/>
              </a:ext>
            </a:extLst>
          </p:cNvPr>
          <p:cNvSpPr txBox="1"/>
          <p:nvPr/>
        </p:nvSpPr>
        <p:spPr>
          <a:xfrm>
            <a:off x="333324" y="5213569"/>
            <a:ext cx="414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Funkcija prenosa – sistem sa dva ulaza i jednim izlazom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3E6496-C3B8-49B9-814B-F8F5177A5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96232"/>
              </p:ext>
            </p:extLst>
          </p:nvPr>
        </p:nvGraphicFramePr>
        <p:xfrm>
          <a:off x="333324" y="6007100"/>
          <a:ext cx="135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698400" progId="Equation.DSMT4">
                  <p:embed/>
                </p:oleObj>
              </mc:Choice>
              <mc:Fallback>
                <p:oleObj name="Equation" r:id="rId9" imgW="1358640" imgH="698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43E6496-C3B8-49B9-814B-F8F5177A52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324" y="6007100"/>
                        <a:ext cx="13589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003A71C-2943-48F3-912B-2C8A15143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42744"/>
              </p:ext>
            </p:extLst>
          </p:nvPr>
        </p:nvGraphicFramePr>
        <p:xfrm>
          <a:off x="333324" y="3005634"/>
          <a:ext cx="351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17560" imgH="698400" progId="Equation.DSMT4">
                  <p:embed/>
                </p:oleObj>
              </mc:Choice>
              <mc:Fallback>
                <p:oleObj name="Equation" r:id="rId11" imgW="3517560" imgH="698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003A71C-2943-48F3-912B-2C8A15143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324" y="3005634"/>
                        <a:ext cx="35179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95836A7-26B1-49C8-B8A8-D3E57D184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682383"/>
              </p:ext>
            </p:extLst>
          </p:nvPr>
        </p:nvGraphicFramePr>
        <p:xfrm>
          <a:off x="2209800" y="6007100"/>
          <a:ext cx="149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320" imgH="698400" progId="Equation.DSMT4">
                  <p:embed/>
                </p:oleObj>
              </mc:Choice>
              <mc:Fallback>
                <p:oleObj name="Equation" r:id="rId13" imgW="1498320" imgH="6984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95836A7-26B1-49C8-B8A8-D3E57D184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9800" y="6007100"/>
                        <a:ext cx="14986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E4BA2A0-FB4B-43EA-98CC-964563D8C3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8781" y="4953000"/>
            <a:ext cx="3951971" cy="1650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BDD1D8-36A2-44B9-9A57-935DDEC22276}"/>
              </a:ext>
            </a:extLst>
          </p:cNvPr>
          <p:cNvSpPr txBox="1"/>
          <p:nvPr/>
        </p:nvSpPr>
        <p:spPr>
          <a:xfrm>
            <a:off x="4998781" y="4431268"/>
            <a:ext cx="414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Blok dijagram</a:t>
            </a:r>
          </a:p>
        </p:txBody>
      </p:sp>
    </p:spTree>
    <p:extLst>
      <p:ext uri="{BB962C8B-B14F-4D97-AF65-F5344CB8AC3E}">
        <p14:creationId xmlns:p14="http://schemas.microsoft.com/office/powerpoint/2010/main" val="25069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D273C56E-F4A6-4E79-B652-884C2D08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69875"/>
            <a:ext cx="8502650" cy="492125"/>
          </a:xfrm>
        </p:spPr>
        <p:txBody>
          <a:bodyPr/>
          <a:lstStyle/>
          <a:p>
            <a:pPr eaLnBrk="1" hangingPunct="1"/>
            <a:r>
              <a:rPr lang="en-US" altLang="sr-Latn-RS" sz="2400" dirty="0" err="1"/>
              <a:t>Karakteristike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procesa</a:t>
            </a:r>
            <a:r>
              <a:rPr lang="en-US" altLang="sr-Latn-RS" sz="2400" dirty="0"/>
              <a:t>–</a:t>
            </a:r>
            <a:r>
              <a:rPr lang="en-US" altLang="sr-Latn-RS" sz="2400" dirty="0" err="1"/>
              <a:t>proces</a:t>
            </a:r>
            <a:r>
              <a:rPr lang="sr-Latn-RS" altLang="sr-Latn-RS" sz="2400" dirty="0"/>
              <a:t> sa usporenjem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prvog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reda</a:t>
            </a:r>
            <a:endParaRPr lang="de-DE" altLang="sr-Latn-RS" sz="2400" dirty="0">
              <a:latin typeface="Arial" panose="020B0604020202020204" pitchFamily="34" charset="0"/>
            </a:endParaRP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36D759FB-BA82-46D6-9EA9-B45DB7C4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38385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7">
            <a:extLst>
              <a:ext uri="{FF2B5EF4-FFF2-40B4-BE49-F238E27FC236}">
                <a16:creationId xmlns:a16="http://schemas.microsoft.com/office/drawing/2014/main" id="{22B2F1A4-CA95-41EE-9B75-B892202DC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4709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sr-Latn-RS" altLang="sr-Latn-RS" sz="1800" dirty="0"/>
              <a:t>„</a:t>
            </a:r>
            <a:r>
              <a:rPr lang="en-US" altLang="sr-Latn-RS" sz="1800" dirty="0"/>
              <a:t>Lag </a:t>
            </a:r>
            <a:r>
              <a:rPr lang="en-US" altLang="sr-Latn-RS" sz="1800" dirty="0" err="1"/>
              <a:t>proces</a:t>
            </a:r>
            <a:r>
              <a:rPr lang="sr-Latn-RS" altLang="sr-Latn-RS" sz="1800" dirty="0"/>
              <a:t>“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prvog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reda</a:t>
            </a:r>
            <a:r>
              <a:rPr lang="en-US" altLang="sr-Latn-RS" sz="1800" dirty="0"/>
              <a:t> se </a:t>
            </a:r>
            <a:r>
              <a:rPr lang="en-US" altLang="sr-Latn-RS" sz="1800" dirty="0" err="1"/>
              <a:t>sastoji</a:t>
            </a:r>
            <a:r>
              <a:rPr lang="en-US" altLang="sr-Latn-RS" sz="1800" dirty="0"/>
              <a:t> od </a:t>
            </a:r>
            <a:r>
              <a:rPr lang="en-US" altLang="sr-Latn-RS" sz="1800" dirty="0" err="1"/>
              <a:t>jednog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kapacitivnog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elementa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konfigurisan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da je </a:t>
            </a:r>
            <a:r>
              <a:rPr lang="sr-Latn-RS" altLang="sr-Latn-RS" sz="1800" dirty="0"/>
              <a:t>“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icanje</a:t>
            </a:r>
            <a:r>
              <a:rPr lang="sr-Latn-RS" altLang="sr-Latn-RS" sz="1800" dirty="0"/>
              <a:t>”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materijala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energije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proporcionaln</a:t>
            </a:r>
            <a:r>
              <a:rPr lang="sr-Latn-RS" altLang="sr-Latn-RS" sz="1800" dirty="0"/>
              <a:t>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količin</a:t>
            </a:r>
            <a:r>
              <a:rPr lang="sr-Latn-RS" altLang="sr-Latn-RS" sz="1800" dirty="0"/>
              <a:t>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materijala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ili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energije</a:t>
            </a:r>
            <a:r>
              <a:rPr lang="en-US" altLang="sr-Latn-RS" sz="1800" dirty="0"/>
              <a:t> </a:t>
            </a:r>
            <a:r>
              <a:rPr lang="sr-Latn-RS" altLang="sr-Latn-RS" sz="1800" dirty="0"/>
              <a:t>u</a:t>
            </a:r>
            <a:r>
              <a:rPr lang="en-US" altLang="sr-Latn-RS" sz="1800" dirty="0" err="1"/>
              <a:t>skladišten</a:t>
            </a:r>
            <a:r>
              <a:rPr lang="sr-Latn-RS" altLang="sr-Latn-RS" sz="1800" dirty="0"/>
              <a:t>oj</a:t>
            </a:r>
            <a:r>
              <a:rPr lang="en-US" altLang="sr-Latn-RS" sz="1800" dirty="0"/>
              <a:t> u </a:t>
            </a:r>
            <a:r>
              <a:rPr lang="en-US" altLang="sr-Latn-RS" sz="1800" dirty="0" err="1"/>
              <a:t>kapacitivnom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elementu</a:t>
            </a:r>
            <a:r>
              <a:rPr lang="en-US" altLang="sr-Latn-RS" sz="1800" dirty="0"/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sr-Latn-RS" sz="1800" dirty="0"/>
              <a:t>Za </a:t>
            </a:r>
            <a:r>
              <a:rPr lang="en-US" altLang="sr-Latn-RS" sz="1800" dirty="0" err="1"/>
              <a:t>svaki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dotok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postoji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korespondirajuća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količina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skladištenog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materijala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će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proizvesti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jednak</a:t>
            </a:r>
            <a:r>
              <a:rPr lang="sr-Latn-RS" altLang="sr-Latn-RS" sz="1800" dirty="0"/>
              <a:t>o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dotoku</a:t>
            </a:r>
            <a:r>
              <a:rPr lang="en-US" altLang="sr-Latn-RS" sz="1800" dirty="0"/>
              <a:t>. </a:t>
            </a:r>
            <a:r>
              <a:rPr lang="sr-Latn-RS" altLang="sr-Latn-RS" sz="1800" dirty="0"/>
              <a:t> P</a:t>
            </a:r>
            <a:r>
              <a:rPr lang="en-US" altLang="sr-Latn-RS" sz="1800" dirty="0" err="1"/>
              <a:t>roces</a:t>
            </a:r>
            <a:r>
              <a:rPr lang="sr-Latn-RS" altLang="sr-Latn-RS" sz="1800" dirty="0"/>
              <a:t> sa usporenjem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prvog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reda</a:t>
            </a:r>
            <a:r>
              <a:rPr lang="en-US" altLang="sr-Latn-RS" sz="1800" dirty="0"/>
              <a:t> je </a:t>
            </a:r>
            <a:r>
              <a:rPr lang="en-US" altLang="sr-Latn-RS" sz="1800" dirty="0" err="1"/>
              <a:t>proces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koji</a:t>
            </a:r>
            <a:r>
              <a:rPr lang="en-US" altLang="sr-Latn-RS" sz="1800" dirty="0"/>
              <a:t> se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sam</a:t>
            </a:r>
            <a:r>
              <a:rPr lang="en-US" altLang="sr-Latn-RS" sz="1800" b="1" dirty="0">
                <a:solidFill>
                  <a:srgbClr val="0070C0"/>
                </a:solidFill>
              </a:rPr>
              <a:t> </a:t>
            </a:r>
            <a:r>
              <a:rPr lang="en-US" altLang="sr-Latn-RS" sz="1800" b="1" dirty="0" err="1">
                <a:solidFill>
                  <a:srgbClr val="0070C0"/>
                </a:solidFill>
              </a:rPr>
              <a:t>reguliše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jer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automatski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proizvodi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ot</a:t>
            </a:r>
            <a:r>
              <a:rPr lang="sr-Latn-RS" altLang="sr-Latn-RS" sz="1800" dirty="0" err="1"/>
              <a:t>icanje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tako</a:t>
            </a:r>
            <a:r>
              <a:rPr lang="en-US" altLang="sr-Latn-RS" sz="1800" dirty="0"/>
              <a:t> da se </a:t>
            </a:r>
            <a:r>
              <a:rPr lang="en-US" altLang="sr-Latn-RS" sz="1800" dirty="0" err="1"/>
              <a:t>poklopi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svakim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dotokom</a:t>
            </a:r>
            <a:r>
              <a:rPr lang="en-US" altLang="sr-Latn-RS" sz="1800" dirty="0"/>
              <a:t>. </a:t>
            </a:r>
            <a:r>
              <a:rPr lang="en-US" altLang="sr-Latn-RS" sz="1800" dirty="0" err="1"/>
              <a:t>Suprotno</a:t>
            </a:r>
            <a:r>
              <a:rPr lang="sr-Latn-RS" altLang="sr-Latn-RS" sz="1800" dirty="0"/>
              <a:t> ovome</a:t>
            </a:r>
            <a:r>
              <a:rPr lang="en-US" altLang="sr-Latn-RS" sz="1800" dirty="0"/>
              <a:t>, </a:t>
            </a:r>
            <a:r>
              <a:rPr lang="en-US" altLang="sr-Latn-RS" sz="1800" dirty="0" err="1"/>
              <a:t>integralni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proces</a:t>
            </a:r>
            <a:r>
              <a:rPr lang="en-US" altLang="sr-Latn-RS" sz="1800" dirty="0"/>
              <a:t> ne </a:t>
            </a:r>
            <a:r>
              <a:rPr lang="en-US" altLang="sr-Latn-RS" sz="1800" dirty="0" err="1"/>
              <a:t>može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sam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sebe</a:t>
            </a:r>
            <a:r>
              <a:rPr lang="en-US" altLang="sr-Latn-RS" sz="1800" dirty="0"/>
              <a:t> da </a:t>
            </a:r>
            <a:r>
              <a:rPr lang="en-US" altLang="sr-Latn-RS" sz="1800" dirty="0" err="1"/>
              <a:t>reguliše</a:t>
            </a:r>
            <a:r>
              <a:rPr lang="en-US" altLang="sr-Latn-RS" sz="1800" dirty="0"/>
              <a:t>.</a:t>
            </a:r>
          </a:p>
        </p:txBody>
      </p:sp>
      <p:pic>
        <p:nvPicPr>
          <p:cNvPr id="12293" name="Picture 8">
            <a:extLst>
              <a:ext uri="{FF2B5EF4-FFF2-40B4-BE49-F238E27FC236}">
                <a16:creationId xmlns:a16="http://schemas.microsoft.com/office/drawing/2014/main" id="{78DE3E2F-ECD1-4FCC-BCA3-79EC93DB5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79788"/>
            <a:ext cx="3741738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3068</Words>
  <Application>Microsoft Office PowerPoint</Application>
  <PresentationFormat>On-screen Show (4:3)</PresentationFormat>
  <Paragraphs>418</Paragraphs>
  <Slides>47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Symbol</vt:lpstr>
      <vt:lpstr>Wingdings</vt:lpstr>
      <vt:lpstr>Office Theme</vt:lpstr>
      <vt:lpstr>Equation</vt:lpstr>
      <vt:lpstr>Jednačina</vt:lpstr>
      <vt:lpstr>Tehnologije upravljačkih sistema</vt:lpstr>
      <vt:lpstr>Karakteristike procesa</vt:lpstr>
      <vt:lpstr>Karakteristike procesa– Integralni ili proces rampe</vt:lpstr>
      <vt:lpstr>Karakteristike procesa - Integralni ili proces rampe</vt:lpstr>
      <vt:lpstr>Karakteristike procesa - Integralni ili proces rampe</vt:lpstr>
      <vt:lpstr>Integralni ili proces rampe</vt:lpstr>
      <vt:lpstr>Integralni ili proces rampe</vt:lpstr>
      <vt:lpstr>Integralni ili proces rampe</vt:lpstr>
      <vt:lpstr>Karakteristike procesa–proces sa usporenjem prvog reda</vt:lpstr>
      <vt:lpstr>Karakteristike procesa– Procesa sa usporenjem prvog reda</vt:lpstr>
      <vt:lpstr>PowerPoint Presentation</vt:lpstr>
      <vt:lpstr>PowerPoint Presentation</vt:lpstr>
      <vt:lpstr>PowerPoint Presentation</vt:lpstr>
      <vt:lpstr>PowerPoint Presentation</vt:lpstr>
      <vt:lpstr>Karakteristike procesa – proces sa usporenjem drugog reda</vt:lpstr>
      <vt:lpstr>Karakteristike procesa– proces sa usporenjem drugog reda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Karakteristike procesa– Lag proces drugog reda</vt:lpstr>
      <vt:lpstr>Karakteristike procesa – Proces sa mrtvim vremenom</vt:lpstr>
      <vt:lpstr>Karakteristike procesa – Proces sa mrtvim vremenom</vt:lpstr>
      <vt:lpstr>Upravljanje u povratnoj sprezi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Mala diskusija o vrednostima Tp, KL i KP – deo 1</vt:lpstr>
      <vt:lpstr>Mala diskusija o vrednostima Tp, KL i KP – deo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Damir</dc:creator>
  <cp:lastModifiedBy>filip kulic</cp:lastModifiedBy>
  <cp:revision>157</cp:revision>
  <dcterms:created xsi:type="dcterms:W3CDTF">2010-05-31T17:59:43Z</dcterms:created>
  <dcterms:modified xsi:type="dcterms:W3CDTF">2022-12-05T10:03:03Z</dcterms:modified>
</cp:coreProperties>
</file>