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9" r:id="rId9"/>
    <p:sldId id="266" r:id="rId10"/>
    <p:sldId id="276" r:id="rId11"/>
    <p:sldId id="275" r:id="rId12"/>
    <p:sldId id="274" r:id="rId13"/>
    <p:sldId id="273" r:id="rId14"/>
    <p:sldId id="272" r:id="rId15"/>
    <p:sldId id="271" r:id="rId16"/>
    <p:sldId id="281" r:id="rId17"/>
    <p:sldId id="280" r:id="rId18"/>
    <p:sldId id="279" r:id="rId19"/>
    <p:sldId id="278" r:id="rId20"/>
    <p:sldId id="284" r:id="rId21"/>
    <p:sldId id="285" r:id="rId22"/>
    <p:sldId id="286" r:id="rId23"/>
    <p:sldId id="288" r:id="rId24"/>
    <p:sldId id="290" r:id="rId25"/>
    <p:sldId id="291" r:id="rId26"/>
    <p:sldId id="293" r:id="rId27"/>
    <p:sldId id="294" r:id="rId28"/>
    <p:sldId id="295" r:id="rId29"/>
    <p:sldId id="296" r:id="rId30"/>
    <p:sldId id="297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1" autoAdjust="0"/>
  </p:normalViewPr>
  <p:slideViewPr>
    <p:cSldViewPr snapToGrid="0" showGuides="1">
      <p:cViewPr varScale="1">
        <p:scale>
          <a:sx n="96" d="100"/>
          <a:sy n="96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ulic" userId="8bf6be77f114b7f3" providerId="LiveId" clId="{2EB76920-446F-47DC-A244-FA6DFE7F50E4}"/>
    <pc:docChg chg="custSel modSld">
      <pc:chgData name="filip kulic" userId="8bf6be77f114b7f3" providerId="LiveId" clId="{2EB76920-446F-47DC-A244-FA6DFE7F50E4}" dt="2022-01-11T13:06:36.131" v="3" actId="313"/>
      <pc:docMkLst>
        <pc:docMk/>
      </pc:docMkLst>
      <pc:sldChg chg="modSp mod">
        <pc:chgData name="filip kulic" userId="8bf6be77f114b7f3" providerId="LiveId" clId="{2EB76920-446F-47DC-A244-FA6DFE7F50E4}" dt="2022-01-11T13:06:36.131" v="3" actId="313"/>
        <pc:sldMkLst>
          <pc:docMk/>
          <pc:sldMk cId="3377264169" sldId="258"/>
        </pc:sldMkLst>
        <pc:spChg chg="mod">
          <ac:chgData name="filip kulic" userId="8bf6be77f114b7f3" providerId="LiveId" clId="{2EB76920-446F-47DC-A244-FA6DFE7F50E4}" dt="2022-01-11T13:06:36.131" v="3" actId="313"/>
          <ac:spMkLst>
            <pc:docMk/>
            <pc:sldMk cId="3377264169" sldId="258"/>
            <ac:spMk id="7" creationId="{61F3E43A-4EBB-4CF8-92F2-8BEF846291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52A2-319A-4C90-9540-9E8BF6474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B03CD-C0EA-4947-A66A-7273FBD3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9E8F-BCE4-4038-B062-1A8B8EED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C83D-0943-40DF-A6CB-639183B2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962B-0C6F-4ED9-BD34-DADAEA39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FB2B-F62C-4051-99DA-C95AFFAE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8ED3-7D71-4802-B038-19BBA7BFC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42FE-B715-432E-B3E1-F68D52B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DED13-9EB2-48BE-ACD0-EBA7F6E5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1281-FE12-467C-92BD-E34850F4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F7BE6-044B-472D-8E18-E3F88A2B8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DD72-C314-4066-9025-64C88B82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D246-AC05-40CE-9277-AC5EA23E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79D7-FD7A-47C9-8C48-2C444EE3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8B52-AA60-4FD6-8DFA-F83D2A8E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05F-0D42-46CF-954D-BC9F3151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3D29-CD08-49CC-B7D7-58D9BFA7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CF69-A236-424A-A926-9FDAA319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561A-1C40-4CAA-B7B3-6C835407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7396B-2D22-46C2-ABA3-84B070C6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E057-F56E-45D8-B0EC-DC7718E2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60D0-4A7E-46D7-9B55-A9108AFB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9B5D-2C5F-44F0-A36D-F45ED28B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B9F8-86C1-4871-8026-65B479AF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F21-BB7A-417B-9B5A-A94CB7EC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DF4D-A9C4-45FB-8F18-620CBCA2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0572-89D2-464A-8D9B-72EC30927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01446-B921-4B5C-B248-765618114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6A15-FE56-40D5-B799-A9BD0124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F051-036C-4A72-951E-0C163130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D066-6D88-48C9-AE46-31E04B85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0F76-3280-4C75-A305-9C447EA8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BF4E-37A3-4353-BB96-8F5E8FBB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9D79-4639-407E-9889-D74C07048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627A8-F72E-48EA-AD0B-243072F0F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627EB-D255-4866-A2C3-CD8CD8CF5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79F5B-C962-44C0-8B32-E3C2D458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F0681-B0D6-49B6-B094-F604A2D9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D97B5-BD43-4A1E-B551-4AB5CC27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971D-C6EB-438B-A2A5-F842848D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0472E-0258-4799-809E-9B248995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0350A-F4C7-444D-9A75-953B77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C8F45-E5DE-41F0-A9C1-23D8C7A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2F389-4D8B-466A-81C6-31C27CE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3CD7E-9D0E-4D39-AD0A-74E42591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1868-0644-41A2-B7B3-F003A00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2DBB-2DF3-4965-8EEB-90D170C5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FEAE-BF28-48A2-B48D-068A7FF1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1F7E-B02C-4F1A-9388-DD0A6CA02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6EEE-5437-4ADB-A172-5E101B62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1321D-54A8-4496-96E3-B3BA1A88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C330-66D1-4EDD-BD9A-D0D244E3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F743-2874-4D2D-AADA-A85625E9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951DA-43B4-4349-AB33-10B447522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535B-FF7B-411C-A2DE-C2B2B5CD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CBE74-449A-4BC2-8FF4-CD602637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24D4-B795-43B7-9FC5-ED6D7B1D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C3090-154A-424E-821C-36D57B8D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1ACB6-4195-42CA-8D3D-6EC81217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C4A1F-AFFC-4CE6-92C3-C2C6401E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4B6D-C0E8-4B78-8916-4C54CF15C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7103-E580-46CD-9060-97A326FFD3B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F510-0785-49B3-A4D1-B2328EA18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9424-0C8C-4AE6-8EC5-F12F6265B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4A56-6A48-42B3-A838-DCF011BE3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2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3852-0ADE-4726-8834-7D082B71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4000" b="1" dirty="0">
                <a:solidFill>
                  <a:srgbClr val="0070C0"/>
                </a:solidFill>
                <a:latin typeface="+mn-lt"/>
              </a:rPr>
              <a:t>Tehnologije upravljačkih sistema</a:t>
            </a:r>
            <a:br>
              <a:rPr lang="sr-Latn-R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71E00-F5B6-41D5-9985-5F58F6FC6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Primeri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7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C5C338-101A-4F17-9EBA-B2B4294EFBD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3699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2: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Strujni impuls amplitude 0.1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trajanja 100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je doveden na električni kondenzator. Napon na kondenzatoru se povećao sa 0 V na +25 V. Odrediti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kondenzatora.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struja kondenzatora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=0.0001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0.1 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25 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−0 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=0.4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𝐹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[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𝐹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C5C338-101A-4F17-9EBA-B2B4294EF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99346"/>
              </a:xfrm>
              <a:prstGeom prst="rect">
                <a:avLst/>
              </a:prstGeom>
              <a:blipFill>
                <a:blip r:embed="rId2"/>
                <a:stretch>
                  <a:fillRect l="-533" t="-165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09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3125BE-BC0F-46E7-B539-2EA4BF14B84B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432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3: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Naponski impuls amplitude 5 V i trajanja 20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je doveden na kalem. Struja kroz kalem se za to vreme povećala sa 1 A na 2.1 A. Odrediti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induktivnost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kalema.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𝛥</m:t>
                              </m:r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𝛥</m:t>
                              </m:r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</m:d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0.02 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2.1 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=0.0909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sr-Latn-RS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𝑉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Jedinica električne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induktivnosti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je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Henry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(H).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3125BE-BC0F-46E7-B539-2EA4BF14B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323812"/>
              </a:xfrm>
              <a:prstGeom prst="rect">
                <a:avLst/>
              </a:prstGeom>
              <a:blipFill>
                <a:blip r:embed="rId2"/>
                <a:stretch>
                  <a:fillRect l="-533" t="-141" r="-533" b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30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1697A11-43EC-4ADD-8890-85622F4178D4}"/>
                  </a:ext>
                </a:extLst>
              </p:cNvPr>
              <p:cNvSpPr/>
              <p:nvPr/>
            </p:nvSpPr>
            <p:spPr>
              <a:xfrm>
                <a:off x="0" y="0"/>
                <a:ext cx="9027042" cy="4768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4: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Odrediti električno mrtvo vreme kašnjenja na 600 m dugoj liniji prenosa ako je brzina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propagacije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2.3x10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m/s.</a:t>
                </a: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Odrediti vreme kašnjenja signala sa svemirskog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šatla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koji se  nalazi na visini od 2000 km u odnosu na zemaljsku stanicu koja prima signal. Signal se prostire brzinom od 3x10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m/s.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3" algn="just">
                  <a:lnSpc>
                    <a:spcPct val="115000"/>
                  </a:lnSpc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600 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2.3 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10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p>
                        </m:sSup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=2.61∗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−6</m:t>
                        </m:r>
                      </m:sup>
                    </m:sSup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=2.61 µ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3">
                  <a:lnSpc>
                    <a:spcPct val="115000"/>
                  </a:lnSpc>
                  <a:buSzPts val="1000"/>
                </a:pPr>
                <a:endParaRPr lang="sr-Latn-R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>
                  <a:lnSpc>
                    <a:spcPct val="115000"/>
                  </a:lnSpc>
                  <a:buSzPts val="1000"/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2 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p>
                        </m:sSup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3 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=0.67∗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=6.7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𝑚𝑠</m:t>
                    </m:r>
                  </m:oMath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1697A11-43EC-4ADD-8890-85622F417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027042" cy="4768806"/>
              </a:xfrm>
              <a:prstGeom prst="rect">
                <a:avLst/>
              </a:prstGeom>
              <a:blipFill>
                <a:blip r:embed="rId2"/>
                <a:stretch>
                  <a:fillRect l="-540" t="-128" r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2E6A2E-C1D8-42C3-BE60-3851E0274FA6}"/>
                  </a:ext>
                </a:extLst>
              </p:cNvPr>
              <p:cNvSpPr/>
              <p:nvPr/>
            </p:nvSpPr>
            <p:spPr>
              <a:xfrm>
                <a:off x="0" y="15814"/>
                <a:ext cx="9144000" cy="6304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sr-Latn-RS" sz="240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Hidrauličke komponente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Sve četiri značajne veličine za hidrauličke komponente definišu se analogno električnim.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solidFill>
                      <a:srgbClr val="243F6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Hidraulička otpornost</a:t>
                </a: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Definiše se kao potrebno povećanje pritiska koje uzrokuje jedinično povećanje protoka tečnosti.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solidFill>
                      <a:srgbClr val="243F6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Hidraulička </a:t>
                </a:r>
                <a:r>
                  <a:rPr lang="sr-Latn-RS" dirty="0" err="1">
                    <a:solidFill>
                      <a:srgbClr val="243F6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solidFill>
                      <a:srgbClr val="243F6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(Zadatak 5)</a:t>
                </a: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Definiše se kao potrebno povećanje količine tečnosti da bi se obezbedilo jedinično povećanje pritiska u rezervoaru.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C</a:t>
                </a:r>
                <a:r>
                  <a:rPr lang="sr-Latn-RS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hidraulična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[m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/Pa]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povećanje količine [m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povećanje pritiska [Pa]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Povećanje pritiska se određuje iz izraza za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hidrostatički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pritisak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gde je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poveća-nje nivoa tečnosti u rezervoaru. Kako je promena nivoa tečnosti u sudu jednaka odnosu promene količine tečnosti u sudu i površine (tečnosti) suda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zamenom u prethodne jednačine se dobija: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ili preko težine</a:t>
                </a: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𝑉𝑔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𝑉𝐴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𝑃𝑎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2E6A2E-C1D8-42C3-BE60-3851E0274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14"/>
                <a:ext cx="9144000" cy="6304355"/>
              </a:xfrm>
              <a:prstGeom prst="rect">
                <a:avLst/>
              </a:prstGeom>
              <a:blipFill>
                <a:blip r:embed="rId2"/>
                <a:stretch>
                  <a:fillRect l="-533" t="-290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6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74BCDE-1416-42E1-B488-895CAEA3B756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28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5: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Rezervoar za tečnost ima prečnik od 183 cm. Odrediti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suda za sledeće tečnosti: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Voda (</a:t>
                </a: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ρ=1000kg/m</a:t>
                </a:r>
                <a:r>
                  <a:rPr lang="sr-Latn-RS" baseline="30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Ulje (</a:t>
                </a: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ρ=880kg/m</a:t>
                </a:r>
                <a:r>
                  <a:rPr lang="sr-Latn-RS" baseline="30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je površina poprečnog preseka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30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(1.83 </m:t>
                            </m:r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4 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=9.81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odakle sledi da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0.268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 algn="just">
                  <a:lnSpc>
                    <a:spcPct val="115000"/>
                  </a:lnSpc>
                </a:pP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 algn="just">
                  <a:lnSpc>
                    <a:spcPct val="115000"/>
                  </a:lnSpc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Voda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ρ=1000kg/m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0.268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=2.68·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−4</m:t>
                        </m:r>
                      </m:sup>
                    </m:sSup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𝑃𝑎</m:t>
                        </m:r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 algn="just">
                  <a:lnSpc>
                    <a:spcPct val="115000"/>
                  </a:lnSpc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lvl="4" algn="just">
                  <a:lnSpc>
                    <a:spcPct val="115000"/>
                  </a:lnSpc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Ulje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ρ=880kg/m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0.268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880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=3.05·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−4</m:t>
                        </m:r>
                      </m:sup>
                    </m:sSup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𝑃𝑎</m:t>
                        </m:r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74BCDE-1416-42E1-B488-895CAEA3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281335"/>
              </a:xfrm>
              <a:prstGeom prst="rect">
                <a:avLst/>
              </a:prstGeom>
              <a:blipFill>
                <a:blip r:embed="rId2"/>
                <a:stretch>
                  <a:fillRect l="-533" t="-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FF951A-6CFB-463C-B774-DC21FC32FC3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2319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sz="240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Hidraulička </a:t>
                </a:r>
                <a:r>
                  <a:rPr lang="sr-Latn-RS" sz="2400" dirty="0" err="1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inertansa</a:t>
                </a:r>
                <a:endParaRPr lang="en-US" sz="2400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 vrednost pada pritiska duž cevi koja je potrebna za jedinično povećanje protoka u svakoj sekundi.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sr-Latn-RS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𝑃𝑎</m:t>
                            </m:r>
                            <m:r>
                              <a:rPr lang="sr-Latn-R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sr-Latn-R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sr-Latn-R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sr-Latn-R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sr-Latn-R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sr-Latn-RS" i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sr-Latn-RS" i="1" baseline="-25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sr-Latn-RS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Hidraulička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inertansa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pad pritiska u cevi [Pa];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promena u količini protoka [m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/s];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vremenski interval [s]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FF951A-6CFB-463C-B774-DC21FC32F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19289"/>
              </a:xfrm>
              <a:prstGeom prst="rect">
                <a:avLst/>
              </a:prstGeom>
              <a:blipFill>
                <a:blip r:embed="rId2"/>
                <a:stretch>
                  <a:fillRect l="-533" t="-789" r="-533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413A15B-C0ED-44C2-89CF-32FBDB707FB5}"/>
                  </a:ext>
                </a:extLst>
              </p:cNvPr>
              <p:cNvSpPr/>
              <p:nvPr/>
            </p:nvSpPr>
            <p:spPr>
              <a:xfrm>
                <a:off x="0" y="2141377"/>
                <a:ext cx="9009246" cy="3419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Sledi praktičnija definicija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inertanse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Pad pritiska deluje na poprečni presek cevi (površine A) i stvara silu koja je jednaka: 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Ova</a:t>
                </a: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sila će ubrzavati tečnost u cevi po Njutnovom zakonu kretanja: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Masa tečnosti u cevi jednaka je proizvodu specifične gustine tečnosti i zapremine. Zapremina je jednaka poprečnom preseku cevi pomnoženom sa dužinom cevi: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sr-Latn-R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sr-Latn-R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·</m:t>
                      </m:r>
                      <m:r>
                        <a:rPr lang="sr-Latn-R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sr-Latn-R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·</m:t>
                      </m:r>
                      <m:r>
                        <a:rPr lang="sr-Latn-R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𝑙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Promena protoka je površina poprečnog preseka pomnožena sa promenom brzine: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𝛥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𝑄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·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𝛥</m:t>
                      </m:r>
                      <m:r>
                        <a:rPr lang="sr-Latn-R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413A15B-C0ED-44C2-89CF-32FBDB707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377"/>
                <a:ext cx="9009246" cy="3419334"/>
              </a:xfrm>
              <a:prstGeom prst="rect">
                <a:avLst/>
              </a:prstGeom>
              <a:blipFill>
                <a:blip r:embed="rId3"/>
                <a:stretch>
                  <a:fillRect l="-541" t="-178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09464-F982-4C4D-A7A7-9EB6A9B7F002}"/>
                  </a:ext>
                </a:extLst>
              </p:cNvPr>
              <p:cNvSpPr/>
              <p:nvPr/>
            </p:nvSpPr>
            <p:spPr>
              <a:xfrm>
                <a:off x="1" y="5473625"/>
                <a:ext cx="9144000" cy="1302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Kombinujući prethodne jednačine sledi: </a:t>
                </a:r>
                <a14:m>
                  <m:oMath xmlns:m="http://schemas.openxmlformats.org/officeDocument/2006/math">
                    <m:r>
                      <a:rPr lang="sr-Latn-R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do konačnog izraza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num>
                      <m:den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sr-Latn-R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num>
                      <m:den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·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𝛥</m:t>
                            </m:r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𝛥</m:t>
                            </m:r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sr-Latn-R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·</m:t>
                            </m:r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·</m:t>
                            </m:r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den>
                        </m:f>
                      </m:den>
                    </m:f>
                    <m:r>
                      <a:rPr lang="sr-Latn-R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num>
                      <m:den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  <m:r>
                      <a:rPr lang="sr-Latn-R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𝑃𝑎</m:t>
                        </m:r>
                        <m:r>
                          <a:rPr lang="sr-Latn-R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sr-Latn-R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sr-Latn-R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09464-F982-4C4D-A7A7-9EB6A9B7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473625"/>
                <a:ext cx="9144000" cy="1302151"/>
              </a:xfrm>
              <a:prstGeom prst="rect">
                <a:avLst/>
              </a:prstGeom>
              <a:blipFill>
                <a:blip r:embed="rId4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79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4F0F602-08A0-4318-BCE3-4CB7145DC34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5254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6: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Odrediti hidrauličku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inertansu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vode u cevi prečnika 2.1 cm i dužine 65 m.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</m:oMath>
                </a14:m>
                <a:endParaRPr lang="sr-Latn-R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ρ = 1000 kg/m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b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(0.021)</m:t>
                              </m:r>
                            </m:e>
                            <m:sup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=3.46·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r-Latn-R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sr-Latn-RS" b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1000</m:t>
                              </m:r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sr-Latn-RS" b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kg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r-Latn-RS" b="0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sr-Latn-RS" b="0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sr-Latn-RS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65</m:t>
                              </m:r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3.46·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=1.88 ∙10</m:t>
                          </m:r>
                        </m:e>
                        <m:sup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p>
                      </m:sSup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𝑃𝑎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4F0F602-08A0-4318-BCE3-4CB7145D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54387"/>
              </a:xfrm>
              <a:prstGeom prst="rect">
                <a:avLst/>
              </a:prstGeom>
              <a:blipFill>
                <a:blip r:embed="rId2"/>
                <a:stretch>
                  <a:fillRect l="-533" t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5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11B22D4-E565-4526-A222-07DE7F0281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2828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sz="240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Hidrauličko kašnjenje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solidFill>
                      <a:srgbClr val="243F6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avlja se pri prenosu tečnosti duž cevi pri čemu važi: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r-Latn-R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num>
                      <m:den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den>
                    </m:f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Gde su: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protok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30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/s]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popre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č</a:t>
                </a: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presek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površina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30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razdaljina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[m]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prosečna brzina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[m/s]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sr-Latn-RS" i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sr-Latn-RS" i="1" baseline="-25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vreme kašnjenja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[s]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sr-Latn-R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– prečnik cevi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[m]</a:t>
                </a: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11B22D4-E565-4526-A222-07DE7F028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28595"/>
              </a:xfrm>
              <a:prstGeom prst="rect">
                <a:avLst/>
              </a:prstGeom>
              <a:blipFill>
                <a:blip r:embed="rId2"/>
                <a:stretch>
                  <a:fillRect l="-533" t="-647" r="-533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3A6B92-21CB-4B6E-B4B4-E405DCE723EE}"/>
                  </a:ext>
                </a:extLst>
              </p:cNvPr>
              <p:cNvSpPr/>
              <p:nvPr/>
            </p:nvSpPr>
            <p:spPr>
              <a:xfrm>
                <a:off x="0" y="3193151"/>
                <a:ext cx="9144000" cy="3664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7: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Tečnost teče kroz cev dugačku 200 m, prečnika 6 cm. Protok tečnosti je 0.0113 m</a:t>
                </a:r>
                <a:r>
                  <a:rPr lang="sr-Latn-RS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/s. Odrediti vremensko kašnjenje.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den>
                          </m:f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r-Latn-RS" b="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sr-Latn-RS" b="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r-Latn-R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r-Latn-R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200 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sr-Latn-RS" b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0.0113 </m:t>
                              </m:r>
                              <m:r>
                                <m:rPr>
                                  <m:sty m:val="p"/>
                                </m:rPr>
                                <a:rPr lang="sr-Latn-RS" b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m</m:t>
                              </m:r>
                              <m:r>
                                <a:rPr lang="sr-Latn-RS" b="0" baseline="300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r>
                                <a:rPr lang="sr-Latn-RS" b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sr-Latn-RS" b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r-Latn-RS" b="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0,06</m:t>
                                      </m:r>
                                    </m:e>
                                    <m:sup>
                                      <m:r>
                                        <a:rPr lang="sr-Latn-RS" b="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r-Latn-R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r-Latn-R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200 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=50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3A6B92-21CB-4B6E-B4B4-E405DCE72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3151"/>
                <a:ext cx="9144000" cy="3664849"/>
              </a:xfrm>
              <a:prstGeom prst="rect">
                <a:avLst/>
              </a:prstGeom>
              <a:blipFill>
                <a:blip r:embed="rId3"/>
                <a:stretch>
                  <a:fillRect l="-533" t="-333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8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077F72-AD27-4AE5-A317-0F6AF65F919E}"/>
                  </a:ext>
                </a:extLst>
              </p:cNvPr>
              <p:cNvSpPr/>
              <p:nvPr/>
            </p:nvSpPr>
            <p:spPr>
              <a:xfrm>
                <a:off x="0" y="0"/>
                <a:ext cx="9143999" cy="3343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sr-Latn-RS" sz="240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Mehaničke komponente</a:t>
                </a:r>
                <a:endParaRPr lang="en-US" sz="2400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solidFill>
                      <a:srgbClr val="243F6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Mehanička otpornost </a:t>
                </a:r>
                <a:r>
                  <a:rPr lang="sr-Latn-RS" dirty="0">
                    <a:solidFill>
                      <a:srgbClr val="243F6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osobina mehaničkog sistema da se opire kretanju. Predstavlja potrebno povećanje sile koja proizvodi povećanje brzine od 1 m/s.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Čisto, viskozno trenje: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[</m:t>
                      </m:r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077F72-AD27-4AE5-A317-0F6AF65F9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3999" cy="3343351"/>
              </a:xfrm>
              <a:prstGeom prst="rect">
                <a:avLst/>
              </a:prstGeom>
              <a:blipFill>
                <a:blip r:embed="rId2"/>
                <a:stretch>
                  <a:fillRect l="-533" t="-547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43363-9FB8-4335-BBE2-0494B35C4F21}"/>
              </a:ext>
            </a:extLst>
          </p:cNvPr>
          <p:cNvSpPr/>
          <p:nvPr/>
        </p:nvSpPr>
        <p:spPr>
          <a:xfrm>
            <a:off x="0" y="0"/>
            <a:ext cx="5385816" cy="6126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Za opisivanje mehaničke otpornosti koristi se amortizer predstavljen na slici.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Cilindar je nepokretan a klipnjača (pokretni klip) je povezana sa pokretnim delom.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Kada se pokretni deo pomera, fluid u cilindru se kreće kroz otvore oko klipa od jedne do druge strane.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Protok fluida kroz otvor je proporcionalan  brzini pokretnog dela.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Razlika pritisaka je neophodna da prouzrokuje kretanje fluida kroz otvor.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Ova razlika pritisaka proizvodi silu koja se protivi kretanju.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Ta sila je proporcionalna razlici pritisaka i površini klipa.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42F68-2D57-49A2-8633-E021F5709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942" y="11513"/>
            <a:ext cx="21982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03ED27-F6E8-4778-9E17-6DB814B91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4527"/>
              </p:ext>
            </p:extLst>
          </p:nvPr>
        </p:nvGraphicFramePr>
        <p:xfrm>
          <a:off x="5102225" y="11113"/>
          <a:ext cx="3413125" cy="684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86018" imgH="5991259" progId="Visio.Drawing.11">
                  <p:embed/>
                </p:oleObj>
              </mc:Choice>
              <mc:Fallback>
                <p:oleObj name="Visio" r:id="rId2" imgW="2886018" imgH="5991259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D03ED27-F6E8-4778-9E17-6DB814B91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11113"/>
                        <a:ext cx="3413125" cy="684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28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B1B07D-EEF1-4A76-8535-71BB06923CD4}"/>
              </a:ext>
            </a:extLst>
          </p:cNvPr>
          <p:cNvSpPr/>
          <p:nvPr/>
        </p:nvSpPr>
        <p:spPr>
          <a:xfrm>
            <a:off x="17396" y="12212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Komponente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sistema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automatskog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upravljanja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D5B023-4816-4970-B0C6-CE85E8994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" y="1140540"/>
            <a:ext cx="108079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EA8221-7BBD-4EAC-825C-60C4971CC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89776"/>
              </p:ext>
            </p:extLst>
          </p:nvPr>
        </p:nvGraphicFramePr>
        <p:xfrm>
          <a:off x="158241" y="575690"/>
          <a:ext cx="8869559" cy="228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8006" imgH="1819207" progId="Visio.Drawing.11">
                  <p:embed/>
                </p:oleObj>
              </mc:Choice>
              <mc:Fallback>
                <p:oleObj name="Visio" r:id="rId2" imgW="7058006" imgH="1819207" progId="Visio.Drawing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3EA8221-7BBD-4EAC-825C-60C4971CC9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41" y="575690"/>
                        <a:ext cx="8869559" cy="2288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1A15C-D736-4E1D-AC93-E1DA3706B92C}"/>
              </a:ext>
            </a:extLst>
          </p:cNvPr>
          <p:cNvSpPr/>
          <p:nvPr/>
        </p:nvSpPr>
        <p:spPr>
          <a:xfrm>
            <a:off x="206477" y="3109403"/>
            <a:ext cx="87310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Pojava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bi </a:t>
            </a:r>
            <a:r>
              <a:rPr lang="en-US" dirty="0" err="1"/>
              <a:t>mogla</a:t>
            </a:r>
            <a:r>
              <a:rPr lang="en-US" dirty="0"/>
              <a:t> </a:t>
            </a:r>
            <a:r>
              <a:rPr lang="en-US" dirty="0" err="1"/>
              <a:t>otežavati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sintezu</a:t>
            </a:r>
            <a:r>
              <a:rPr lang="en-US" dirty="0"/>
              <a:t> </a:t>
            </a:r>
            <a:r>
              <a:rPr lang="en-US" dirty="0" err="1"/>
              <a:t>upravljačke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sreću</a:t>
            </a:r>
            <a:r>
              <a:rPr lang="en-US" dirty="0"/>
              <a:t> </a:t>
            </a:r>
            <a:r>
              <a:rPr lang="en-US" dirty="0" err="1"/>
              <a:t>ponašanje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opisati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četiri</a:t>
            </a:r>
            <a:r>
              <a:rPr lang="en-US" dirty="0"/>
              <a:t>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:</a:t>
            </a:r>
          </a:p>
          <a:p>
            <a:r>
              <a:rPr lang="en-US" dirty="0"/>
              <a:t>1.</a:t>
            </a:r>
            <a:r>
              <a:rPr lang="sr-Latn-RS" dirty="0"/>
              <a:t> </a:t>
            </a:r>
            <a:r>
              <a:rPr lang="en-US" dirty="0" err="1"/>
              <a:t>otpornosti</a:t>
            </a:r>
            <a:r>
              <a:rPr lang="en-US" dirty="0"/>
              <a:t>,</a:t>
            </a:r>
          </a:p>
          <a:p>
            <a:r>
              <a:rPr lang="en-US" dirty="0"/>
              <a:t>2.</a:t>
            </a:r>
            <a:r>
              <a:rPr lang="sr-Latn-RS" dirty="0"/>
              <a:t> </a:t>
            </a:r>
            <a:r>
              <a:rPr lang="en-US" dirty="0" err="1"/>
              <a:t>kapacitivnosti</a:t>
            </a:r>
            <a:r>
              <a:rPr lang="en-US" dirty="0"/>
              <a:t>,</a:t>
            </a:r>
          </a:p>
          <a:p>
            <a:r>
              <a:rPr lang="en-US" dirty="0"/>
              <a:t>3.</a:t>
            </a:r>
            <a:r>
              <a:rPr lang="sr-Latn-RS" dirty="0"/>
              <a:t> </a:t>
            </a:r>
            <a:r>
              <a:rPr lang="en-US" dirty="0" err="1"/>
              <a:t>inercije</a:t>
            </a:r>
            <a:r>
              <a:rPr lang="en-US" dirty="0"/>
              <a:t> (</a:t>
            </a:r>
            <a:r>
              <a:rPr lang="en-US" dirty="0" err="1"/>
              <a:t>induktivnosti</a:t>
            </a:r>
            <a:r>
              <a:rPr lang="en-US" dirty="0"/>
              <a:t>)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4.</a:t>
            </a:r>
            <a:r>
              <a:rPr lang="sr-Latn-RS" dirty="0"/>
              <a:t> </a:t>
            </a:r>
            <a:r>
              <a:rPr lang="en-US" dirty="0" err="1"/>
              <a:t>mrtvog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(</a:t>
            </a:r>
            <a:r>
              <a:rPr lang="en-US" dirty="0" err="1"/>
              <a:t>kašnjenja</a:t>
            </a:r>
            <a:r>
              <a:rPr lang="en-US" dirty="0"/>
              <a:t>).</a:t>
            </a:r>
            <a:endParaRPr lang="sr-Latn-RS" dirty="0"/>
          </a:p>
          <a:p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ova </a:t>
            </a:r>
            <a:r>
              <a:rPr lang="en-US" dirty="0" err="1"/>
              <a:t>četiri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se </a:t>
            </a:r>
            <a:r>
              <a:rPr lang="en-US" dirty="0" err="1"/>
              <a:t>definišu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tri </a:t>
            </a:r>
            <a:r>
              <a:rPr lang="en-US" dirty="0" err="1"/>
              <a:t>veličine</a:t>
            </a:r>
            <a:r>
              <a:rPr lang="en-US" dirty="0"/>
              <a:t> (</a:t>
            </a:r>
            <a:r>
              <a:rPr lang="en-US" dirty="0" err="1"/>
              <a:t>tabela</a:t>
            </a:r>
            <a:r>
              <a:rPr lang="en-US" dirty="0"/>
              <a:t> 1):</a:t>
            </a:r>
          </a:p>
          <a:p>
            <a:r>
              <a:rPr lang="en-US" dirty="0"/>
              <a:t>1.</a:t>
            </a:r>
            <a:r>
              <a:rPr lang="sr-Latn-RS" dirty="0"/>
              <a:t> </a:t>
            </a:r>
            <a:r>
              <a:rPr lang="en-US" dirty="0" err="1"/>
              <a:t>količina</a:t>
            </a:r>
            <a:r>
              <a:rPr lang="sr-Latn-RS" dirty="0"/>
              <a:t> (energija, materije)</a:t>
            </a:r>
            <a:r>
              <a:rPr lang="en-US" dirty="0"/>
              <a:t>;</a:t>
            </a:r>
          </a:p>
          <a:p>
            <a:r>
              <a:rPr lang="en-US" dirty="0"/>
              <a:t>2.</a:t>
            </a:r>
            <a:r>
              <a:rPr lang="sr-Latn-RS" dirty="0"/>
              <a:t> </a:t>
            </a:r>
            <a:r>
              <a:rPr lang="en-US" dirty="0" err="1"/>
              <a:t>potencijal</a:t>
            </a:r>
            <a:r>
              <a:rPr lang="sr-Latn-RS" dirty="0"/>
              <a:t>;</a:t>
            </a:r>
            <a:endParaRPr lang="en-US" dirty="0"/>
          </a:p>
          <a:p>
            <a:r>
              <a:rPr lang="en-US" dirty="0"/>
              <a:t>3.</a:t>
            </a:r>
            <a:r>
              <a:rPr lang="sr-Latn-RS" dirty="0"/>
              <a:t> </a:t>
            </a:r>
            <a:r>
              <a:rPr lang="en-US" dirty="0" err="1"/>
              <a:t>vreme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2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62A4E6-69F1-401C-9B30-3CA90860A4CF}"/>
              </a:ext>
            </a:extLst>
          </p:cNvPr>
          <p:cNvSpPr/>
          <p:nvPr/>
        </p:nvSpPr>
        <p:spPr>
          <a:xfrm>
            <a:off x="-1" y="0"/>
            <a:ext cx="3362633" cy="5807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Ako je protok fluida kroz otvor mali, kretanje je </a:t>
            </a:r>
            <a:r>
              <a:rPr lang="sr-Latn-R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laminarno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i sila je proporcionalna brzini što je prikazano na slici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Mehanička otpornost koja proizvodi silu proporcionalnu brzini se naziva viskozno trenje.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Ako je protok veliki, kretanje je turbulentno i sila je tada proporcionalna kvadratu brzine, što je grafički predstavljeno na slici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r-Latn-R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Naravno, u okviru radne tačke je moguće izvršiti aproksimaciju parabole tangentom u datoj tački.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ED3BFD-9B21-495C-8D41-495B2AA6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368" y="2216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0B88F4-4B32-4D31-B563-34A37B6E4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13139"/>
              </p:ext>
            </p:extLst>
          </p:nvPr>
        </p:nvGraphicFramePr>
        <p:xfrm>
          <a:off x="2835883" y="8707"/>
          <a:ext cx="4489743" cy="341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74609" imgH="2483917" progId="Visio.Drawing.11">
                  <p:embed/>
                </p:oleObj>
              </mc:Choice>
              <mc:Fallback>
                <p:oleObj name="Visio" r:id="rId2" imgW="3274609" imgH="2483917" progId="Visio.Drawing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80B88F4-4B32-4D31-B563-34A37B6E4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883" y="8707"/>
                        <a:ext cx="4489743" cy="3419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1AFAD09C-8580-4E74-941C-3234F245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659" y="3740172"/>
            <a:ext cx="13534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BF09A64-FD34-4D78-BFB9-325368AE3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53176"/>
              </p:ext>
            </p:extLst>
          </p:nvPr>
        </p:nvGraphicFramePr>
        <p:xfrm>
          <a:off x="3096818" y="3429000"/>
          <a:ext cx="4184454" cy="33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48634" imgH="3214461" progId="Visio.Drawing.11">
                  <p:embed/>
                </p:oleObj>
              </mc:Choice>
              <mc:Fallback>
                <p:oleObj name="Visio" r:id="rId4" imgW="3748634" imgH="3214461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BF09A64-FD34-4D78-BFB9-325368AE3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18" y="3429000"/>
                        <a:ext cx="4184454" cy="3373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482EDE5-BBEA-4905-A851-7515405DFD95}"/>
              </a:ext>
            </a:extLst>
          </p:cNvPr>
          <p:cNvSpPr/>
          <p:nvPr/>
        </p:nvSpPr>
        <p:spPr>
          <a:xfrm>
            <a:off x="6900071" y="861236"/>
            <a:ext cx="2048641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r-Latn-R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Slika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Mehanička otpornost kod </a:t>
            </a:r>
            <a:r>
              <a:rPr lang="sr-Latn-RS" sz="1600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laminarnog</a:t>
            </a:r>
            <a:r>
              <a:rPr lang="sr-Latn-RS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toka fluida u amortizeru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CC135-304B-4844-8B10-37F3D5FDB731}"/>
              </a:ext>
            </a:extLst>
          </p:cNvPr>
          <p:cNvSpPr/>
          <p:nvPr/>
        </p:nvSpPr>
        <p:spPr>
          <a:xfrm>
            <a:off x="6959264" y="4096007"/>
            <a:ext cx="218473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r-Latn-R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Slika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Mehanička otpornost kod turbulentnog toka fluida u amortizeru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2CF850-AD89-42B3-82C9-6BEB92C19E51}"/>
                  </a:ext>
                </a:extLst>
              </p:cNvPr>
              <p:cNvSpPr/>
              <p:nvPr/>
            </p:nvSpPr>
            <p:spPr>
              <a:xfrm>
                <a:off x="226156" y="5816194"/>
                <a:ext cx="2644506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·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2CF850-AD89-42B3-82C9-6BEB92C19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6" y="5816194"/>
                <a:ext cx="2644506" cy="67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46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A6A3D7-0D5B-4E75-B31C-0C6BBCC29A7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3443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8: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Amortizer se koristi za obezbeđivanje mehaničke otpornosti. Tok je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laminaran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pa važi linearna veza između brzine i sile. Obavljen je eksperiment koji je pokazao da sila od 98 N proizvodi brzinu od 24 m/s. Odrediti mehaničku otpornost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sr-Latn-RS" baseline="-25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98 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24 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=4.08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A6A3D7-0D5B-4E75-B31C-0C6BBCC29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43379"/>
              </a:xfrm>
              <a:prstGeom prst="rect">
                <a:avLst/>
              </a:prstGeom>
              <a:blipFill>
                <a:blip r:embed="rId2"/>
                <a:stretch>
                  <a:fillRect l="-533" t="-177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84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5EEC9C-ABAB-4646-B1F1-A7497409EF6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2370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sz="240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Mehanička </a:t>
                </a:r>
                <a:r>
                  <a:rPr lang="sr-Latn-RS" sz="2400" dirty="0" err="1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endParaRPr lang="sr-Latn-RS" sz="2400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solidFill>
                      <a:srgbClr val="243F6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efiniše se</a:t>
                </a:r>
                <a:r>
                  <a:rPr lang="sr-Latn-R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kao potrebno sabijanje opruge koje će izazvati jedinično povećanje sile.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sr-Latn-R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Gde je </a:t>
                </a: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koeficijent zatezanja (krutosti) opruge.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5EEC9C-ABAB-4646-B1F1-A7497409E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70970"/>
              </a:xfrm>
              <a:prstGeom prst="rect">
                <a:avLst/>
              </a:prstGeom>
              <a:blipFill>
                <a:blip r:embed="rId2"/>
                <a:stretch>
                  <a:fillRect l="-533" t="-771"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FD19CC-9EBF-4C44-A564-C1470D94E338}"/>
                  </a:ext>
                </a:extLst>
              </p:cNvPr>
              <p:cNvSpPr/>
              <p:nvPr/>
            </p:nvSpPr>
            <p:spPr>
              <a:xfrm>
                <a:off x="0" y="2931282"/>
                <a:ext cx="9144000" cy="3738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9: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Opruga se koristi da obezbedi mehaničku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 sistemu. Sila od 100 N sabija oprugu 30 cm. Odrediti mehaničku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koeficijent opruge.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0.3 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100 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=0.003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=333.3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FD19CC-9EBF-4C44-A564-C1470D94E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1282"/>
                <a:ext cx="9144000" cy="3738459"/>
              </a:xfrm>
              <a:prstGeom prst="rect">
                <a:avLst/>
              </a:prstGeom>
              <a:blipFill>
                <a:blip r:embed="rId3"/>
                <a:stretch>
                  <a:fillRect l="-533" t="-326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50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CA5019-0A7C-479F-B47D-4579010B738F}"/>
                  </a:ext>
                </a:extLst>
              </p:cNvPr>
              <p:cNvSpPr/>
              <p:nvPr/>
            </p:nvSpPr>
            <p:spPr>
              <a:xfrm>
                <a:off x="0" y="0"/>
                <a:ext cx="9143999" cy="2078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sz="240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Mehanička inercija (masa)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solidFill>
                      <a:srgbClr val="243F6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rojno je jednaka sili koja uzrokuje jediničnu promenu brzine svake sekunde (odnosno jediničnu promenu ubrzanja).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𝑝𝑟</m:t>
                        </m:r>
                      </m:sub>
                    </m:sSub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num>
                      <m:den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prose</m:t>
                    </m:r>
                    <m: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č</m:t>
                    </m:r>
                    <m:r>
                      <m:rPr>
                        <m:sty m:val="p"/>
                      </m:rP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na</m:t>
                    </m:r>
                    <m: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sila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trenutna</m:t>
                    </m:r>
                    <m: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sila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CA5019-0A7C-479F-B47D-4579010B7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3999" cy="2078967"/>
              </a:xfrm>
              <a:prstGeom prst="rect">
                <a:avLst/>
              </a:prstGeom>
              <a:blipFill>
                <a:blip r:embed="rId2"/>
                <a:stretch>
                  <a:fillRect l="-533" t="-880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C2D16D-9F3D-49D2-83CD-E4FCFDB81C1E}"/>
                  </a:ext>
                </a:extLst>
              </p:cNvPr>
              <p:cNvSpPr/>
              <p:nvPr/>
            </p:nvSpPr>
            <p:spPr>
              <a:xfrm>
                <a:off x="-1" y="1876794"/>
                <a:ext cx="9144000" cy="5056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10: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Automobil A ima masu od 1500 kg. Odrediti prosečnu silu koja je potrebna za ubrzavanje automobila A od 0 m/s do 27.5 m/s za 6s. Automobil B zahteva prosečnu silu od 8000 N za ubrzavanje od 0 m/s do 27.5 m/s za 6s. Odrediti masu automobila B.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Rešenje: </a:t>
                </a:r>
                <a:endParaRPr lang="sr-Latn-RS" i="1" dirty="0"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𝑝𝑟</m:t>
                          </m:r>
                        </m:sub>
                      </m:sSub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Automobil A: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𝑝𝑟</m:t>
                          </m:r>
                        </m:sub>
                      </m:sSub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=1500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·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27.5 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sr-Latn-R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6 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=6875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Automobil B: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8000 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27.5−0</m:t>
                            </m:r>
                          </m:e>
                        </m:d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den>
                        </m:f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=8000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·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27.5 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=1745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𝑘𝑔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C2D16D-9F3D-49D2-83CD-E4FCFDB81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76794"/>
                <a:ext cx="9144000" cy="5056577"/>
              </a:xfrm>
              <a:prstGeom prst="rect">
                <a:avLst/>
              </a:prstGeom>
              <a:blipFill>
                <a:blip r:embed="rId3"/>
                <a:stretch>
                  <a:fillRect l="-533" t="-241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3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7CFC6D-5619-416F-9086-8285B81DED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734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sz="240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Mehaničko vreme kašnjenja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predstavlja vreme potrebno da se materijal transportuje sa jednog mesta na drugo.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11:</a:t>
                </a: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Kaišni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transporter je dugačak 30 m a brzina kretanja kaiša je 3 m/s. Odrediti vreme kašnjenja između ulaznog i izlaznog kraja transportera.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Napisati jednačinu za izlazni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maseni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protok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sr-Latn-RS" baseline="-25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(t) u funkciji ulaznog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masenog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protoka f</a:t>
                </a:r>
                <a:r>
                  <a:rPr lang="sr-Latn-RS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(t).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 vreme kašnjenja usvojiti rezultat izračunat pod a).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a. Za određivanje mehaničkog vremena kašnjenja važi ista jednačina kao i u slučaju određivanja električnog kašnjenja: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</m:sub>
                      </m:sSub>
                      <m:r>
                        <a:rPr lang="sr-Latn-R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den>
                      </m:f>
                      <m:r>
                        <a:rPr lang="sr-Latn-R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30 </m:t>
                          </m:r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m</m:t>
                          </m:r>
                        </m:num>
                        <m:den>
                          <m: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sr-Latn-RS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sr-Latn-RS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</m:den>
                          </m:f>
                        </m:den>
                      </m:f>
                      <m:r>
                        <a:rPr lang="sr-Latn-R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r-Latn-R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s</m:t>
                      </m:r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b. Izlazni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maseni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protok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sr-Latn-RS" baseline="-250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(t) u funkciji ulaznog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masenog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protoka f</a:t>
                </a:r>
                <a:r>
                  <a:rPr lang="sr-Latn-RS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(t):</a:t>
                </a:r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o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sr-Latn-R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  <m: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r-Latn-RS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r-Latn-RS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  <m:r>
                        <a:rPr lang="sr-Latn-R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  <m:r>
                            <a:rPr lang="sr-Latn-R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7CFC6D-5619-416F-9086-8285B81D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34857"/>
              </a:xfrm>
              <a:prstGeom prst="rect">
                <a:avLst/>
              </a:prstGeom>
              <a:blipFill>
                <a:blip r:embed="rId2"/>
                <a:stretch>
                  <a:fillRect l="-533" t="-271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02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990EF9-B43B-4109-B78D-2D0798770DCA}"/>
                  </a:ext>
                </a:extLst>
              </p:cNvPr>
              <p:cNvSpPr/>
              <p:nvPr/>
            </p:nvSpPr>
            <p:spPr>
              <a:xfrm>
                <a:off x="42532" y="49314"/>
                <a:ext cx="9035845" cy="6559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sr-Latn-RS" sz="2400" kern="0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Karakteristike mernih instrumenata</a:t>
                </a:r>
                <a:endParaRPr lang="en-US" sz="2400" kern="0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12: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Izračunati aritmetičku srednju vrednost i standardnu devijaciju sledećih merenja temperature: 207°C, 204°C, 205°C, 205°C i 206°C.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Standardna devijacija: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𝑆𝑥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𝑑𝑛</m:t>
                                </m:r>
                              </m:e>
                              <m:sup>
                                <m:r>
                                  <a:rPr lang="sr-Latn-R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Gde je 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:r>
                  <a:rPr lang="sr-Latn-RS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r-Latn-RS" baseline="-250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devijacija i-te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observacije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(i-tog merenja), a </a:t>
                </a: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r-Latn-RS" baseline="-250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 aritmetička srednja vrednost.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b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r-Latn-RS" b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sr</m:t>
                          </m:r>
                        </m:sub>
                      </m:sSub>
                      <m:r>
                        <a:rPr lang="sr-Latn-RS" b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207+204+205+205+206</m:t>
                          </m:r>
                        </m:num>
                        <m:den>
                          <m:r>
                            <a:rPr lang="sr-Latn-RS" b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=205.4</m:t>
                      </m:r>
                      <m:r>
                        <a:rPr lang="sr-Latn-RS" b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sr-Latn-RS" b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baseline="-250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sr-Latn-RS" baseline="300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(207 – 205.4)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(1.6)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2.56</a:t>
                </a: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(204 – 205.4)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(-1.4)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1.96</a:t>
                </a: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(205 – 205.4)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(-0.4)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0.16</a:t>
                </a: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(205 – 205.4)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(-0.4)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0.16</a:t>
                </a: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(206 – 205.4)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(0.6)</a:t>
                </a:r>
                <a:r>
                  <a:rPr lang="sr-Latn-RS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0.36</a:t>
                </a: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𝑆𝑥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2.56+1.96+0.16+0.16+0.36 </m:t>
                            </m:r>
                          </m:num>
                          <m:den>
                            <m:r>
                              <a:rPr lang="sr-Latn-RS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den>
                        </m:f>
                      </m:e>
                    </m:rad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=1.02</m:t>
                    </m:r>
                    <m:r>
                      <a:rPr lang="sr-Latn-RS" b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sr-Latn-RS" b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</m:oMath>
                </a14:m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990EF9-B43B-4109-B78D-2D0798770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" y="49314"/>
                <a:ext cx="9035845" cy="6559681"/>
              </a:xfrm>
              <a:prstGeom prst="rect">
                <a:avLst/>
              </a:prstGeom>
              <a:blipFill>
                <a:blip r:embed="rId2"/>
                <a:stretch>
                  <a:fillRect l="-607" t="-279" r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1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159A48-90EF-4259-80D1-6E084510935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7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13: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Potenciometar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 1200 obrtaja se koristi za merenje rotacione pozicije osovine. Ulazni opseg je od -175° do +175°. Izlazni opseg je od 0 do 10 V. Izračunati veličinu mernog opsega, osetljivost senzora u Voltima po stepenu i prosečnu rezoluciju u Voltima i u procentima mernog opsega.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Veličina mernog opsega je razlika između gornje i donje granice mernog opsega.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V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eličina mernog opsega = 175° - (-175°) = 350°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Osetljivost mernog instrumenta je odnos promene na izlazu prema promeni na ulazu koja je prouzrokovala promenu na izlazu.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Osetljivost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(10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0)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350</m:t>
                        </m:r>
                      </m:den>
                    </m:f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0.0286 V/stepenu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Rezolucija mernog instrumenta je jedinični pomeraj izlaza. Obično se izražava u procentima izlaznog opsega instrumenta. Prosečna rezolucija, izražena u procentima izlaznog opsega, je 100 podeljeno sa ukupnim brojem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pomeraja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na celom opsegu instrumenta.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Prosečna rezolucija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1200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=0.0833%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veličine mernog opsega = 0.0833%/obrtaju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Prosečna rezolucija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1200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=8.33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=8.33 </a:t>
                </a: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mV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/obrtaju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159A48-90EF-4259-80D1-6E0845109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879127"/>
              </a:xfrm>
              <a:prstGeom prst="rect">
                <a:avLst/>
              </a:prstGeom>
              <a:blipFill>
                <a:blip r:embed="rId2"/>
                <a:stretch>
                  <a:fillRect l="-533" t="-89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14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904B7C-D948-4E5A-BDF9-D37197610E7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5488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14: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Taho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-generator je uređaj koji se koristi za merenje brzine obrtaja motora sa unutrašnjim sagorevanjem, električnih motora i drugih uređaja. Tahometar proizvodi napon proporcionalan brzini obrtaja. Neka je odnos tahometra 5.0 V na 1000 obrtaja u minuti (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revolutions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minute -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rpm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opseg od 0 do 5000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rpm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tačnost od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0.5%. Ako je izlaz tahometra 21 V, koja je idealna vrednost brzine? Koja je minimalna i maksimalna moguća vrednost brzine?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Opseg tahometra je od 0 do 25 V, što odgovara brzinama od 0 do 5000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rpm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Idealna vrednost brzine je jednaka 200 puta izlazni napon.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Idealna brzina = 21 x 200 = 4200 </a:t>
                </a: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rpm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Tačnost 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0.5% pune skale, odnosno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0.005 x 5000 </a:t>
                </a: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rpm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25 </a:t>
                </a: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rpm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b="0" i="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Minimalna i maksimalna moguća vrednost brzine je</a:t>
                </a: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sr-Latn-R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4175</m:t>
                    </m:r>
                    <m:r>
                      <m:rPr>
                        <m:sty m:val="p"/>
                      </m:rPr>
                      <a:rPr lang="sr-Latn-R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rpm</m:t>
                    </m:r>
                    <m:r>
                      <a:rPr lang="sr-Latn-R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sr-Latn-R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brzina</m:t>
                    </m:r>
                    <m:r>
                      <a:rPr lang="sr-Latn-R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sr-Latn-R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4225</m:t>
                    </m:r>
                  </m:oMath>
                </a14:m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rpm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3904B7C-D948-4E5A-BDF9-D37197610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488234"/>
              </a:xfrm>
              <a:prstGeom prst="rect">
                <a:avLst/>
              </a:prstGeom>
              <a:blipFill>
                <a:blip r:embed="rId2"/>
                <a:stretch>
                  <a:fillRect l="-533" t="-111" r="-533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81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A1522B-9472-4DDC-A4C1-77B880F9590F}"/>
                  </a:ext>
                </a:extLst>
              </p:cNvPr>
              <p:cNvSpPr/>
              <p:nvPr/>
            </p:nvSpPr>
            <p:spPr>
              <a:xfrm>
                <a:off x="0" y="13147"/>
                <a:ext cx="9144000" cy="6735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ZADATAK 15: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Temperaturna merenja iz zadatka 12 su vršena radi testiranja ponovljivosti (preciznosti). Temperaturni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transmiter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korišćen u testiranju ima gornju granicu opsega od 200°C i donju granicu opsega od 100°C. Svako merenje je vršeno tako što je sonda pomerana iz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kanistera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ulja na 100°C u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kanister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ulja na 200°C. Ustaljena temperatura je merena i sonda je vraćana nazad u hladnije ulje za sledeće merenje. Izračunati </a:t>
                </a: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(odstupanje, grešku tačnosti) i ponovljivost u stepenima Celzijusima i u procentima mernog opsega.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 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Veličina mernog opsega = 200°C - 100°C = 100°C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(sistemska greška) je odstupanje srednje vrednosti merenja od tačne vrednosti.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205.4°C - 200°C = 5.4°C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100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5.4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=5.4%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veličine mernog opsega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Ponovljivost mernog instrumenta je mera disperzije merenja. Ponovljivost je maksimalna razlika između nekoliko uzastopnih izlaza za iste ulaze.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Ponovljivost = 207°C - 204°C = 3°C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Ponovljivost = 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100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=3%</m:t>
                    </m:r>
                  </m:oMath>
                </a14:m>
                <a:r>
                  <a:rPr lang="sr-Latn-RS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veličine mernog opsega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A1522B-9472-4DDC-A4C1-77B880F95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47"/>
                <a:ext cx="9144000" cy="6735626"/>
              </a:xfrm>
              <a:prstGeom prst="rect">
                <a:avLst/>
              </a:prstGeom>
              <a:blipFill>
                <a:blip r:embed="rId2"/>
                <a:stretch>
                  <a:fillRect l="-533" t="-90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37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AAD42D-F5BA-4885-BD3B-825D725D3AC3}"/>
              </a:ext>
            </a:extLst>
          </p:cNvPr>
          <p:cNvSpPr/>
          <p:nvPr/>
        </p:nvSpPr>
        <p:spPr>
          <a:xfrm>
            <a:off x="0" y="0"/>
            <a:ext cx="2939845" cy="614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ZADATAK 16: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Temperaturni senzor se koristi za merenje temperature ulja. Ulazna temperatura (temperatura ulja) se povećava konstantnom brzinom od 1.2°C/min i dinamičko kašnjenje je 2.3 min.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Kolika je dinamička greška u stepenima celzijusima?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Ako je opseg temperaturnog senzora 75°C do 125°C, kolika je dinamička greška u procentima?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B3F34-1F60-4D53-B8DC-C8C1F449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48" y="1623089"/>
            <a:ext cx="12282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142822-D011-4C39-B4E6-2948693C9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3399"/>
              </p:ext>
            </p:extLst>
          </p:nvPr>
        </p:nvGraphicFramePr>
        <p:xfrm>
          <a:off x="3301097" y="379571"/>
          <a:ext cx="5817132" cy="337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53077" imgH="3688951" progId="Visio.Drawing.11">
                  <p:embed/>
                </p:oleObj>
              </mc:Choice>
              <mc:Fallback>
                <p:oleObj name="Visio" r:id="rId2" imgW="6353077" imgH="3688951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142822-D011-4C39-B4E6-2948693C9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097" y="379571"/>
                        <a:ext cx="5817132" cy="3372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9BDF9E-9106-4DEA-A75F-FA43F5FC07C3}"/>
              </a:ext>
            </a:extLst>
          </p:cNvPr>
          <p:cNvSpPr/>
          <p:nvPr/>
        </p:nvSpPr>
        <p:spPr>
          <a:xfrm>
            <a:off x="4021394" y="3836997"/>
            <a:ext cx="503411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Dinamičko kašnjenje je vremenski iznos koji protekne između trenutka kada ulaz dostigne određenu temperaturu i trenutka kada izlaz dostigne istu temperaturu.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Dinamička greška je razlika između ulazne temperature i izlazne temperature u određenom vremenskom trenutku.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3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8B499B-EFE2-4589-AE87-4902E62B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6230"/>
              </p:ext>
            </p:extLst>
          </p:nvPr>
        </p:nvGraphicFramePr>
        <p:xfrm>
          <a:off x="221380" y="617266"/>
          <a:ext cx="8508732" cy="20784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96314">
                  <a:extLst>
                    <a:ext uri="{9D8B030D-6E8A-4147-A177-3AD203B41FA5}">
                      <a16:colId xmlns:a16="http://schemas.microsoft.com/office/drawing/2014/main" val="4207947857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4179763742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3436238931"/>
                    </a:ext>
                  </a:extLst>
                </a:gridCol>
                <a:gridCol w="1997618">
                  <a:extLst>
                    <a:ext uri="{9D8B030D-6E8A-4147-A177-3AD203B41FA5}">
                      <a16:colId xmlns:a16="http://schemas.microsoft.com/office/drawing/2014/main" val="345673422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dirty="0">
                          <a:effectLst/>
                        </a:rPr>
                        <a:t>Tip komponente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dirty="0">
                          <a:effectLst/>
                        </a:rPr>
                        <a:t>Promenljiva (veličina)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82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i="1" dirty="0">
                          <a:effectLst/>
                        </a:rPr>
                        <a:t>Količina</a:t>
                      </a:r>
                      <a:endParaRPr lang="en-US" sz="1800" b="1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i="1" dirty="0">
                          <a:effectLst/>
                        </a:rPr>
                        <a:t>Potencijal</a:t>
                      </a:r>
                      <a:endParaRPr lang="en-US" sz="1800" b="1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i="1" dirty="0">
                          <a:effectLst/>
                        </a:rPr>
                        <a:t>Vreme</a:t>
                      </a:r>
                      <a:endParaRPr lang="en-US" sz="1800" b="1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094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dirty="0">
                          <a:effectLst/>
                        </a:rPr>
                        <a:t>električna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</a:rPr>
                        <a:t>Kol. elektriciteta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Napon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</a:rPr>
                        <a:t>sekunda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541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dirty="0">
                          <a:effectLst/>
                        </a:rPr>
                        <a:t>hidraulična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Zapremina tečnosti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</a:rPr>
                        <a:t>Pritisak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</a:rPr>
                        <a:t>sekunda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272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dirty="0">
                          <a:effectLst/>
                        </a:rPr>
                        <a:t>pneumatska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Masa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Pritisak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</a:rPr>
                        <a:t>sekunda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50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dirty="0">
                          <a:effectLst/>
                        </a:rPr>
                        <a:t>termička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Toplotna energija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Temperatura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</a:rPr>
                        <a:t>sekunda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59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b="1" dirty="0">
                          <a:effectLst/>
                        </a:rPr>
                        <a:t>Mehanička - kretanje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Daljina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</a:rPr>
                        <a:t>Sila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</a:rPr>
                        <a:t>sekunda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0475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1F3E43A-4EBB-4CF8-92F2-8BEF846291AF}"/>
              </a:ext>
            </a:extLst>
          </p:cNvPr>
          <p:cNvSpPr/>
          <p:nvPr/>
        </p:nvSpPr>
        <p:spPr>
          <a:xfrm>
            <a:off x="1585762" y="3154353"/>
            <a:ext cx="597247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pri čemu je: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„Količina“ – količina materijala, energije ili razdaljina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„Potencijal“ – sila koja teži da promeni „količinu“.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64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2890D7-4188-48A6-B800-56A157970E90}"/>
              </a:ext>
            </a:extLst>
          </p:cNvPr>
          <p:cNvSpPr/>
          <p:nvPr/>
        </p:nvSpPr>
        <p:spPr>
          <a:xfrm>
            <a:off x="0" y="3612710"/>
            <a:ext cx="9143999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Neka je T</a:t>
            </a:r>
            <a:r>
              <a:rPr lang="sr-Latn-RS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ulazna temperatura u vremenskom trenutku t</a:t>
            </a:r>
            <a:r>
              <a:rPr lang="sr-Latn-RS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. U trenutku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lang="sr-Latn-RS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sr-Latn-RS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+ 2.3 min, ulazna temperatura će biti T</a:t>
            </a:r>
            <a:r>
              <a:rPr lang="sr-Latn-RS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sr-Latn-RS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+ (1.2)(2.3) = T</a:t>
            </a:r>
            <a:r>
              <a:rPr lang="sr-Latn-RS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+ 2.76°C.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Dinamička greška = 2.76°C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 startAt="2"/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Opseg senzora je 125 °C – 75 °C = 50 °C. Dinamička greška u procentima je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100 x 2.76 °C / 50 °C = 5.52%.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Dinamička greška = 5.52%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2CFB60-9809-425C-A965-D3FFDCD21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4953"/>
              </p:ext>
            </p:extLst>
          </p:nvPr>
        </p:nvGraphicFramePr>
        <p:xfrm>
          <a:off x="1559625" y="-853"/>
          <a:ext cx="5817132" cy="337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53077" imgH="3688951" progId="Visio.Drawing.11">
                  <p:embed/>
                </p:oleObj>
              </mc:Choice>
              <mc:Fallback>
                <p:oleObj name="Visio" r:id="rId2" imgW="6353077" imgH="3688951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62CFB60-9809-425C-A965-D3FFDCD21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625" y="-853"/>
                        <a:ext cx="5817132" cy="3372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46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16C0C-8FC6-470A-B1ED-05F67FC8FC35}"/>
              </a:ext>
            </a:extLst>
          </p:cNvPr>
          <p:cNvSpPr txBox="1"/>
          <p:nvPr/>
        </p:nvSpPr>
        <p:spPr>
          <a:xfrm>
            <a:off x="3614286" y="2921168"/>
            <a:ext cx="1915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000" dirty="0">
                <a:solidFill>
                  <a:srgbClr val="0070C0"/>
                </a:solidFill>
              </a:rPr>
              <a:t>KRAJ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182C0-F99E-43BB-9E70-EBEA11495E08}"/>
                  </a:ext>
                </a:extLst>
              </p:cNvPr>
              <p:cNvSpPr/>
              <p:nvPr/>
            </p:nvSpPr>
            <p:spPr>
              <a:xfrm>
                <a:off x="0" y="677352"/>
                <a:ext cx="9144000" cy="1720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Suprotstavlja se kretanju materijala i energije. Predstavlja iznos „potencijala“ potreban za promenu „količine“ svake sekunde. Opšta formula za otpornost bi se mogla predstaviti na sledeći način: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𝑂𝑡𝑝𝑜𝑟𝑛𝑜𝑠𝑡</m:t>
                    </m:r>
                    <m:r>
                      <a:rPr lang="sr-Latn-R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𝑑𝑃𝑜𝑡𝑒𝑛𝑐𝑖𝑗𝑎𝑙</m:t>
                        </m:r>
                      </m:num>
                      <m:den>
                        <m:r>
                          <a:rPr lang="sr-Latn-R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𝑑𝐾𝑜𝑙𝑖</m:t>
                            </m:r>
                            <m:r>
                              <a:rPr lang="sr-Latn-R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č</m:t>
                            </m:r>
                            <m:r>
                              <a:rPr lang="sr-Latn-R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𝑖𝑛𝑎</m:t>
                            </m:r>
                          </m:num>
                          <m:den>
                            <m:r>
                              <a:rPr lang="sr-Latn-R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𝑑𝑉𝑟𝑒𝑚𝑒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182C0-F99E-43BB-9E70-EBEA11495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7352"/>
                <a:ext cx="9144000" cy="1720536"/>
              </a:xfrm>
              <a:prstGeom prst="rect">
                <a:avLst/>
              </a:prstGeom>
              <a:blipFill>
                <a:blip r:embed="rId2"/>
                <a:stretch>
                  <a:fillRect l="-533" t="-355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7CD2D4-7A43-43ED-BA53-25CC207774EF}"/>
              </a:ext>
            </a:extLst>
          </p:cNvPr>
          <p:cNvSpPr txBox="1"/>
          <p:nvPr/>
        </p:nvSpPr>
        <p:spPr>
          <a:xfrm>
            <a:off x="0" y="4171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Otpornost</a:t>
            </a:r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372E8E-3B22-4995-9B30-1720D6B2DB02}"/>
                  </a:ext>
                </a:extLst>
              </p:cNvPr>
              <p:cNvSpPr/>
              <p:nvPr/>
            </p:nvSpPr>
            <p:spPr>
              <a:xfrm>
                <a:off x="0" y="2655709"/>
                <a:ext cx="9144000" cy="374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električna otpornost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, 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predstavlja promenu napona na krajevima otpornika potrebnu za povećanje protoka naelektrisanja za </a:t>
                </a: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1C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tokom </a:t>
                </a: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1s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1C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/s)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hidraulična otpornost je mera povećanja razlike pritisaka na dva kraja cevi u cilju povećanja protoka za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otpor protoku gasa (pneumatska otpornost) je mera povećanja razlike pritisaka na dva kraja cevi u cilju povećanja protoka za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𝑘𝑔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termički otpor predstavlja meru povećanja razlike temperature na krajevima materijala u cilju povećanja protoka toplote za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𝐽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d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mehanički otpor je mera povećanja sile u cilju povećanja brzine za 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372E8E-3B22-4995-9B30-1720D6B2D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55709"/>
                <a:ext cx="9144000" cy="3744615"/>
              </a:xfrm>
              <a:prstGeom prst="rect">
                <a:avLst/>
              </a:prstGeom>
              <a:blipFill>
                <a:blip r:embed="rId3"/>
                <a:stretch>
                  <a:fillRect l="-400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970EC-FC17-44B0-8404-CB04F68DF2D4}"/>
                  </a:ext>
                </a:extLst>
              </p:cNvPr>
              <p:cNvSpPr/>
              <p:nvPr/>
            </p:nvSpPr>
            <p:spPr>
              <a:xfrm>
                <a:off x="0" y="461665"/>
                <a:ext cx="9143999" cy="123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Količina materijala, energije ili rastojanja potrebna za jediničnu promenu potencijala. Opšta formula za </a:t>
                </a:r>
                <a:r>
                  <a:rPr lang="sr-Latn-RS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 se mogla predstaviti na sledeći način:</a:t>
                </a:r>
                <a:endParaRPr lang="en-US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𝐾𝑎𝑝𝑎𝑐𝑖𝑡𝑖𝑣𝑛𝑜𝑠𝑡</m:t>
                    </m:r>
                    <m:r>
                      <a:rPr lang="sr-Latn-R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"</m:t>
                        </m:r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𝐾𝑜𝑙𝑖</m:t>
                        </m:r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č</m:t>
                        </m:r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𝑖𝑛𝑎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"</m:t>
                        </m:r>
                      </m:num>
                      <m:den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"</m:t>
                        </m:r>
                        <m:r>
                          <a:rPr lang="sr-Latn-R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𝑃𝑜𝑡𝑒𝑛𝑐𝑖𝑗𝑎𝑙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"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970EC-FC17-44B0-8404-CB04F68DF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65"/>
                <a:ext cx="9143999" cy="1232838"/>
              </a:xfrm>
              <a:prstGeom prst="rect">
                <a:avLst/>
              </a:prstGeom>
              <a:blipFill>
                <a:blip r:embed="rId2"/>
                <a:stretch>
                  <a:fillRect l="-533" t="-1485" r="-533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11817D9-F30F-45C1-97BF-FE948DA6502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400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Kapacitivnost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F44C38-1939-49C3-BE85-6685900098BC}"/>
                  </a:ext>
                </a:extLst>
              </p:cNvPr>
              <p:cNvSpPr/>
              <p:nvPr/>
            </p:nvSpPr>
            <p:spPr>
              <a:xfrm>
                <a:off x="2" y="2468500"/>
                <a:ext cx="9143998" cy="3393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sr-Latn-R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sr-Latn-R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električna </a:t>
                </a: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predstavlja količinu elektriciteta na oblogama kondenzatora kondenzatora neophodnu za povećanje napona na njegovim krajevima za 1 V;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rezervoara predstavlja količinu tečnosti [m</a:t>
                </a:r>
                <a:r>
                  <a:rPr lang="sr-Latn-RS" baseline="300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potrebnu da se doda da bi pritisak porastao za 1 Pa;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gasna </a:t>
                </a: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rezervoara predstavlja količinu gasa [kg] potrebnu da se doda da bi pritisak porastao za 1 Pa;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mehanička </a:t>
                </a: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kapacitivnost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predstavlja iznos sabijanja opruge [m] neophodan da se sila u njoj poveća za 1 N.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F44C38-1939-49C3-BE85-66859000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2468500"/>
                <a:ext cx="9143998" cy="3393365"/>
              </a:xfrm>
              <a:prstGeom prst="rect">
                <a:avLst/>
              </a:prstGeom>
              <a:blipFill>
                <a:blip r:embed="rId3"/>
                <a:stretch>
                  <a:fillRect l="-533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B56D1D-7208-4CD1-B075-54FDF58F4254}"/>
                  </a:ext>
                </a:extLst>
              </p:cNvPr>
              <p:cNvSpPr/>
              <p:nvPr/>
            </p:nvSpPr>
            <p:spPr>
              <a:xfrm>
                <a:off x="-1" y="461665"/>
                <a:ext cx="9143999" cy="1872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solidFill>
                      <a:srgbClr val="243F6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era otpora promeni stanja kretanja.</a:t>
                </a:r>
                <a:r>
                  <a:rPr lang="sr-Latn-R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sr-Latn-R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Predstavlja meru iznosa „potencijala“ potrebnog za jediničnu promenu struje, protoka ili brzine u sekundi. Opšta formula za inerciju bi se mogla predstaviti na sledeći način:</a:t>
                </a:r>
                <a:endParaRPr lang="en-US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𝐼𝑛𝑒𝑟𝑐𝑖𝑗𝑎</m:t>
                    </m:r>
                    <m:r>
                      <a:rPr lang="sr-Latn-R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𝑑𝑃𝑜𝑡𝑒𝑛𝑐𝑖𝑗𝑎𝑙</m:t>
                        </m:r>
                      </m:num>
                      <m:den>
                        <m:r>
                          <a:rPr lang="sr-Latn-R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sr-Latn-R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sr-Latn-R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𝑑𝐾𝑜𝑙𝑖</m:t>
                                </m:r>
                                <m:r>
                                  <a:rPr lang="sr-Latn-R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č</m:t>
                                </m:r>
                                <m:r>
                                  <a:rPr lang="sr-Latn-R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𝑖𝑛𝑎</m:t>
                                </m:r>
                              </m:num>
                              <m:den>
                                <m:r>
                                  <a:rPr lang="sr-Latn-R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𝑑𝑉𝑟𝑒𝑚𝑒</m:t>
                                </m:r>
                              </m:den>
                            </m:f>
                          </m:num>
                          <m:den>
                            <m:r>
                              <a:rPr lang="sr-Latn-R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𝑑𝑉𝑟𝑒𝑚𝑒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B56D1D-7208-4CD1-B075-54FDF58F4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61665"/>
                <a:ext cx="9143999" cy="1872244"/>
              </a:xfrm>
              <a:prstGeom prst="rect">
                <a:avLst/>
              </a:prstGeom>
              <a:blipFill>
                <a:blip r:embed="rId2"/>
                <a:stretch>
                  <a:fillRect l="-533" t="-651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6AAF061-FBB6-416D-BC59-904F020FF684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Inercija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629C9E-6A7B-483F-80B3-A52DABDB5DAB}"/>
                  </a:ext>
                </a:extLst>
              </p:cNvPr>
              <p:cNvSpPr/>
              <p:nvPr/>
            </p:nvSpPr>
            <p:spPr>
              <a:xfrm>
                <a:off x="0" y="2795574"/>
                <a:ext cx="9144000" cy="2179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induktivnost je mera povećanja napona sa ciljem povećanja struje za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endParaRPr lang="sr-Latn-RS" i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𝑑𝑖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r-Latn-R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sr-Latn-R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   </m:t>
                    </m:r>
                    <m:r>
                      <a:rPr lang="sr-Latn-R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sr-Latn-R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/(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𝑑𝑖</m:t>
                        </m:r>
                      </m:num>
                      <m:den>
                        <m:r>
                          <a:rPr lang="sr-Latn-R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sr-Latn-R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inercija tečnosti je mera povećanja razlike pritisaka na dva kraja cevi u cilju ubrzanja protoka za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1000"/>
                  </a:spcAft>
                  <a:buFont typeface="Symbol" panose="05050102010706020507" pitchFamily="18" charset="2"/>
                  <a:buChar char=""/>
                </a:pPr>
                <a:r>
                  <a:rPr lang="sr-Latn-R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mehanička inercija je mera povećanja sile u cilju izazivanja ubrzanja od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r-Latn-R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629C9E-6A7B-483F-80B3-A52DABDB5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5574"/>
                <a:ext cx="9144000" cy="2179123"/>
              </a:xfrm>
              <a:prstGeom prst="rect">
                <a:avLst/>
              </a:prstGeom>
              <a:blipFill>
                <a:blip r:embed="rId3"/>
                <a:stretch>
                  <a:fillRect l="-533" r="-533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03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FF912E5-27D0-4F86-9F74-F0E36E4BB10A}"/>
                  </a:ext>
                </a:extLst>
              </p:cNvPr>
              <p:cNvSpPr/>
              <p:nvPr/>
            </p:nvSpPr>
            <p:spPr>
              <a:xfrm>
                <a:off x="0" y="745750"/>
                <a:ext cx="9144000" cy="1479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Vremenski interval koji protekne od trenutka pojave signala na ulazu u sistem i pojave odgovarajućeg signala na njegovom izlazu. Element čistog vremenskog kašnjenja ne menja amplitudu ulaznog signala, već ga samo pomera u vremenu.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gde su </a:t>
                </a:r>
                <a:r>
                  <a:rPr lang="sr-Latn-RS" i="1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:r>
                  <a:rPr lang="sr-Latn-RS" i="1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razdaljina koja se prelazi i brzina respektivno.</a:t>
                </a:r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FF912E5-27D0-4F86-9F74-F0E36E4BB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5750"/>
                <a:ext cx="9144000" cy="1479700"/>
              </a:xfrm>
              <a:prstGeom prst="rect">
                <a:avLst/>
              </a:prstGeom>
              <a:blipFill>
                <a:blip r:embed="rId2"/>
                <a:stretch>
                  <a:fillRect l="-533" t="-823" r="-533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AB950F-FCC3-43A2-B78F-F9D56992D783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Kašnjenje (mrtvo vreme)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2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38B880-0341-4AC2-822A-6578BC8B785D}"/>
                  </a:ext>
                </a:extLst>
              </p:cNvPr>
              <p:cNvSpPr/>
              <p:nvPr/>
            </p:nvSpPr>
            <p:spPr>
              <a:xfrm>
                <a:off x="67377" y="492122"/>
                <a:ext cx="9076623" cy="1907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r-Latn-RS" dirty="0">
                    <a:solidFill>
                      <a:srgbClr val="243F6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El. otpornost [Ω] (Zadatak 1)</a:t>
                </a: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izražava se preko omovog zakona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𝛺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jednačina prave u linearnom otporniku – statična otpornost (slika 2). U slučaju nelinearnog elementa (npr. dioda) definiše se dinamička otpornost </a:t>
                </a:r>
                <a14:m>
                  <m:oMath xmlns:m="http://schemas.openxmlformats.org/officeDocument/2006/math"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num>
                      <m:den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𝛺</m:t>
                    </m:r>
                    <m:r>
                      <a:rPr lang="sr-Latn-R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koja je u stvari tangenta u radnoj tački. Ovo znači da se nelinearna karakteristika elementa može </a:t>
                </a:r>
                <a:r>
                  <a:rPr lang="sr-Latn-RS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aproksimirati</a:t>
                </a: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linearnom u uskom opsegu oko radne tačke (slika 3).</a:t>
                </a:r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38B880-0341-4AC2-822A-6578BC8B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" y="492122"/>
                <a:ext cx="9076623" cy="1907958"/>
              </a:xfrm>
              <a:prstGeom prst="rect">
                <a:avLst/>
              </a:prstGeom>
              <a:blipFill>
                <a:blip r:embed="rId2"/>
                <a:stretch>
                  <a:fillRect l="-537" b="-3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F4A1CC-4796-4B26-A4CE-8581E70CB38D}"/>
              </a:ext>
            </a:extLst>
          </p:cNvPr>
          <p:cNvSpPr txBox="1"/>
          <p:nvPr/>
        </p:nvSpPr>
        <p:spPr>
          <a:xfrm>
            <a:off x="0" y="0"/>
            <a:ext cx="914400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sr-Latn-R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Električne komponente</a:t>
            </a:r>
            <a:endParaRPr lang="en-US" sz="2400" dirty="0">
              <a:solidFill>
                <a:srgbClr val="0070C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760527-434D-47C8-89C2-A38A7B17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1012"/>
            <a:ext cx="4190260" cy="375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24D20-D55B-4861-ABB6-ECCB26276247}"/>
              </a:ext>
            </a:extLst>
          </p:cNvPr>
          <p:cNvSpPr/>
          <p:nvPr/>
        </p:nvSpPr>
        <p:spPr>
          <a:xfrm>
            <a:off x="-1" y="6439575"/>
            <a:ext cx="4571999" cy="357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r-Latn-R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Slika 2</a:t>
            </a:r>
            <a:r>
              <a:rPr lang="sr-Latn-RS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Statična (linearna) otpornost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018A3-13D6-4380-837F-2D72E752EC0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6908" y="2400080"/>
            <a:ext cx="3959442" cy="404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0FB620-A2A8-426C-98BF-7A795C7C535A}"/>
              </a:ext>
            </a:extLst>
          </p:cNvPr>
          <p:cNvSpPr/>
          <p:nvPr/>
        </p:nvSpPr>
        <p:spPr>
          <a:xfrm>
            <a:off x="5362112" y="6465809"/>
            <a:ext cx="3775273" cy="357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sr-Latn-R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Slika 3</a:t>
            </a:r>
            <a:r>
              <a:rPr lang="sr-Latn-RS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Dinamička otpornost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6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6B4BB-BEA1-46B4-B3F4-E87A46A6F08F}"/>
              </a:ext>
            </a:extLst>
          </p:cNvPr>
          <p:cNvSpPr/>
          <p:nvPr/>
        </p:nvSpPr>
        <p:spPr>
          <a:xfrm>
            <a:off x="0" y="0"/>
            <a:ext cx="9144000" cy="262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ZADATAK 1: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Za električnu komponentu znamo da ima linearnu Volt-Amper karakteristiku (slika 2). Ako na krajeve komponente dovedemo 24 V dobijamo izmerenu struju 12 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. Odrediti otpornost komponente.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eriod"/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Data je sijalica sa nelinearnom karakteristikom. Odrediti otpornost sijalice pri naponu od 6 V ako je poznato da: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napon od 5.95 V daje 0.500 A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sr-Latn-RS" dirty="0">
                <a:ea typeface="Times New Roman" panose="02020603050405020304" pitchFamily="18" charset="0"/>
                <a:cs typeface="Times New Roman" panose="02020603050405020304" pitchFamily="18" charset="0"/>
              </a:rPr>
              <a:t>napon od 6.05 V daje 0.504 A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8677A3-5F9E-4FD5-9F1D-4DC3BC82EA62}"/>
                  </a:ext>
                </a:extLst>
              </p:cNvPr>
              <p:cNvSpPr/>
              <p:nvPr/>
            </p:nvSpPr>
            <p:spPr>
              <a:xfrm>
                <a:off x="0" y="3056927"/>
                <a:ext cx="9144000" cy="3508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Rešenje:</a:t>
                </a:r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a. Volt-Amper karakteristika je prava linija pa primenjujemo jednačinu: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24 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0.012 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2000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sr-Latn-R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endParaRPr lang="sr-Latn-R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b. Električna otpornost nelinearne komponente se </a:t>
                </a:r>
                <a:r>
                  <a:rPr lang="sr-Latn-RS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aproksimira</a:t>
                </a:r>
                <a:r>
                  <a:rPr lang="sr-Latn-RS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jednačinom: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num>
                      <m:den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𝛥</m:t>
                        </m:r>
                        <m:r>
                          <a:rPr lang="sr-Latn-RS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r-Latn-R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=6.05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−5.95 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=0.1 </m:t>
                    </m:r>
                    <m:r>
                      <a:rPr lang="sr-Latn-R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𝛥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=0.504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−0.5 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=0.004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0.1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0.004</m:t>
                          </m:r>
                          <m:r>
                            <a:rPr lang="sr-Latn-R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den>
                      </m:f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=25 </m:t>
                      </m:r>
                      <m:r>
                        <a:rPr lang="sr-Latn-R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𝛺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8677A3-5F9E-4FD5-9F1D-4DC3BC82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6927"/>
                <a:ext cx="9144000" cy="3508909"/>
              </a:xfrm>
              <a:prstGeom prst="rect">
                <a:avLst/>
              </a:prstGeom>
              <a:blipFill>
                <a:blip r:embed="rId2"/>
                <a:stretch>
                  <a:fillRect l="-533" t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0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3190</Words>
  <Application>Microsoft Office PowerPoint</Application>
  <PresentationFormat>On-screen Show (4:3)</PresentationFormat>
  <Paragraphs>342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Symbol</vt:lpstr>
      <vt:lpstr>Office Theme</vt:lpstr>
      <vt:lpstr>Visio</vt:lpstr>
      <vt:lpstr>Tehnologije upravljačkih sistema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Tehnologije upravljačkih sistema</dc:title>
  <dc:creator>filip kulic</dc:creator>
  <cp:lastModifiedBy>filip kulic</cp:lastModifiedBy>
  <cp:revision>59</cp:revision>
  <dcterms:created xsi:type="dcterms:W3CDTF">2017-12-26T07:42:11Z</dcterms:created>
  <dcterms:modified xsi:type="dcterms:W3CDTF">2022-01-11T13:06:48Z</dcterms:modified>
</cp:coreProperties>
</file>