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44E6-610B-4CB0-9834-B8118F758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4800" b="1" dirty="0"/>
              <a:t>Upravljački algoritmi u realnom vremenu</a:t>
            </a:r>
            <a:br>
              <a:rPr lang="sr-Latn-RS" sz="4800" dirty="0"/>
            </a:br>
            <a:r>
              <a:rPr lang="sr-Latn-RS" sz="4800" dirty="0"/>
              <a:t>PROJEKAT 3 – </a:t>
            </a:r>
            <a:r>
              <a:rPr lang="sr-Latn-RS" sz="4800" i="1" dirty="0"/>
              <a:t>PUMP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CE5C7-1983-4E67-BE6A-997DD3DD5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b="1" i="1" dirty="0"/>
              <a:t>Kandidati</a:t>
            </a:r>
            <a:r>
              <a:rPr lang="en-US" i="1" dirty="0"/>
              <a:t>: </a:t>
            </a:r>
            <a:r>
              <a:rPr lang="sr-Latn-RS" dirty="0"/>
              <a:t>Nenad Radović, Đorđe Ristić, Petar Popov, Filip Stevanović</a:t>
            </a:r>
            <a:endParaRPr lang="en-US" dirty="0"/>
          </a:p>
          <a:p>
            <a:r>
              <a:rPr lang="sr-Latn-RS" b="1" i="1" dirty="0"/>
              <a:t>Profesor</a:t>
            </a:r>
            <a:r>
              <a:rPr lang="en-US" i="1" dirty="0"/>
              <a:t>: </a:t>
            </a:r>
            <a:r>
              <a:rPr lang="sr-Latn-RS" i="1" dirty="0"/>
              <a:t>Željko Kanović</a:t>
            </a:r>
          </a:p>
          <a:p>
            <a:r>
              <a:rPr lang="sr-Latn-RS" i="1" dirty="0"/>
              <a:t>Jun 29., 2023.</a:t>
            </a:r>
          </a:p>
        </p:txBody>
      </p:sp>
    </p:spTree>
    <p:extLst>
      <p:ext uri="{BB962C8B-B14F-4D97-AF65-F5344CB8AC3E}">
        <p14:creationId xmlns:p14="http://schemas.microsoft.com/office/powerpoint/2010/main" val="79556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8FE9-DDBA-4C42-9FDF-653EEB03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/>
              <a:t>cRIO.vi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811E29-8D17-459C-9F2F-86499522FC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59608" b="-59608"/>
          <a:stretch/>
        </p:blipFill>
        <p:spPr>
          <a:xfrm>
            <a:off x="5819408" y="295834"/>
            <a:ext cx="6085304" cy="626633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A87F-2C79-4947-B1BC-CCD99B6B1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66439"/>
            <a:ext cx="3855720" cy="3011432"/>
          </a:xfrm>
        </p:spPr>
        <p:txBody>
          <a:bodyPr/>
          <a:lstStyle/>
          <a:p>
            <a:r>
              <a:rPr lang="sr-Latn-RS" i="1" dirty="0"/>
              <a:t>Timed Loop </a:t>
            </a:r>
            <a:r>
              <a:rPr lang="sr-Latn-RS" dirty="0"/>
              <a:t>struktura uvedena iz razloga enkapsulacije vremena komunikacije između uređaja i računara.</a:t>
            </a:r>
          </a:p>
          <a:p>
            <a:r>
              <a:rPr lang="sr-Latn-RS" dirty="0"/>
              <a:t>Inicijalizacija svih jednoprocesnih i mrežnih promjenljivih na podrazumijevane vrijednosti. </a:t>
            </a:r>
          </a:p>
        </p:txBody>
      </p:sp>
    </p:spTree>
    <p:extLst>
      <p:ext uri="{BB962C8B-B14F-4D97-AF65-F5344CB8AC3E}">
        <p14:creationId xmlns:p14="http://schemas.microsoft.com/office/powerpoint/2010/main" val="291641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11A0-8EBB-4854-9D6C-30FDE7FC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HAND_AUTO.vi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044F-FBF5-48F6-BB82-BA955408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Tri glavna dijela</a:t>
            </a:r>
          </a:p>
          <a:p>
            <a:pPr lvl="1"/>
            <a:r>
              <a:rPr lang="sr-Latn-RS" b="1" dirty="0"/>
              <a:t>Hand</a:t>
            </a:r>
            <a:r>
              <a:rPr lang="sr-Latn-RS" dirty="0"/>
              <a:t> </a:t>
            </a:r>
            <a:r>
              <a:rPr lang="sr-Latn-RS" i="0" dirty="0"/>
              <a:t>slučaj</a:t>
            </a:r>
          </a:p>
          <a:p>
            <a:pPr lvl="1"/>
            <a:r>
              <a:rPr lang="sr-Latn-RS" b="1" dirty="0"/>
              <a:t>Auto</a:t>
            </a:r>
            <a:r>
              <a:rPr lang="sr-Latn-RS" dirty="0"/>
              <a:t> </a:t>
            </a:r>
            <a:r>
              <a:rPr lang="sr-Latn-RS" i="0" dirty="0"/>
              <a:t>slučaj</a:t>
            </a:r>
          </a:p>
          <a:p>
            <a:pPr lvl="1"/>
            <a:r>
              <a:rPr lang="sr-Latn-RS" b="1" dirty="0"/>
              <a:t>Emergency</a:t>
            </a:r>
            <a:r>
              <a:rPr lang="sr-Latn-RS" dirty="0"/>
              <a:t> </a:t>
            </a:r>
            <a:r>
              <a:rPr lang="sr-Latn-RS" i="0" dirty="0"/>
              <a:t>slučaj</a:t>
            </a:r>
            <a:endParaRPr lang="sr-Latn-RS" dirty="0"/>
          </a:p>
          <a:p>
            <a:r>
              <a:rPr lang="sr-Latn-RS" dirty="0"/>
              <a:t>Stanja se mijenjaju zadavanjem komandi sa nadzorno-upravljačke jedinice u mrežne promjenljive </a:t>
            </a:r>
            <a:r>
              <a:rPr lang="sr-Latn-RS" i="1" dirty="0"/>
              <a:t>State</a:t>
            </a:r>
            <a:r>
              <a:rPr lang="sr-Latn-RS" dirty="0"/>
              <a:t> i </a:t>
            </a:r>
            <a:r>
              <a:rPr lang="sr-Latn-RS" i="1" dirty="0"/>
              <a:t>Tasks</a:t>
            </a:r>
            <a:r>
              <a:rPr lang="sr-Latn-RS" dirty="0"/>
              <a:t>.</a:t>
            </a:r>
          </a:p>
          <a:p>
            <a:r>
              <a:rPr lang="sr-Latn-RS" dirty="0"/>
              <a:t>Dvije </a:t>
            </a:r>
            <a:r>
              <a:rPr lang="sr-Latn-RS" i="1" dirty="0"/>
              <a:t>Timed Loop </a:t>
            </a:r>
            <a:r>
              <a:rPr lang="sr-Latn-RS" dirty="0"/>
              <a:t>strukture</a:t>
            </a:r>
          </a:p>
          <a:p>
            <a:pPr lvl="1"/>
            <a:r>
              <a:rPr lang="sr-Latn-RS" i="0" dirty="0"/>
              <a:t>Prva služi za glavnu logiku</a:t>
            </a:r>
          </a:p>
          <a:p>
            <a:pPr lvl="1"/>
            <a:r>
              <a:rPr lang="sr-Latn-RS" i="0" dirty="0"/>
              <a:t>Druga služi za tajmiranje vremena rada pumpi </a:t>
            </a:r>
          </a:p>
        </p:txBody>
      </p:sp>
    </p:spTree>
    <p:extLst>
      <p:ext uri="{BB962C8B-B14F-4D97-AF65-F5344CB8AC3E}">
        <p14:creationId xmlns:p14="http://schemas.microsoft.com/office/powerpoint/2010/main" val="201309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AA60-5A5F-4A17-A1B2-01E423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Hand</a:t>
            </a:r>
            <a:r>
              <a:rPr lang="sr-Latn-RS" dirty="0"/>
              <a:t> režim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7791-5998-4B10-836C-9672A526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Pritisak na dva dugmeta određuje rad sistema</a:t>
            </a:r>
          </a:p>
          <a:p>
            <a:pPr lvl="1"/>
            <a:r>
              <a:rPr lang="sr-Latn-RS" dirty="0"/>
              <a:t>Pumps ON</a:t>
            </a:r>
            <a:r>
              <a:rPr lang="sr-Latn-RS" i="0" dirty="0"/>
              <a:t> – pali pumpe u slučaju da je to moguće</a:t>
            </a:r>
          </a:p>
          <a:p>
            <a:pPr lvl="1"/>
            <a:r>
              <a:rPr lang="sr-Latn-RS" dirty="0"/>
              <a:t>Pumps OFF</a:t>
            </a:r>
            <a:r>
              <a:rPr lang="sr-Latn-RS" i="0" dirty="0"/>
              <a:t> – gasi pumpe</a:t>
            </a:r>
            <a:endParaRPr lang="sr-Latn-RS" dirty="0"/>
          </a:p>
          <a:p>
            <a:r>
              <a:rPr lang="sr-Latn-RS" dirty="0"/>
              <a:t>Ako dođe do pada nivoa tečnosti ispod senzora </a:t>
            </a:r>
            <a:r>
              <a:rPr lang="sr-Latn-RS" i="1" dirty="0"/>
              <a:t>B1</a:t>
            </a:r>
            <a:r>
              <a:rPr lang="sr-Latn-RS" dirty="0"/>
              <a:t> i </a:t>
            </a:r>
            <a:r>
              <a:rPr lang="sr-Latn-RS" i="1" dirty="0"/>
              <a:t>B4</a:t>
            </a:r>
            <a:r>
              <a:rPr lang="sr-Latn-RS" dirty="0"/>
              <a:t>, nije moguće ponovo upaliti pumpe – zaštita od rada na suvo. </a:t>
            </a:r>
            <a:r>
              <a:rPr lang="sr-Latn-RS" i="1" dirty="0"/>
              <a:t>Hand_Error </a:t>
            </a:r>
            <a:r>
              <a:rPr lang="sr-Latn-RS" dirty="0"/>
              <a:t>indikator postaje uključen i potrebno je otići u automatski režim kako bi se otvorio regulacioni ventil koji će početi sa punjenjem rezervoara.</a:t>
            </a:r>
          </a:p>
          <a:p>
            <a:r>
              <a:rPr lang="sr-Latn-RS" dirty="0"/>
              <a:t>Logika prelaza – bitno je zapamtiti kako su pumpe radile u automatskom režimu (uslov pri izradi sistema).</a:t>
            </a:r>
          </a:p>
          <a:p>
            <a:r>
              <a:rPr lang="sr-Latn-RS" dirty="0"/>
              <a:t>Kada se završi sa „zadatkom“, u mrežnu promjenljivu </a:t>
            </a:r>
            <a:r>
              <a:rPr lang="sr-Latn-RS" i="1" dirty="0"/>
              <a:t>Tasks</a:t>
            </a:r>
            <a:r>
              <a:rPr lang="sr-Latn-RS" dirty="0"/>
              <a:t> upisuje se prazna riječ.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014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A868-58BF-4C63-A99C-79BB8FBE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Auto </a:t>
            </a:r>
            <a:r>
              <a:rPr lang="sr-Latn-RS" dirty="0"/>
              <a:t>režim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4746-9B5E-41BD-858C-40B15E47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Objašnjena logika rada pri prethodnim slajdovima.</a:t>
            </a:r>
          </a:p>
          <a:p>
            <a:r>
              <a:rPr lang="sr-Latn-RS" dirty="0"/>
              <a:t>Praćenje aktivacije rada senzora i reagovanje na iste.</a:t>
            </a:r>
          </a:p>
          <a:p>
            <a:r>
              <a:rPr lang="sr-Latn-RS" dirty="0"/>
              <a:t>Dva interna stanja – </a:t>
            </a:r>
            <a:r>
              <a:rPr lang="sr-Latn-RS" i="1" dirty="0"/>
              <a:t>System OFF</a:t>
            </a:r>
            <a:r>
              <a:rPr lang="sr-Latn-RS" dirty="0"/>
              <a:t> i </a:t>
            </a:r>
            <a:r>
              <a:rPr lang="sr-Latn-RS" i="1" dirty="0"/>
              <a:t>System ON</a:t>
            </a:r>
            <a:r>
              <a:rPr lang="sr-Latn-RS" dirty="0"/>
              <a:t>.</a:t>
            </a:r>
          </a:p>
          <a:p>
            <a:r>
              <a:rPr lang="sr-Latn-RS" dirty="0"/>
              <a:t>Inicijalno stanje je </a:t>
            </a:r>
            <a:r>
              <a:rPr lang="sr-Latn-RS" i="1" dirty="0"/>
              <a:t>System OFF</a:t>
            </a:r>
            <a:r>
              <a:rPr lang="sr-Latn-RS" dirty="0"/>
              <a:t> i potrebno je pratiti da li se u to stanje ušlo prelaskom iz </a:t>
            </a:r>
            <a:r>
              <a:rPr lang="sr-Latn-RS" i="1" dirty="0"/>
              <a:t>Hand</a:t>
            </a:r>
            <a:r>
              <a:rPr lang="sr-Latn-RS" dirty="0"/>
              <a:t> režima ili prelaskom iz internog stanja </a:t>
            </a:r>
            <a:r>
              <a:rPr lang="sr-Latn-RS" i="1" dirty="0"/>
              <a:t>System OFF</a:t>
            </a:r>
            <a:r>
              <a:rPr lang="sr-Latn-RS" dirty="0"/>
              <a:t>.</a:t>
            </a:r>
          </a:p>
          <a:p>
            <a:r>
              <a:rPr lang="sr-Latn-RS" dirty="0"/>
              <a:t>Bitan naizmjenični rad pumpi kada se dostigne senzor </a:t>
            </a:r>
            <a:r>
              <a:rPr lang="sr-Latn-RS" i="1" dirty="0"/>
              <a:t>B2</a:t>
            </a:r>
            <a:r>
              <a:rPr lang="sr-Latn-RS" dirty="0"/>
              <a:t>. Rad se postiže praćenjem vremena paljenja i poređenjem da li je prošlo zadato vrijeme rada. U tu svrhu potrebno napraviti „tablicu rada“ koja radi na principu logičkog </a:t>
            </a:r>
            <a:r>
              <a:rPr lang="sr-Latn-RS" i="1" dirty="0"/>
              <a:t>NILI</a:t>
            </a:r>
            <a:r>
              <a:rPr lang="sr-Latn-RS" dirty="0"/>
              <a:t>. Naizmjeničan rad postignut invertovanjem prethodnih stanja pumpi.</a:t>
            </a:r>
          </a:p>
          <a:p>
            <a:r>
              <a:rPr lang="sr-Latn-RS" dirty="0"/>
              <a:t>Dolazak do </a:t>
            </a:r>
            <a:r>
              <a:rPr lang="sr-Latn-RS" i="1" dirty="0"/>
              <a:t>B3</a:t>
            </a:r>
            <a:r>
              <a:rPr lang="sr-Latn-RS" dirty="0"/>
              <a:t> pali obje pumpe, dok dolazak do </a:t>
            </a:r>
            <a:r>
              <a:rPr lang="sr-Latn-RS" i="1" dirty="0"/>
              <a:t>B5 </a:t>
            </a:r>
            <a:r>
              <a:rPr lang="sr-Latn-RS" dirty="0"/>
              <a:t>potpuno zatvara regulacioni ventil.</a:t>
            </a:r>
          </a:p>
          <a:p>
            <a:r>
              <a:rPr lang="sr-Latn-RS" dirty="0"/>
              <a:t>Rad ispod </a:t>
            </a:r>
            <a:r>
              <a:rPr lang="sr-Latn-RS" i="1" dirty="0"/>
              <a:t>B1 </a:t>
            </a:r>
            <a:r>
              <a:rPr lang="sr-Latn-RS" dirty="0"/>
              <a:t>i </a:t>
            </a:r>
            <a:r>
              <a:rPr lang="sr-Latn-RS" i="1" dirty="0"/>
              <a:t>B4</a:t>
            </a:r>
            <a:r>
              <a:rPr lang="sr-Latn-RS" dirty="0"/>
              <a:t> nije dozvoljen – gašenje pumpi radi zaštite od rada na suvo.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9201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9330-15C6-463A-8903-2B6D4A54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Emergency </a:t>
            </a:r>
            <a:r>
              <a:rPr lang="sr-Latn-RS" dirty="0"/>
              <a:t>režim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CD91-A36C-46C0-B6F7-2B7E26E2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Pamćenje stanja ako je sistem prethodno bio u </a:t>
            </a:r>
            <a:r>
              <a:rPr lang="sr-Latn-RS" i="1" dirty="0"/>
              <a:t>Auto </a:t>
            </a:r>
            <a:r>
              <a:rPr lang="sr-Latn-RS" dirty="0"/>
              <a:t>režimu.</a:t>
            </a:r>
          </a:p>
          <a:p>
            <a:r>
              <a:rPr lang="sr-Latn-RS" dirty="0"/>
              <a:t>Gašenje čitavog sistema sve dok se ne otkloni greška. </a:t>
            </a:r>
          </a:p>
          <a:p>
            <a:r>
              <a:rPr lang="sr-Latn-RS" dirty="0"/>
              <a:t>Greška se otklanja pritiskom na </a:t>
            </a:r>
            <a:r>
              <a:rPr lang="sr-Latn-RS" i="1" dirty="0"/>
              <a:t>Emergency OFF</a:t>
            </a:r>
            <a:r>
              <a:rPr lang="sr-Latn-RS" dirty="0"/>
              <a:t>, kao i na </a:t>
            </a:r>
            <a:r>
              <a:rPr lang="sr-Latn-RS" i="1" dirty="0"/>
              <a:t>Acknowledge fault</a:t>
            </a:r>
            <a:r>
              <a:rPr lang="sr-Latn-RS" dirty="0"/>
              <a:t> dugmad na </a:t>
            </a:r>
            <a:r>
              <a:rPr lang="sr-Latn-RS" i="1" dirty="0"/>
              <a:t>Front Panel</a:t>
            </a:r>
            <a:r>
              <a:rPr lang="sr-Latn-RS" dirty="0"/>
              <a:t>-u nadzorno-upravljačke jedinice.</a:t>
            </a:r>
          </a:p>
        </p:txBody>
      </p:sp>
    </p:spTree>
    <p:extLst>
      <p:ext uri="{BB962C8B-B14F-4D97-AF65-F5344CB8AC3E}">
        <p14:creationId xmlns:p14="http://schemas.microsoft.com/office/powerpoint/2010/main" val="233542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E2D1-D604-4A6E-A9BC-E4DCC0D2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Elementi i opis rada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267F-3093-4C8E-8FBE-A2331179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Rezervoar u koji se uliva tečnost.</a:t>
            </a:r>
          </a:p>
          <a:p>
            <a:r>
              <a:rPr lang="sr-Latn-RS" dirty="0"/>
              <a:t>Regulacioni ventil, dvije pumpe za ispumpavanje tečnosti i nekoliko senzora za detekciju nivoa tečnosti.</a:t>
            </a:r>
          </a:p>
          <a:p>
            <a:r>
              <a:rPr lang="sr-Latn-RS" dirty="0"/>
              <a:t>Dva režima rada – </a:t>
            </a:r>
            <a:r>
              <a:rPr lang="sr-Latn-RS" b="1" dirty="0"/>
              <a:t>automatski </a:t>
            </a:r>
            <a:r>
              <a:rPr lang="sr-Latn-RS" dirty="0"/>
              <a:t>i </a:t>
            </a:r>
            <a:r>
              <a:rPr lang="sr-Latn-RS" b="1" dirty="0"/>
              <a:t>ručni</a:t>
            </a:r>
          </a:p>
          <a:p>
            <a:pPr lvl="1"/>
            <a:r>
              <a:rPr lang="sr-Latn-RS" b="1" dirty="0"/>
              <a:t>Automatski režim </a:t>
            </a:r>
            <a:r>
              <a:rPr lang="sr-Latn-RS" dirty="0"/>
              <a:t>– detekcija nivoa tečnosti na osnovu senzora, naizmjeničan rad pumpi, pražnjenje i punjenje tečnosti u rezervoar...</a:t>
            </a:r>
          </a:p>
          <a:p>
            <a:pPr lvl="1"/>
            <a:r>
              <a:rPr lang="sr-Latn-RS" b="1" dirty="0"/>
              <a:t>Ručni režim </a:t>
            </a:r>
            <a:r>
              <a:rPr lang="sr-Latn-RS" dirty="0"/>
              <a:t>– ručno upravljanje sistemom uz dva dugma, zaštita rada pumpi na suvo...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5277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8E69-F9F5-43EE-9A64-F38E5541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sistema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AC9B729-4E8E-4132-9E57-09CF8B1918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4305" b="-24305"/>
          <a:stretch/>
        </p:blipFill>
        <p:spPr>
          <a:xfrm>
            <a:off x="5684520" y="156934"/>
            <a:ext cx="6355080" cy="6544132"/>
          </a:xfrm>
        </p:spPr>
      </p:pic>
    </p:spTree>
    <p:extLst>
      <p:ext uri="{BB962C8B-B14F-4D97-AF65-F5344CB8AC3E}">
        <p14:creationId xmlns:p14="http://schemas.microsoft.com/office/powerpoint/2010/main" val="43266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8D1-76C3-4C82-B01B-29946EB5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Automatski režim rada - 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941C-EA19-41EA-AF7A-72D31917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Rad sistema kontrolisan senzorima.</a:t>
            </a:r>
          </a:p>
          <a:p>
            <a:r>
              <a:rPr lang="sr-Latn-RS" dirty="0"/>
              <a:t>Uključivanje i isključivanje automatske regulacije na osnovu dugma </a:t>
            </a:r>
            <a:r>
              <a:rPr lang="sr-Latn-RS" i="1" dirty="0"/>
              <a:t>System ON</a:t>
            </a:r>
            <a:r>
              <a:rPr lang="sr-Latn-RS" dirty="0"/>
              <a:t> i </a:t>
            </a:r>
            <a:r>
              <a:rPr lang="sr-Latn-RS" i="1" dirty="0"/>
              <a:t>System OFF</a:t>
            </a:r>
            <a:r>
              <a:rPr lang="sr-Latn-RS" dirty="0"/>
              <a:t>, respektivno.</a:t>
            </a:r>
          </a:p>
          <a:p>
            <a:r>
              <a:rPr lang="sr-Latn-RS" dirty="0"/>
              <a:t>Detekcija minimuma – prestanak rada pumpi kao </a:t>
            </a:r>
            <a:r>
              <a:rPr lang="sr-Latn-RS" b="1" dirty="0"/>
              <a:t>zaštita rada pumpi na suvo</a:t>
            </a:r>
            <a:r>
              <a:rPr lang="sr-Latn-RS" dirty="0"/>
              <a:t>.</a:t>
            </a:r>
            <a:endParaRPr lang="sr-Latn-RS" b="1" dirty="0"/>
          </a:p>
          <a:p>
            <a:r>
              <a:rPr lang="sr-Latn-RS" dirty="0"/>
              <a:t>Detekcija </a:t>
            </a:r>
            <a:r>
              <a:rPr lang="sr-Latn-RS" b="1" dirty="0"/>
              <a:t>prvog</a:t>
            </a:r>
            <a:r>
              <a:rPr lang="sr-Latn-RS" dirty="0"/>
              <a:t> maksimuma – uključivanje i početak naizmjeničnog rada pumpi.</a:t>
            </a:r>
          </a:p>
          <a:p>
            <a:r>
              <a:rPr lang="sr-Latn-RS" dirty="0"/>
              <a:t>Detekcija </a:t>
            </a:r>
            <a:r>
              <a:rPr lang="sr-Latn-RS" b="1" dirty="0"/>
              <a:t>drugog </a:t>
            </a:r>
            <a:r>
              <a:rPr lang="sr-Latn-RS" dirty="0"/>
              <a:t>maksimuma – uključivanje rada obje pumpe.</a:t>
            </a:r>
          </a:p>
          <a:p>
            <a:r>
              <a:rPr lang="sr-Latn-RS" dirty="0"/>
              <a:t>Detekcija </a:t>
            </a:r>
            <a:r>
              <a:rPr lang="sr-Latn-RS" b="1" dirty="0"/>
              <a:t>trećeg </a:t>
            </a:r>
            <a:r>
              <a:rPr lang="sr-Latn-RS" dirty="0"/>
              <a:t>maksimuma – zatvaranje ventila i rad obje pumpe dok se ne isprazni čitav rezervoar.</a:t>
            </a:r>
          </a:p>
        </p:txBody>
      </p:sp>
    </p:spTree>
    <p:extLst>
      <p:ext uri="{BB962C8B-B14F-4D97-AF65-F5344CB8AC3E}">
        <p14:creationId xmlns:p14="http://schemas.microsoft.com/office/powerpoint/2010/main" val="19648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BA07-17D6-40BA-9946-9204FFA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Ručni režim rada - 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2ACF-1DD9-4BAA-BC22-7AB309DF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Uključivanje i isključivanje rada pumpi na osnovu dugma </a:t>
            </a:r>
            <a:r>
              <a:rPr lang="sr-Latn-RS" i="1" dirty="0"/>
              <a:t>Pumps ON</a:t>
            </a:r>
            <a:r>
              <a:rPr lang="sr-Latn-RS" dirty="0"/>
              <a:t> i </a:t>
            </a:r>
            <a:r>
              <a:rPr lang="sr-Latn-RS" i="1" dirty="0"/>
              <a:t>Pumps OFF</a:t>
            </a:r>
            <a:r>
              <a:rPr lang="sr-Latn-RS" dirty="0"/>
              <a:t>, respektivno.</a:t>
            </a:r>
          </a:p>
          <a:p>
            <a:r>
              <a:rPr lang="sr-Latn-RS" dirty="0"/>
              <a:t>Bez dotoka vode – ventil zatvoren.</a:t>
            </a:r>
          </a:p>
          <a:p>
            <a:r>
              <a:rPr lang="sr-Latn-RS" dirty="0"/>
              <a:t>Prestanak rada pumpi kada se dođe ispod nivoa minimuma – </a:t>
            </a:r>
            <a:r>
              <a:rPr lang="sr-Latn-RS" b="1" dirty="0"/>
              <a:t>zaštita od rada na suvo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8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89F-746F-4DE3-B74B-0F4F2163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/>
              <a:t>LabVIEW </a:t>
            </a:r>
            <a:r>
              <a:rPr lang="sr-Latn-RS" b="1" dirty="0"/>
              <a:t>kod za regulaciju sistema</a:t>
            </a:r>
            <a:endParaRPr lang="sr-Latn-RS" b="1" i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2F989A-0B98-45B6-90F9-646E0BB328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889" t="-17469" r="-13889" b="-17469"/>
          <a:stretch/>
        </p:blipFill>
        <p:spPr>
          <a:xfrm>
            <a:off x="5532120" y="0"/>
            <a:ext cx="6659880" cy="685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1335-13CE-4BD6-8E0F-567BA489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Latn-RS" dirty="0"/>
              <a:t>Sastoji se iz dva dijela</a:t>
            </a:r>
            <a:r>
              <a:rPr lang="en-US" dirty="0"/>
              <a:t> – </a:t>
            </a:r>
            <a:r>
              <a:rPr lang="en-US" b="1" i="1" noProof="1"/>
              <a:t>aplikacija na</a:t>
            </a:r>
            <a:r>
              <a:rPr lang="en-US" b="1" i="1" dirty="0"/>
              <a:t> ra</a:t>
            </a:r>
            <a:r>
              <a:rPr lang="sr-Latn-RS" b="1" i="1" dirty="0"/>
              <a:t>čunaru </a:t>
            </a:r>
            <a:r>
              <a:rPr lang="sr-Latn-RS" dirty="0"/>
              <a:t>i </a:t>
            </a:r>
            <a:r>
              <a:rPr lang="sr-Latn-RS" b="1" i="1" dirty="0"/>
              <a:t>aplikacija na cRIO modulu</a:t>
            </a:r>
            <a:endParaRPr lang="sr-Latn-RS" b="1" dirty="0"/>
          </a:p>
          <a:p>
            <a:pPr marL="530352" lvl="1" indent="0">
              <a:buNone/>
            </a:pPr>
            <a:endParaRPr lang="sr-Latn-RS" b="1" dirty="0"/>
          </a:p>
          <a:p>
            <a:endParaRPr lang="sr-Latn-RS" b="1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1246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ADC8-2C3B-43EE-AE40-0C06477E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Aplikacija na računaru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DE90-4B6A-4801-886E-BCFB5657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Nadzorno - upravljački sistem.</a:t>
            </a:r>
          </a:p>
          <a:p>
            <a:r>
              <a:rPr lang="sr-Latn-RS" dirty="0"/>
              <a:t>Sastoji se iz dva .</a:t>
            </a:r>
            <a:r>
              <a:rPr lang="sr-Latn-RS" i="1" dirty="0"/>
              <a:t>vi</a:t>
            </a:r>
            <a:r>
              <a:rPr lang="sr-Latn-RS" dirty="0"/>
              <a:t> fajla </a:t>
            </a:r>
          </a:p>
          <a:p>
            <a:pPr lvl="1"/>
            <a:r>
              <a:rPr lang="sr-Latn-RS" dirty="0"/>
              <a:t>SCADA.vi u kojem se nalaze Event strukture za reagovanje na događaje sa Front Panela</a:t>
            </a:r>
          </a:p>
          <a:p>
            <a:pPr lvl="1"/>
            <a:r>
              <a:rPr lang="sr-Latn-RS" dirty="0"/>
              <a:t>MIDDLE.vi koji služi za odluku u kojem režimu radi sistem</a:t>
            </a:r>
          </a:p>
          <a:p>
            <a:r>
              <a:rPr lang="sr-Latn-RS" dirty="0"/>
              <a:t>Nekoliko dugmadi na </a:t>
            </a:r>
            <a:r>
              <a:rPr lang="sr-Latn-RS" i="1" dirty="0"/>
              <a:t>Front Panel</a:t>
            </a:r>
            <a:r>
              <a:rPr lang="sr-Latn-RS" dirty="0"/>
              <a:t>-u</a:t>
            </a:r>
          </a:p>
          <a:p>
            <a:pPr lvl="1"/>
            <a:r>
              <a:rPr lang="sr-Latn-RS" dirty="0"/>
              <a:t>Han</a:t>
            </a:r>
            <a:r>
              <a:rPr lang="en-US" dirty="0"/>
              <a:t>d / Auto</a:t>
            </a:r>
          </a:p>
          <a:p>
            <a:pPr lvl="1"/>
            <a:r>
              <a:rPr lang="en-US" dirty="0"/>
              <a:t>System ON / System OFF</a:t>
            </a:r>
          </a:p>
          <a:p>
            <a:pPr lvl="1"/>
            <a:r>
              <a:rPr lang="en-US" dirty="0"/>
              <a:t>Pumps ON / Pumps OFF</a:t>
            </a:r>
          </a:p>
          <a:p>
            <a:pPr lvl="1"/>
            <a:r>
              <a:rPr lang="en-US" dirty="0"/>
              <a:t>Emergency ON / OFF</a:t>
            </a:r>
          </a:p>
          <a:p>
            <a:pPr lvl="1"/>
            <a:r>
              <a:rPr lang="en-US" dirty="0"/>
              <a:t>Acknowledge Fault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1371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2CE5-1626-4219-9A51-790323A4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SCADA.vi</a:t>
            </a:r>
            <a:br>
              <a:rPr lang="en-US" i="1" dirty="0"/>
            </a:br>
            <a:r>
              <a:rPr lang="en-US" i="1" dirty="0"/>
              <a:t>Front Panel</a:t>
            </a:r>
            <a:endParaRPr lang="sr-Latn-RS" i="1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B24551-8253-424E-90F3-ED99BADCC9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809" t="-15835" r="-7809" b="-15835"/>
          <a:stretch/>
        </p:blipFill>
        <p:spPr>
          <a:xfrm>
            <a:off x="5532120" y="0"/>
            <a:ext cx="6659880" cy="6857999"/>
          </a:xfrm>
        </p:spPr>
      </p:pic>
    </p:spTree>
    <p:extLst>
      <p:ext uri="{BB962C8B-B14F-4D97-AF65-F5344CB8AC3E}">
        <p14:creationId xmlns:p14="http://schemas.microsoft.com/office/powerpoint/2010/main" val="192837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5BBFB9-D3D3-43C5-BC0D-BA39A021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Aplikacija na </a:t>
            </a:r>
            <a:r>
              <a:rPr lang="sr-Latn-RS" i="1" dirty="0"/>
              <a:t>cRIO</a:t>
            </a:r>
            <a:r>
              <a:rPr lang="sr-Latn-RS" dirty="0"/>
              <a:t> kontroleru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F05D4-7F7C-4235-8488-82A8E39F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Izvršna jedinica.</a:t>
            </a:r>
          </a:p>
          <a:p>
            <a:r>
              <a:rPr lang="sr-Latn-RS" dirty="0"/>
              <a:t>Dva fajla</a:t>
            </a:r>
          </a:p>
          <a:p>
            <a:pPr lvl="1"/>
            <a:r>
              <a:rPr lang="sr-Latn-RS" dirty="0"/>
              <a:t>cRIO.vi </a:t>
            </a:r>
            <a:r>
              <a:rPr lang="sr-Latn-RS" i="0" dirty="0"/>
              <a:t>u kojem se kupe sa i predaju signali na </a:t>
            </a:r>
            <a:r>
              <a:rPr lang="sr-Latn-RS" dirty="0"/>
              <a:t>cRIO</a:t>
            </a:r>
            <a:r>
              <a:rPr lang="sr-Latn-RS" i="0" dirty="0"/>
              <a:t> modul</a:t>
            </a:r>
          </a:p>
          <a:p>
            <a:pPr lvl="1"/>
            <a:r>
              <a:rPr lang="sr-Latn-RS" dirty="0"/>
              <a:t>HAND_AUTO.vi</a:t>
            </a:r>
            <a:r>
              <a:rPr lang="sr-Latn-RS" i="0" dirty="0"/>
              <a:t> u kojem je glavna izvršna logika sistema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54288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{DC1F978F-E126-4D3A-801C-EB099D4CE39D}tf10001105</Template>
  <TotalTime>46</TotalTime>
  <Words>720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Upravljački algoritmi u realnom vremenu PROJEKAT 3 – PUMP STATION</vt:lpstr>
      <vt:lpstr>Elementi i opis rada sistema</vt:lpstr>
      <vt:lpstr>Izgled sistema</vt:lpstr>
      <vt:lpstr>Automatski režim rada - opis</vt:lpstr>
      <vt:lpstr>Ručni režim rada - opis</vt:lpstr>
      <vt:lpstr>LabVIEW kod za regulaciju sistema</vt:lpstr>
      <vt:lpstr>Aplikacija na računaru</vt:lpstr>
      <vt:lpstr>SCADA.vi Front Panel</vt:lpstr>
      <vt:lpstr>Aplikacija na cRIO kontroleru</vt:lpstr>
      <vt:lpstr>cRIO.vi</vt:lpstr>
      <vt:lpstr>HAND_AUTO.vi</vt:lpstr>
      <vt:lpstr>Hand režim</vt:lpstr>
      <vt:lpstr>Auto režim</vt:lpstr>
      <vt:lpstr>Emergency režim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 – PUMP STATION</dc:title>
  <dc:creator>Nenad Radović</dc:creator>
  <cp:lastModifiedBy>Nenad Radović</cp:lastModifiedBy>
  <cp:revision>7</cp:revision>
  <dcterms:created xsi:type="dcterms:W3CDTF">2023-07-07T20:48:32Z</dcterms:created>
  <dcterms:modified xsi:type="dcterms:W3CDTF">2023-07-11T12:11:26Z</dcterms:modified>
</cp:coreProperties>
</file>