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14"/>
  </p:notesMasterIdLst>
  <p:sldIdLst>
    <p:sldId id="315" r:id="rId2"/>
    <p:sldId id="349" r:id="rId3"/>
    <p:sldId id="322" r:id="rId4"/>
    <p:sldId id="323" r:id="rId5"/>
    <p:sldId id="324" r:id="rId6"/>
    <p:sldId id="325" r:id="rId7"/>
    <p:sldId id="326" r:id="rId8"/>
    <p:sldId id="332" r:id="rId9"/>
    <p:sldId id="333" r:id="rId10"/>
    <p:sldId id="335" r:id="rId11"/>
    <p:sldId id="346" r:id="rId12"/>
    <p:sldId id="345" r:id="rId13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87567" autoAdjust="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1831D4D-C000-419C-AB81-E25802EBE66C}" type="datetimeFigureOut">
              <a:rPr lang="ar-EG" smtClean="0"/>
              <a:t>27/04/1440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0AB9A48-C7DA-4C72-BAB5-F5F084FE227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0786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87FF-E5AB-4925-A649-44C5F6DA81F4}" type="datetime8">
              <a:rPr lang="ar-EG" smtClean="0"/>
              <a:t>04 كانون الثاني، 19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22C-A1E4-4254-BFF3-9729D494B76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BBDF-13E2-4444-A092-6040149590E9}" type="datetime8">
              <a:rPr lang="ar-EG" smtClean="0"/>
              <a:t>04 كانون الثاني، 19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22C-A1E4-4254-BFF3-9729D494B76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D7B9-58B5-4946-9DE6-91596F37225B}" type="datetime8">
              <a:rPr lang="ar-EG" smtClean="0"/>
              <a:t>04 كانون الثاني، 19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22C-A1E4-4254-BFF3-9729D494B76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8F85-788C-4210-8494-7185AC446B7F}" type="datetime8">
              <a:rPr lang="ar-EG" smtClean="0"/>
              <a:t>04 كانون الثاني، 19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22C-A1E4-4254-BFF3-9729D494B76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5088-0C84-46C5-A401-E4AEEDE141F5}" type="datetime8">
              <a:rPr lang="ar-EG" smtClean="0"/>
              <a:t>04 كانون الثاني، 19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22C-A1E4-4254-BFF3-9729D494B76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2789-B837-446A-947F-0D8990302109}" type="datetime8">
              <a:rPr lang="ar-EG" smtClean="0"/>
              <a:t>04 كانون الثاني، 19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22C-A1E4-4254-BFF3-9729D494B76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25DF-E11A-4B7E-AA3F-1BCCC694D053}" type="datetime8">
              <a:rPr lang="ar-EG" smtClean="0"/>
              <a:t>04 كانون الثاني، 19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22C-A1E4-4254-BFF3-9729D494B76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D036-37F0-4CFE-B0A1-A0FE8989B8D3}" type="datetime8">
              <a:rPr lang="ar-EG" smtClean="0"/>
              <a:t>04 كانون الثاني، 19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22C-A1E4-4254-BFF3-9729D494B76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7C87-01CE-4CD1-9E54-754E801A22AA}" type="datetime8">
              <a:rPr lang="ar-EG" smtClean="0"/>
              <a:t>04 كانون الثاني، 19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22C-A1E4-4254-BFF3-9729D494B76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A046-B299-4DF7-A4DD-BF36EBCD0253}" type="datetime8">
              <a:rPr lang="ar-EG" smtClean="0"/>
              <a:t>04 كانون الثاني، 19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22C-A1E4-4254-BFF3-9729D494B76C}" type="slidenum">
              <a:rPr lang="ar-EG" smtClean="0"/>
              <a:t>‹#›</a:t>
            </a:fld>
            <a:endParaRPr lang="ar-E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AB83-B39B-4548-ACF9-3CB3C96236AC}" type="datetime8">
              <a:rPr lang="ar-EG" smtClean="0"/>
              <a:t>04 كانون الثاني، 19</a:t>
            </a:fld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0C522C-A1E4-4254-BFF3-9729D494B76C}" type="slidenum">
              <a:rPr lang="ar-EG" smtClean="0"/>
              <a:t>‹#›</a:t>
            </a:fld>
            <a:endParaRPr lang="ar-E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30C522C-A1E4-4254-BFF3-9729D494B76C}" type="slidenum">
              <a:rPr lang="ar-EG" smtClean="0"/>
              <a:t>‹#›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D233EE4-4566-4307-AC1E-BB36C8E72EEB}" type="datetime8">
              <a:rPr lang="ar-EG" smtClean="0"/>
              <a:t>04 كانون الثاني، 19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229600" cy="4032448"/>
          </a:xfrm>
        </p:spPr>
        <p:txBody>
          <a:bodyPr>
            <a:normAutofit/>
          </a:bodyPr>
          <a:lstStyle/>
          <a:p>
            <a:pPr marL="109728" indent="0" algn="ctr" rtl="0">
              <a:buNone/>
            </a:pPr>
            <a:endParaRPr lang="en-US" sz="5600" dirty="0"/>
          </a:p>
          <a:p>
            <a:pPr marL="109728" indent="0" algn="ctr" rtl="0">
              <a:buNone/>
            </a:pPr>
            <a:r>
              <a:rPr lang="en-US" sz="3600" b="1" dirty="0"/>
              <a:t>Dead</a:t>
            </a:r>
            <a:r>
              <a:rPr lang="sr-Latn-BA" sz="3600" b="1" dirty="0"/>
              <a:t> </a:t>
            </a:r>
            <a:r>
              <a:rPr lang="en-US" sz="3600" b="1" dirty="0"/>
              <a:t>beat &amp; </a:t>
            </a:r>
            <a:r>
              <a:rPr lang="en-US" sz="3600" b="1" dirty="0" err="1"/>
              <a:t>Dahlin</a:t>
            </a:r>
            <a:r>
              <a:rPr lang="sr-Latn-BA" sz="3600" b="1" dirty="0"/>
              <a:t>-ov</a:t>
            </a:r>
            <a:r>
              <a:rPr lang="en-US" sz="3600" b="1" dirty="0"/>
              <a:t> </a:t>
            </a:r>
            <a:r>
              <a:rPr lang="sr-Latn-BA" sz="3600" b="1" dirty="0"/>
              <a:t>regulator</a:t>
            </a:r>
          </a:p>
          <a:p>
            <a:pPr marL="109728" indent="0" algn="ctr">
              <a:buNone/>
            </a:pPr>
            <a:r>
              <a:rPr lang="en-US" sz="3600" dirty="0" err="1"/>
              <a:t>decembar</a:t>
            </a:r>
            <a:r>
              <a:rPr lang="en-US" sz="3600" dirty="0"/>
              <a:t> 2018</a:t>
            </a:r>
          </a:p>
          <a:p>
            <a:pPr marL="109728" indent="0" algn="ctr" rtl="0">
              <a:buNone/>
            </a:pPr>
            <a:endParaRPr lang="ar-EG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22C-A1E4-4254-BFF3-9729D494B76C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149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76" y="341784"/>
            <a:ext cx="7620000" cy="85496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r-Latn-BA" sz="3600" dirty="0" err="1"/>
              <a:t>Primer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7920880" cy="4800600"/>
          </a:xfrm>
        </p:spPr>
        <p:txBody>
          <a:bodyPr/>
          <a:lstStyle/>
          <a:p>
            <a:pPr marL="114300" indent="0" algn="l" rtl="0">
              <a:buNone/>
            </a:pPr>
            <a:endParaRPr lang="en-US" dirty="0"/>
          </a:p>
          <a:p>
            <a:pPr marL="114300" indent="0">
              <a:buNone/>
            </a:pPr>
            <a:r>
              <a:rPr lang="sr-Latn-BA" dirty="0"/>
              <a:t>Funkcija prenosa procesa je oblika</a:t>
            </a:r>
            <a:endParaRPr lang="en-US" dirty="0"/>
          </a:p>
          <a:p>
            <a:endParaRPr lang="sr-Latn-BA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sr-Latn-BA" dirty="0"/>
          </a:p>
          <a:p>
            <a:pPr marL="114300" indent="0">
              <a:buNone/>
            </a:pPr>
            <a:r>
              <a:rPr lang="sr-Latn-BA" dirty="0"/>
              <a:t>Formirati </a:t>
            </a:r>
            <a:r>
              <a:rPr lang="en-US" dirty="0"/>
              <a:t>dead-beat </a:t>
            </a:r>
            <a:r>
              <a:rPr lang="sr-Latn-BA" dirty="0"/>
              <a:t>regulator koji će upravljati procesom ukoliko je perioda odabiranja </a:t>
            </a:r>
            <a:r>
              <a:rPr lang="en-US" i="1" dirty="0"/>
              <a:t>T </a:t>
            </a:r>
            <a:r>
              <a:rPr lang="en-US" dirty="0"/>
              <a:t>= 1 s.</a:t>
            </a:r>
          </a:p>
          <a:p>
            <a:pPr marL="114300" indent="0" algn="l" rtl="0">
              <a:buNone/>
            </a:pP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22C-A1E4-4254-BFF3-9729D494B76C}" type="slidenum">
              <a:rPr lang="ar-EG" smtClean="0"/>
              <a:t>10</a:t>
            </a:fld>
            <a:endParaRPr lang="ar-E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952948"/>
              </p:ext>
            </p:extLst>
          </p:nvPr>
        </p:nvGraphicFramePr>
        <p:xfrm>
          <a:off x="3202607" y="2051720"/>
          <a:ext cx="18875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9" name="Equation" r:id="rId3" imgW="901440" imgH="419040" progId="Equation.3">
                  <p:embed/>
                </p:oleObj>
              </mc:Choice>
              <mc:Fallback>
                <p:oleObj name="Equation" r:id="rId3" imgW="901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607" y="2051720"/>
                        <a:ext cx="1887538" cy="876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90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7620000" cy="70609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3600" dirty="0"/>
              <a:t>Re</a:t>
            </a:r>
            <a:r>
              <a:rPr lang="sr-Latn-BA" sz="3600" dirty="0" err="1"/>
              <a:t>šenje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4988024"/>
          </a:xfrm>
        </p:spPr>
        <p:txBody>
          <a:bodyPr/>
          <a:lstStyle/>
          <a:p>
            <a:r>
              <a:rPr lang="sr-Latn-BA" dirty="0"/>
              <a:t>Digitalni ekvivalent procesa je</a:t>
            </a:r>
          </a:p>
          <a:p>
            <a:endParaRPr lang="sr-Latn-BA" dirty="0">
              <a:latin typeface="Cambria" pitchFamily="18" charset="0"/>
            </a:endParaRPr>
          </a:p>
          <a:p>
            <a:endParaRPr lang="sr-Latn-BA" dirty="0"/>
          </a:p>
          <a:p>
            <a:r>
              <a:rPr lang="sr-Latn-BA" dirty="0"/>
              <a:t>Drugi korak je pretpostavljanje oblika željene funkcije spregnutog prenosa </a:t>
            </a:r>
          </a:p>
          <a:p>
            <a:endParaRPr lang="sr-Latn-BA" dirty="0"/>
          </a:p>
          <a:p>
            <a:r>
              <a:rPr lang="sr-Latn-BA" dirty="0"/>
              <a:t>A potom određivanje njenog digitalnog ekvivalenta</a:t>
            </a:r>
          </a:p>
          <a:p>
            <a:endParaRPr lang="sr-Latn-BA" dirty="0"/>
          </a:p>
          <a:p>
            <a:endParaRPr lang="sr-Latn-BA" dirty="0"/>
          </a:p>
          <a:p>
            <a:endParaRPr lang="sr-Latn-BA" dirty="0"/>
          </a:p>
          <a:p>
            <a:r>
              <a:rPr lang="sr-Latn-BA" dirty="0"/>
              <a:t>Dahlin regulator </a:t>
            </a:r>
            <a:endParaRPr lang="en-US" dirty="0"/>
          </a:p>
          <a:p>
            <a:endParaRPr lang="hr-BA" dirty="0"/>
          </a:p>
          <a:p>
            <a:endParaRPr lang="hr-BA" dirty="0"/>
          </a:p>
          <a:p>
            <a:pPr marL="114300" indent="0">
              <a:buNone/>
            </a:pPr>
            <a:endParaRPr lang="hr-BA" dirty="0"/>
          </a:p>
          <a:p>
            <a:pPr marL="114300" indent="0">
              <a:buNone/>
            </a:pPr>
            <a:endParaRPr lang="hr-B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22C-A1E4-4254-BFF3-9729D494B76C}" type="slidenum">
              <a:rPr lang="ar-EG" smtClean="0"/>
              <a:t>11</a:t>
            </a:fld>
            <a:endParaRPr lang="ar-E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091667"/>
              </p:ext>
            </p:extLst>
          </p:nvPr>
        </p:nvGraphicFramePr>
        <p:xfrm>
          <a:off x="3131840" y="1829989"/>
          <a:ext cx="202406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2" name="Jednačina" r:id="rId3" imgW="1104840" imgH="355320" progId="Equation.3">
                  <p:embed/>
                </p:oleObj>
              </mc:Choice>
              <mc:Fallback>
                <p:oleObj name="Jednačina" r:id="rId3" imgW="1104840" imgH="355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829989"/>
                        <a:ext cx="2024062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451938"/>
              </p:ext>
            </p:extLst>
          </p:nvPr>
        </p:nvGraphicFramePr>
        <p:xfrm>
          <a:off x="3259137" y="3109863"/>
          <a:ext cx="15430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3" name="Jednačina" r:id="rId5" imgW="736560" imgH="380880" progId="Equation.3">
                  <p:embed/>
                </p:oleObj>
              </mc:Choice>
              <mc:Fallback>
                <p:oleObj name="Jednačina" r:id="rId5" imgW="736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7" y="3109863"/>
                        <a:ext cx="1543050" cy="796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797065"/>
              </p:ext>
            </p:extLst>
          </p:nvPr>
        </p:nvGraphicFramePr>
        <p:xfrm>
          <a:off x="1676399" y="4293096"/>
          <a:ext cx="47085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4" name="Equation" r:id="rId7" imgW="2247840" imgH="444240" progId="Equation.DSMT4">
                  <p:embed/>
                </p:oleObj>
              </mc:Choice>
              <mc:Fallback>
                <p:oleObj name="Equation" r:id="rId7" imgW="2247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399" y="4293096"/>
                        <a:ext cx="4708525" cy="927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162109"/>
              </p:ext>
            </p:extLst>
          </p:nvPr>
        </p:nvGraphicFramePr>
        <p:xfrm>
          <a:off x="1493042" y="5698950"/>
          <a:ext cx="50752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5" name="Jednačina" r:id="rId9" imgW="2641320" imgH="596880" progId="Equation.3">
                  <p:embed/>
                </p:oleObj>
              </mc:Choice>
              <mc:Fallback>
                <p:oleObj name="Jednačina" r:id="rId9" imgW="264132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042" y="5698950"/>
                        <a:ext cx="5075237" cy="1143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681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328593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sr-Latn-BA" sz="2400" dirty="0" err="1"/>
              <a:t>Dead</a:t>
            </a:r>
            <a:r>
              <a:rPr lang="sr-Latn-BA" sz="2400" dirty="0"/>
              <a:t> </a:t>
            </a:r>
            <a:r>
              <a:rPr lang="sr-Latn-BA" sz="2400" dirty="0" err="1"/>
              <a:t>beat</a:t>
            </a:r>
            <a:r>
              <a:rPr lang="sr-Latn-BA" sz="2400" dirty="0"/>
              <a:t> regulator ima brži (idealan) odziv, dok je </a:t>
            </a:r>
            <a:r>
              <a:rPr lang="sr-Latn-BA" sz="2400" dirty="0" err="1"/>
              <a:t>Dahlin</a:t>
            </a:r>
            <a:r>
              <a:rPr lang="en-GB" sz="2400" dirty="0"/>
              <a:t>-</a:t>
            </a:r>
            <a:r>
              <a:rPr lang="en-GB" sz="2400" dirty="0" err="1"/>
              <a:t>ov</a:t>
            </a:r>
            <a:r>
              <a:rPr lang="sr-Latn-BA" sz="2400" dirty="0"/>
              <a:t> regulator sporiji sa eksponencijalnim odzivom</a:t>
            </a:r>
            <a:endParaRPr lang="en-US" sz="2400" dirty="0"/>
          </a:p>
          <a:p>
            <a:r>
              <a:rPr lang="en-US" sz="2400" dirty="0" err="1"/>
              <a:t>Jasno</a:t>
            </a:r>
            <a:r>
              <a:rPr lang="en-US" sz="2400" dirty="0"/>
              <a:t> je da je </a:t>
            </a:r>
            <a:r>
              <a:rPr lang="en-US" sz="2400" dirty="0" err="1"/>
              <a:t>maksimalna</a:t>
            </a:r>
            <a:r>
              <a:rPr lang="en-US" sz="2400" dirty="0"/>
              <a:t> </a:t>
            </a:r>
            <a:r>
              <a:rPr lang="sr-Latn-BA" sz="2400" dirty="0"/>
              <a:t>amplituda upravljačkog </a:t>
            </a:r>
            <a:r>
              <a:rPr lang="en-US" sz="2400" dirty="0" err="1"/>
              <a:t>signala</a:t>
            </a:r>
            <a:r>
              <a:rPr lang="sr-Latn-BA" sz="2400" dirty="0"/>
              <a:t> </a:t>
            </a:r>
            <a:r>
              <a:rPr lang="sr-Latn-BA" sz="2400" dirty="0" err="1"/>
              <a:t>Dahlin</a:t>
            </a:r>
            <a:r>
              <a:rPr lang="sr-Latn-BA" sz="2400" dirty="0"/>
              <a:t> regulatora</a:t>
            </a:r>
            <a:r>
              <a:rPr lang="en-US" sz="2400" dirty="0"/>
              <a:t> (≈1.9) </a:t>
            </a:r>
            <a:r>
              <a:rPr lang="en-US" sz="2400" dirty="0" err="1"/>
              <a:t>znatno</a:t>
            </a:r>
            <a:r>
              <a:rPr lang="en-US" sz="2400" dirty="0"/>
              <a:t> </a:t>
            </a:r>
            <a:r>
              <a:rPr lang="en-US" sz="2400" dirty="0" err="1"/>
              <a:t>manja</a:t>
            </a:r>
            <a:r>
              <a:rPr lang="en-US" sz="2400" dirty="0"/>
              <a:t> od </a:t>
            </a:r>
            <a:r>
              <a:rPr lang="sr-Latn-BA" sz="2400" dirty="0"/>
              <a:t>upravljačkog </a:t>
            </a:r>
            <a:r>
              <a:rPr lang="en-US" sz="2400" dirty="0" err="1"/>
              <a:t>signala</a:t>
            </a:r>
            <a:r>
              <a:rPr lang="en-US" sz="2400" dirty="0"/>
              <a:t> </a:t>
            </a:r>
            <a:r>
              <a:rPr lang="en-US" sz="2400" dirty="0" err="1"/>
              <a:t>dobijenog</a:t>
            </a:r>
            <a:r>
              <a:rPr lang="en-US" sz="2400" dirty="0"/>
              <a:t> </a:t>
            </a:r>
            <a:r>
              <a:rPr lang="sr-Latn-BA" sz="2400" dirty="0" err="1"/>
              <a:t>dead-beat</a:t>
            </a:r>
            <a:r>
              <a:rPr lang="sr-Latn-BA" sz="2400" dirty="0"/>
              <a:t> regulatora </a:t>
            </a:r>
            <a:r>
              <a:rPr lang="en-US" sz="2400" dirty="0"/>
              <a:t>(≈11)</a:t>
            </a:r>
            <a:r>
              <a:rPr lang="sr-Latn-BA" sz="2400" dirty="0"/>
              <a:t>, što</a:t>
            </a:r>
            <a:r>
              <a:rPr lang="en-US" sz="2400" dirty="0"/>
              <a:t> je </a:t>
            </a:r>
            <a:r>
              <a:rPr lang="en-US" sz="2400" dirty="0" err="1"/>
              <a:t>prihvatljivije</a:t>
            </a:r>
            <a:r>
              <a:rPr lang="en-US" sz="2400" dirty="0"/>
              <a:t> u </a:t>
            </a:r>
            <a:r>
              <a:rPr lang="en-US" sz="2400" dirty="0" err="1"/>
              <a:t>praksi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22C-A1E4-4254-BFF3-9729D494B76C}" type="slidenum">
              <a:rPr lang="ar-EG" smtClean="0"/>
              <a:t>12</a:t>
            </a:fld>
            <a:endParaRPr lang="ar-EG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7620000" cy="70609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3600" dirty="0" err="1"/>
              <a:t>Zaklju</a:t>
            </a:r>
            <a:r>
              <a:rPr lang="sr-Latn-BA" sz="3600" dirty="0"/>
              <a:t>čak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4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7620000" cy="70609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sr-Latn-BA" sz="3600" dirty="0"/>
              <a:t>Cilj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684" y="1600200"/>
            <a:ext cx="7694708" cy="4800600"/>
          </a:xfrm>
        </p:spPr>
        <p:txBody>
          <a:bodyPr>
            <a:noAutofit/>
          </a:bodyPr>
          <a:lstStyle/>
          <a:p>
            <a:pPr marL="114300" indent="0">
              <a:spcAft>
                <a:spcPts val="1200"/>
              </a:spcAft>
              <a:buNone/>
            </a:pPr>
            <a:r>
              <a:rPr lang="sr-Latn-BA" sz="2800" dirty="0"/>
              <a:t>Danas ćemo analizirati </a:t>
            </a:r>
            <a:r>
              <a:rPr lang="sr-Latn-BA" sz="2800" dirty="0" err="1"/>
              <a:t>dve</a:t>
            </a:r>
            <a:r>
              <a:rPr lang="sr-Latn-BA" sz="2800" dirty="0"/>
              <a:t> vrste digitalnih regulatora</a:t>
            </a:r>
            <a:r>
              <a:rPr lang="en-US" sz="2800" dirty="0"/>
              <a:t>:</a:t>
            </a:r>
          </a:p>
          <a:p>
            <a:pPr lvl="1">
              <a:spcBef>
                <a:spcPts val="600"/>
              </a:spcBef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Dead</a:t>
            </a:r>
            <a:r>
              <a:rPr lang="sr-Latn-BA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beat’ </a:t>
            </a:r>
            <a:r>
              <a:rPr lang="sr-Latn-BA" sz="2600" dirty="0">
                <a:latin typeface="Calibri" panose="020F0502020204030204" pitchFamily="34" charset="0"/>
                <a:cs typeface="Calibri" panose="020F0502020204030204" pitchFamily="34" charset="0"/>
              </a:rPr>
              <a:t>regulator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7240" lvl="2" indent="0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Tehnika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za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postizanje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idealnog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odziva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koja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zahteva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upravlja</a:t>
            </a:r>
            <a:r>
              <a:rPr lang="sr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čki signal velike amplitude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600" dirty="0">
              <a:latin typeface="Cambria" pitchFamily="18" charset="0"/>
            </a:endParaRP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Dahlin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’ regulator</a:t>
            </a:r>
          </a:p>
          <a:p>
            <a:pPr marL="777240" lvl="2" indent="0">
              <a:buNone/>
            </a:pPr>
            <a:r>
              <a:rPr lang="sr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Tehnika koja </a:t>
            </a:r>
            <a:r>
              <a:rPr lang="sr-Latn-BA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aproksimira</a:t>
            </a:r>
            <a:r>
              <a:rPr lang="sr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dead</a:t>
            </a:r>
            <a:r>
              <a:rPr lang="sr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beat </a:t>
            </a:r>
            <a:r>
              <a:rPr lang="sr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regulator i </a:t>
            </a:r>
            <a:r>
              <a:rPr lang="sr-Latn-BA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zahteva</a:t>
            </a:r>
            <a:r>
              <a:rPr lang="sr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 upravljački signal umerene amplitude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22C-A1E4-4254-BFF3-9729D494B76C}" type="slidenum">
              <a:rPr lang="ar-EG" smtClean="0"/>
              <a:t>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4017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7620000" cy="63408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200" dirty="0"/>
              <a:t>Dead</a:t>
            </a:r>
            <a:r>
              <a:rPr lang="sr-Latn-BA" sz="4200" dirty="0"/>
              <a:t> </a:t>
            </a:r>
            <a:r>
              <a:rPr lang="en-US" sz="4200" dirty="0"/>
              <a:t>beat </a:t>
            </a:r>
            <a:r>
              <a:rPr lang="sr-Latn-BA" sz="4200" dirty="0"/>
              <a:t>regulator</a:t>
            </a:r>
            <a:endParaRPr lang="ar-EG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7715200" cy="4536504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sr-Latn-BA" dirty="0"/>
              <a:t>Cilj </a:t>
            </a:r>
            <a:r>
              <a:rPr lang="en-US" b="1" dirty="0"/>
              <a:t>dead</a:t>
            </a:r>
            <a:r>
              <a:rPr lang="sr-Latn-BA" b="1" dirty="0"/>
              <a:t> </a:t>
            </a:r>
            <a:r>
              <a:rPr lang="en-US" b="1" dirty="0"/>
              <a:t>beat </a:t>
            </a:r>
            <a:r>
              <a:rPr lang="en-US" b="1" dirty="0" err="1"/>
              <a:t>upravljanja</a:t>
            </a:r>
            <a:r>
              <a:rPr lang="en-US" b="1" dirty="0"/>
              <a:t> </a:t>
            </a:r>
            <a:r>
              <a:rPr lang="sr-Latn-BA" dirty="0"/>
              <a:t>je da dovede izlaz u</a:t>
            </a:r>
            <a:r>
              <a:rPr lang="en-GB" dirty="0"/>
              <a:t> </a:t>
            </a:r>
            <a:r>
              <a:rPr lang="en-GB" dirty="0" err="1"/>
              <a:t>ustaljeno</a:t>
            </a:r>
            <a:r>
              <a:rPr lang="en-GB" dirty="0"/>
              <a:t> </a:t>
            </a:r>
            <a:r>
              <a:rPr lang="en-GB" dirty="0" err="1"/>
              <a:t>stanje</a:t>
            </a:r>
            <a:r>
              <a:rPr lang="en-GB" dirty="0"/>
              <a:t> </a:t>
            </a:r>
            <a:r>
              <a:rPr lang="sr-Latn-BA" dirty="0"/>
              <a:t>u najmanjem broju vremenskih </a:t>
            </a:r>
            <a:r>
              <a:rPr lang="en-GB" dirty="0" err="1"/>
              <a:t>odbiraka</a:t>
            </a:r>
            <a:r>
              <a:rPr lang="en-GB" dirty="0"/>
              <a:t> </a:t>
            </a:r>
            <a:r>
              <a:rPr lang="sr-Latn-BA" dirty="0"/>
              <a:t>pretpostavljajući</a:t>
            </a:r>
            <a:r>
              <a:rPr lang="en-GB" dirty="0"/>
              <a:t> da je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ulaz</a:t>
            </a:r>
            <a:r>
              <a:rPr lang="en-GB" dirty="0"/>
              <a:t> </a:t>
            </a:r>
            <a:r>
              <a:rPr lang="en-GB" dirty="0" err="1"/>
              <a:t>dovedena</a:t>
            </a:r>
            <a:r>
              <a:rPr lang="en-GB" dirty="0"/>
              <a:t> step </a:t>
            </a:r>
            <a:r>
              <a:rPr lang="en-GB" dirty="0" err="1"/>
              <a:t>pobuda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22C-A1E4-4254-BFF3-9729D494B76C}" type="slidenum">
              <a:rPr lang="ar-EG" smtClean="0"/>
              <a:t>3</a:t>
            </a:fld>
            <a:endParaRPr lang="ar-E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73" y="2569895"/>
            <a:ext cx="5004965" cy="40224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1920" y="24208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/>
              <a:t>ulaz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9128" y="45811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/>
              <a:t>željeni izlaz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7784" y="5244843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BA" sz="1400" dirty="0"/>
              <a:t>kašnjenje k - odbiraka</a:t>
            </a:r>
          </a:p>
        </p:txBody>
      </p:sp>
    </p:spTree>
    <p:extLst>
      <p:ext uri="{BB962C8B-B14F-4D97-AF65-F5344CB8AC3E}">
        <p14:creationId xmlns:p14="http://schemas.microsoft.com/office/powerpoint/2010/main" val="98674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064896" cy="5040560"/>
          </a:xfrm>
        </p:spPr>
        <p:txBody>
          <a:bodyPr>
            <a:noAutofit/>
          </a:bodyPr>
          <a:lstStyle/>
          <a:p>
            <a:r>
              <a:rPr lang="en-US" sz="2400" dirty="0" err="1"/>
              <a:t>Prema</a:t>
            </a:r>
            <a:r>
              <a:rPr lang="en-US" sz="2400" dirty="0"/>
              <a:t> tome, </a:t>
            </a:r>
            <a:r>
              <a:rPr lang="sr-Latn-BA" sz="2400" dirty="0"/>
              <a:t>željena funkcija spregnutog </a:t>
            </a:r>
            <a:r>
              <a:rPr lang="sr-Latn-BA" sz="2400" dirty="0" err="1"/>
              <a:t>prenosa</a:t>
            </a:r>
            <a:r>
              <a:rPr lang="sr-Latn-BA" sz="2400" dirty="0"/>
              <a:t> je</a:t>
            </a:r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r>
              <a:rPr lang="sr-Latn-BA" sz="2400" dirty="0"/>
              <a:t>a regulator kojim se to postiže je oblika 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114300" indent="0" algn="l" rtl="0">
              <a:buNone/>
            </a:pPr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22C-A1E4-4254-BFF3-9729D494B76C}" type="slidenum">
              <a:rPr lang="ar-EG" smtClean="0"/>
              <a:t>4</a:t>
            </a:fld>
            <a:endParaRPr lang="ar-E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279226"/>
              </p:ext>
            </p:extLst>
          </p:nvPr>
        </p:nvGraphicFramePr>
        <p:xfrm>
          <a:off x="1717675" y="3392488"/>
          <a:ext cx="53498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" name="Jednačina" r:id="rId3" imgW="2920680" imgH="444240" progId="Equation.3">
                  <p:embed/>
                </p:oleObj>
              </mc:Choice>
              <mc:Fallback>
                <p:oleObj name="Jednačina" r:id="rId3" imgW="29206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3392488"/>
                        <a:ext cx="534987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473648"/>
              </p:ext>
            </p:extLst>
          </p:nvPr>
        </p:nvGraphicFramePr>
        <p:xfrm>
          <a:off x="3055938" y="2071688"/>
          <a:ext cx="21621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5" name="Jednačina" r:id="rId5" imgW="1180800" imgH="215640" progId="Equation.3">
                  <p:embed/>
                </p:oleObj>
              </mc:Choice>
              <mc:Fallback>
                <p:oleObj name="Jednačina" r:id="rId5" imgW="11808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071688"/>
                        <a:ext cx="21621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7620000" cy="63408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200" dirty="0"/>
              <a:t>Dead</a:t>
            </a:r>
            <a:r>
              <a:rPr lang="sr-Latn-BA" sz="4200" dirty="0"/>
              <a:t> </a:t>
            </a:r>
            <a:r>
              <a:rPr lang="en-US" sz="4200" dirty="0"/>
              <a:t>beat </a:t>
            </a:r>
            <a:r>
              <a:rPr lang="sr-Latn-BA" sz="4200" dirty="0"/>
              <a:t>regulator</a:t>
            </a:r>
            <a:endParaRPr lang="ar-EG" sz="4200" dirty="0"/>
          </a:p>
        </p:txBody>
      </p:sp>
    </p:spTree>
    <p:extLst>
      <p:ext uri="{BB962C8B-B14F-4D97-AF65-F5344CB8AC3E}">
        <p14:creationId xmlns:p14="http://schemas.microsoft.com/office/powerpoint/2010/main" val="42954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18654"/>
            <a:ext cx="7620000" cy="63408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sr-Latn-BA" sz="3600" dirty="0"/>
              <a:t>Primer 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52282"/>
            <a:ext cx="7753672" cy="5048518"/>
          </a:xfrm>
        </p:spPr>
        <p:txBody>
          <a:bodyPr/>
          <a:lstStyle/>
          <a:p>
            <a:pPr marL="114300" indent="0" algn="l" rtl="0">
              <a:buNone/>
            </a:pPr>
            <a:r>
              <a:rPr lang="sr-Latn-BA" dirty="0"/>
              <a:t>Funkcija </a:t>
            </a:r>
            <a:r>
              <a:rPr lang="sr-Latn-BA" dirty="0" err="1"/>
              <a:t>prenosa</a:t>
            </a:r>
            <a:r>
              <a:rPr lang="sr-Latn-BA" dirty="0"/>
              <a:t> procesa je</a:t>
            </a:r>
            <a:endParaRPr lang="en-US" dirty="0"/>
          </a:p>
          <a:p>
            <a:pPr algn="l" rtl="0"/>
            <a:endParaRPr lang="sr-Latn-BA" dirty="0"/>
          </a:p>
          <a:p>
            <a:pPr marL="114300" indent="0" algn="l" rtl="0">
              <a:buNone/>
            </a:pPr>
            <a:endParaRPr lang="en-US" dirty="0"/>
          </a:p>
          <a:p>
            <a:pPr marL="114300" indent="0" algn="l" rtl="0">
              <a:buNone/>
            </a:pPr>
            <a:r>
              <a:rPr lang="sr-Latn-BA" dirty="0"/>
              <a:t>Formirati </a:t>
            </a:r>
            <a:r>
              <a:rPr lang="en-US" dirty="0"/>
              <a:t>dead-beat </a:t>
            </a:r>
            <a:r>
              <a:rPr lang="sr-Latn-BA" dirty="0"/>
              <a:t>regulator koji će upravljati procesom ukoliko je perioda odabiranja </a:t>
            </a:r>
            <a:r>
              <a:rPr lang="en-US" i="1" dirty="0"/>
              <a:t>T </a:t>
            </a:r>
            <a:r>
              <a:rPr lang="en-US" dirty="0"/>
              <a:t>= 1 s.</a:t>
            </a:r>
          </a:p>
          <a:p>
            <a:pPr marL="114300" indent="0" algn="l" rtl="0"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22C-A1E4-4254-BFF3-9729D494B76C}" type="slidenum">
              <a:rPr lang="ar-EG" smtClean="0"/>
              <a:t>5</a:t>
            </a:fld>
            <a:endParaRPr lang="ar-E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605073"/>
              </p:ext>
            </p:extLst>
          </p:nvPr>
        </p:nvGraphicFramePr>
        <p:xfrm>
          <a:off x="3347864" y="1806187"/>
          <a:ext cx="17208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" name="Equation" r:id="rId3" imgW="939600" imgH="419040" progId="Equation.3">
                  <p:embed/>
                </p:oleObj>
              </mc:Choice>
              <mc:Fallback>
                <p:oleObj name="Equation" r:id="rId3" imgW="9396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806187"/>
                        <a:ext cx="17208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474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348064"/>
          </a:xfrm>
        </p:spPr>
        <p:txBody>
          <a:bodyPr/>
          <a:lstStyle/>
          <a:p>
            <a:r>
              <a:rPr lang="sr-Latn-BA" dirty="0"/>
              <a:t>Digitalni ekvivalent procesa je</a:t>
            </a:r>
          </a:p>
          <a:p>
            <a:pPr marL="114300" indent="0">
              <a:buNone/>
            </a:pPr>
            <a:endParaRPr lang="ar-E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sr-Latn-BA" dirty="0" err="1"/>
              <a:t>Sledi</a:t>
            </a:r>
            <a:r>
              <a:rPr lang="sr-Latn-BA" dirty="0"/>
              <a:t> da je </a:t>
            </a:r>
            <a:r>
              <a:rPr lang="en-US" dirty="0"/>
              <a:t>dead-beat </a:t>
            </a:r>
            <a:r>
              <a:rPr lang="sr-Latn-BA" dirty="0"/>
              <a:t>regulator oblika 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22C-A1E4-4254-BFF3-9729D494B76C}" type="slidenum">
              <a:rPr lang="ar-EG" smtClean="0"/>
              <a:t>6</a:t>
            </a:fld>
            <a:endParaRPr lang="ar-EG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140013"/>
              </p:ext>
            </p:extLst>
          </p:nvPr>
        </p:nvGraphicFramePr>
        <p:xfrm>
          <a:off x="1808163" y="4940300"/>
          <a:ext cx="44418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3" name="Jednačina" r:id="rId3" imgW="2425680" imgH="406080" progId="Equation.3">
                  <p:embed/>
                </p:oleObj>
              </mc:Choice>
              <mc:Fallback>
                <p:oleObj name="Jednačina" r:id="rId3" imgW="242568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4940300"/>
                        <a:ext cx="444182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007481"/>
              </p:ext>
            </p:extLst>
          </p:nvPr>
        </p:nvGraphicFramePr>
        <p:xfrm>
          <a:off x="1259632" y="1672334"/>
          <a:ext cx="5745163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4" name="Jednačina" r:id="rId5" imgW="3136680" imgH="1434960" progId="Equation.3">
                  <p:embed/>
                </p:oleObj>
              </mc:Choice>
              <mc:Fallback>
                <p:oleObj name="Jednačina" r:id="rId5" imgW="3136680" imgH="1434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672334"/>
                        <a:ext cx="5745163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50282"/>
            <a:ext cx="7620000" cy="70609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3600" dirty="0"/>
              <a:t>Re</a:t>
            </a:r>
            <a:r>
              <a:rPr lang="sr-Latn-BA" sz="3600" dirty="0" err="1"/>
              <a:t>šenje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2376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85083"/>
            <a:ext cx="8208912" cy="5984277"/>
          </a:xfrm>
        </p:spPr>
        <p:txBody>
          <a:bodyPr>
            <a:normAutofit lnSpcReduction="10000"/>
          </a:bodyPr>
          <a:lstStyle/>
          <a:p>
            <a:r>
              <a:rPr lang="sr-Latn-BA" sz="2400" dirty="0"/>
              <a:t>Da bi se regulator mogao realizovati potrebno je da je </a:t>
            </a:r>
            <a:r>
              <a:rPr lang="en-US" sz="2400" dirty="0"/>
              <a:t>k ≥ 3. </a:t>
            </a:r>
          </a:p>
          <a:p>
            <a:r>
              <a:rPr lang="sr-Latn-BA" sz="2400" dirty="0"/>
              <a:t>Izborom </a:t>
            </a:r>
            <a:r>
              <a:rPr lang="en-US" sz="2400" dirty="0"/>
              <a:t>k = 3, </a:t>
            </a:r>
            <a:r>
              <a:rPr lang="sr-Latn-BA" sz="2400" dirty="0"/>
              <a:t>dobija se regulator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sr-Latn-BA" sz="2400" dirty="0"/>
              <a:t>Blok dijagram funkcije spregnutog </a:t>
            </a:r>
            <a:r>
              <a:rPr lang="sr-Latn-BA" sz="2400" dirty="0" err="1"/>
              <a:t>prenosa</a:t>
            </a:r>
            <a:r>
              <a:rPr lang="sr-Latn-BA" sz="2400" dirty="0"/>
              <a:t> je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sr-Latn-BA" sz="2400" dirty="0"/>
              <a:t>Da bi se analizirale </a:t>
            </a:r>
            <a:r>
              <a:rPr lang="sr-Latn-BA" sz="2400" dirty="0" err="1"/>
              <a:t>perfomanse</a:t>
            </a:r>
            <a:r>
              <a:rPr lang="sr-Latn-BA" sz="2400" dirty="0"/>
              <a:t> sistema simuliraćemo sistem na </a:t>
            </a:r>
            <a:r>
              <a:rPr lang="sr-Latn-BA" sz="2400" dirty="0" err="1"/>
              <a:t>step</a:t>
            </a:r>
            <a:r>
              <a:rPr lang="sr-Latn-BA" sz="2400" dirty="0"/>
              <a:t> pobudu. </a:t>
            </a:r>
            <a:endParaRPr lang="ar-E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22C-A1E4-4254-BFF3-9729D494B76C}" type="slidenum">
              <a:rPr lang="ar-EG" smtClean="0"/>
              <a:t>7</a:t>
            </a:fld>
            <a:endParaRPr lang="ar-EG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4310" y="3430146"/>
            <a:ext cx="6816611" cy="179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619845"/>
              </p:ext>
            </p:extLst>
          </p:nvPr>
        </p:nvGraphicFramePr>
        <p:xfrm>
          <a:off x="1869157" y="1700808"/>
          <a:ext cx="47910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9" name="Equation" r:id="rId4" imgW="2616120" imgH="444240" progId="Equation.3">
                  <p:embed/>
                </p:oleObj>
              </mc:Choice>
              <mc:Fallback>
                <p:oleObj name="Equation" r:id="rId4" imgW="261612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157" y="1700808"/>
                        <a:ext cx="47910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80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73" y="404664"/>
            <a:ext cx="7632848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err="1"/>
              <a:t>Dahlin-ov</a:t>
            </a:r>
            <a:r>
              <a:rPr lang="en-US" sz="3600" dirty="0"/>
              <a:t> </a:t>
            </a:r>
            <a:r>
              <a:rPr lang="sr-Latn-BA" sz="3600" dirty="0"/>
              <a:t>regulator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7776864" cy="4325112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err="1"/>
              <a:t>Dahlin-ov</a:t>
            </a:r>
            <a:r>
              <a:rPr lang="en-US" sz="2400" dirty="0"/>
              <a:t> </a:t>
            </a:r>
            <a:r>
              <a:rPr lang="sr-Latn-BA" sz="2400" dirty="0"/>
              <a:t>regulator je modifikacija </a:t>
            </a:r>
            <a:r>
              <a:rPr lang="en-US" sz="2400" dirty="0"/>
              <a:t>dead</a:t>
            </a:r>
            <a:r>
              <a:rPr lang="sr-Latn-BA" sz="2400" dirty="0"/>
              <a:t> </a:t>
            </a:r>
            <a:r>
              <a:rPr lang="en-US" sz="2400" dirty="0"/>
              <a:t>beat </a:t>
            </a:r>
            <a:r>
              <a:rPr lang="sr-Latn-BA" sz="2400" dirty="0"/>
              <a:t>regulatora koja ostvaruje eksponencijalni odziv </a:t>
            </a:r>
          </a:p>
          <a:p>
            <a:pPr algn="l" rtl="0"/>
            <a:r>
              <a:rPr lang="sr-Latn-BA" sz="2400" dirty="0"/>
              <a:t>Željeni odziv funkcije spregnutog </a:t>
            </a:r>
            <a:r>
              <a:rPr lang="sr-Latn-BA" sz="2400" dirty="0" err="1"/>
              <a:t>prenosa</a:t>
            </a:r>
            <a:r>
              <a:rPr lang="sr-Latn-BA" sz="2400" dirty="0"/>
              <a:t> na </a:t>
            </a:r>
            <a:r>
              <a:rPr lang="sr-Latn-BA" sz="2400" dirty="0" err="1"/>
              <a:t>step</a:t>
            </a:r>
            <a:r>
              <a:rPr lang="sr-Latn-BA" sz="2400" dirty="0"/>
              <a:t> pobudu bi izgledao:</a:t>
            </a:r>
            <a:endParaRPr lang="en-US" sz="2400" dirty="0"/>
          </a:p>
          <a:p>
            <a:pPr algn="l" rtl="0"/>
            <a:endParaRPr lang="en-US" sz="2400" dirty="0"/>
          </a:p>
          <a:p>
            <a:endParaRPr lang="ar-E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22C-A1E4-4254-BFF3-9729D494B76C}" type="slidenum">
              <a:rPr lang="ar-EG" smtClean="0"/>
              <a:t>8</a:t>
            </a:fld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8318" y="3409931"/>
            <a:ext cx="3785890" cy="2918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093177" y="5655097"/>
                <a:ext cx="2375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B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BA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hr-BA" i="1"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</m:oMath>
                  </m:oMathPara>
                </a14:m>
                <a:endParaRPr lang="hr-BA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177" y="5655097"/>
                <a:ext cx="237566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74359"/>
                </a:stretch>
              </a:blipFill>
            </p:spPr>
            <p:txBody>
              <a:bodyPr/>
              <a:lstStyle/>
              <a:p>
                <a:r>
                  <a:rPr lang="hr-B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298683" y="4530923"/>
                <a:ext cx="10278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r-BA" sz="1200" b="0" i="0" smtClean="0">
                          <a:latin typeface="Cambria Math" panose="02040503050406030204" pitchFamily="18" charset="0"/>
                        </a:rPr>
                        <m:t>Vremenska</m:t>
                      </m:r>
                      <m:r>
                        <a:rPr lang="hr-BA" sz="12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r-BA" sz="1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r-BA" sz="1200" b="0" i="0" smtClean="0">
                          <a:latin typeface="Cambria Math" panose="02040503050406030204" pitchFamily="18" charset="0"/>
                        </a:rPr>
                        <m:t>konstanta</m:t>
                      </m:r>
                      <m:sSub>
                        <m:sSubPr>
                          <m:ctrlPr>
                            <a:rPr lang="hr-BA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BA" sz="12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hr-BA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hr-BA" sz="1200" i="1"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</m:oMath>
                  </m:oMathPara>
                </a14:m>
                <a:endParaRPr lang="hr-BA" sz="1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683" y="4530923"/>
                <a:ext cx="1027845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2367"/>
                </a:stretch>
              </a:blipFill>
            </p:spPr>
            <p:txBody>
              <a:bodyPr/>
              <a:lstStyle/>
              <a:p>
                <a:r>
                  <a:rPr lang="hr-B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33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7715200" cy="4608512"/>
          </a:xfrm>
        </p:spPr>
        <p:txBody>
          <a:bodyPr>
            <a:normAutofit/>
          </a:bodyPr>
          <a:lstStyle/>
          <a:p>
            <a:pPr algn="l" rtl="0"/>
            <a:r>
              <a:rPr lang="hr-BA" sz="2400" dirty="0"/>
              <a:t>Željena funkcija spregnutog prenosa je:</a:t>
            </a:r>
            <a:endParaRPr lang="en-US" sz="2400" dirty="0"/>
          </a:p>
          <a:p>
            <a:pPr algn="l" rtl="0"/>
            <a:endParaRPr lang="en-US" sz="2400" i="1" dirty="0">
              <a:latin typeface="Cambria Math"/>
            </a:endParaRPr>
          </a:p>
          <a:p>
            <a:pPr marL="109728" indent="0" algn="l" rtl="0">
              <a:buNone/>
            </a:pPr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r>
              <a:rPr lang="hr-BA" sz="2400" dirty="0"/>
              <a:t>Odgovarajući oblik u </a:t>
            </a:r>
            <a:r>
              <a:rPr lang="en-US" sz="2400" dirty="0"/>
              <a:t>z-</a:t>
            </a:r>
            <a:r>
              <a:rPr lang="hr-BA" sz="2400" dirty="0"/>
              <a:t>domenu bi bio:</a:t>
            </a:r>
            <a:endParaRPr lang="en-US" sz="2400" dirty="0"/>
          </a:p>
          <a:p>
            <a:pPr marL="109728" indent="0" algn="ctr" rtl="0">
              <a:buNone/>
            </a:pPr>
            <a:endParaRPr lang="en-US" sz="2400" b="0" i="1" dirty="0">
              <a:latin typeface="Cambria Math"/>
            </a:endParaRPr>
          </a:p>
          <a:p>
            <a:pPr algn="l" rtl="0"/>
            <a:endParaRPr lang="en-US" sz="2400" dirty="0"/>
          </a:p>
          <a:p>
            <a:endParaRPr lang="sr-Latn-BA" sz="2400" dirty="0"/>
          </a:p>
          <a:p>
            <a:r>
              <a:rPr lang="sr-Latn-BA" sz="2400" dirty="0"/>
              <a:t>Preporuka pri izboru parametara</a:t>
            </a:r>
            <a:endParaRPr lang="ar-E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22C-A1E4-4254-BFF3-9729D494B76C}" type="slidenum">
              <a:rPr lang="ar-EG" smtClean="0"/>
              <a:t>9</a:t>
            </a:fld>
            <a:endParaRPr lang="ar-E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822467"/>
              </p:ext>
            </p:extLst>
          </p:nvPr>
        </p:nvGraphicFramePr>
        <p:xfrm>
          <a:off x="3568700" y="2159000"/>
          <a:ext cx="17811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" name="Equation" r:id="rId3" imgW="850680" imgH="393480" progId="Equation.DSMT4">
                  <p:embed/>
                </p:oleObj>
              </mc:Choice>
              <mc:Fallback>
                <p:oleObj name="Equation" r:id="rId3" imgW="850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2159000"/>
                        <a:ext cx="1781175" cy="823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83831"/>
              </p:ext>
            </p:extLst>
          </p:nvPr>
        </p:nvGraphicFramePr>
        <p:xfrm>
          <a:off x="1656209" y="3789040"/>
          <a:ext cx="50498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" name="Equation" r:id="rId5" imgW="2412720" imgH="419040" progId="Equation.DSMT4">
                  <p:embed/>
                </p:oleObj>
              </mc:Choice>
              <mc:Fallback>
                <p:oleObj name="Equation" r:id="rId5" imgW="2412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209" y="3789040"/>
                        <a:ext cx="5049838" cy="876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4173" y="404664"/>
            <a:ext cx="7632848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err="1"/>
              <a:t>Dahlin-ov</a:t>
            </a:r>
            <a:r>
              <a:rPr lang="en-US" sz="3600" dirty="0"/>
              <a:t> </a:t>
            </a:r>
            <a:r>
              <a:rPr lang="sr-Latn-BA" sz="3600" dirty="0"/>
              <a:t>regulator</a:t>
            </a:r>
            <a:endParaRPr lang="ar-EG" sz="3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36253"/>
              </p:ext>
            </p:extLst>
          </p:nvPr>
        </p:nvGraphicFramePr>
        <p:xfrm>
          <a:off x="3131840" y="5657786"/>
          <a:ext cx="18351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" name="Jednačina" r:id="rId7" imgW="876240" imgH="190440" progId="Equation.3">
                  <p:embed/>
                </p:oleObj>
              </mc:Choice>
              <mc:Fallback>
                <p:oleObj name="Jednačina" r:id="rId7" imgW="8762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657786"/>
                        <a:ext cx="1835150" cy="398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2038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12344</TotalTime>
  <Words>335</Words>
  <Application>Microsoft Office PowerPoint</Application>
  <PresentationFormat>On-screen Show (4:3)</PresentationFormat>
  <Paragraphs>105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</vt:lpstr>
      <vt:lpstr>Cambria Math</vt:lpstr>
      <vt:lpstr>Times New Roman</vt:lpstr>
      <vt:lpstr>Adjacency</vt:lpstr>
      <vt:lpstr>Jednačina</vt:lpstr>
      <vt:lpstr>Equation</vt:lpstr>
      <vt:lpstr>PowerPoint Presentation</vt:lpstr>
      <vt:lpstr>Cilj</vt:lpstr>
      <vt:lpstr>Dead beat regulator</vt:lpstr>
      <vt:lpstr>Dead beat regulator</vt:lpstr>
      <vt:lpstr>Primer </vt:lpstr>
      <vt:lpstr>Rešenje</vt:lpstr>
      <vt:lpstr>PowerPoint Presentation</vt:lpstr>
      <vt:lpstr>Dahlin-ov regulator</vt:lpstr>
      <vt:lpstr>Dahlin-ov regulator</vt:lpstr>
      <vt:lpstr>Primer</vt:lpstr>
      <vt:lpstr>Rešenje</vt:lpstr>
      <vt:lpstr>Zaključak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425: Process Control</dc:title>
  <dc:creator>ahmed</dc:creator>
  <cp:lastModifiedBy>Milan Šaš</cp:lastModifiedBy>
  <cp:revision>882</cp:revision>
  <dcterms:created xsi:type="dcterms:W3CDTF">2013-02-10T06:54:24Z</dcterms:created>
  <dcterms:modified xsi:type="dcterms:W3CDTF">2019-01-04T13:02:18Z</dcterms:modified>
</cp:coreProperties>
</file>