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Šaš" initials="MŠ" lastIdx="1" clrIdx="0">
    <p:extLst>
      <p:ext uri="{19B8F6BF-5375-455C-9EA6-DF929625EA0E}">
        <p15:presenceInfo xmlns:p15="http://schemas.microsoft.com/office/powerpoint/2012/main" userId="d38a4935fc726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A58AC-87B6-4EA4-BC79-80E9497CD627}" type="doc">
      <dgm:prSet loTypeId="urn:microsoft.com/office/officeart/2005/8/layout/architecture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0EA7B7-8299-4AA4-9F7A-714683D2CB45}">
      <dgm:prSet phldrT="[Text]"/>
      <dgm:spPr/>
      <dgm:t>
        <a:bodyPr/>
        <a:lstStyle/>
        <a:p>
          <a:r>
            <a:rPr lang="en-US" dirty="0" err="1" smtClean="0"/>
            <a:t>Loreme</a:t>
          </a:r>
          <a:r>
            <a:rPr lang="en-US" dirty="0" smtClean="0"/>
            <a:t> Pt</a:t>
          </a:r>
          <a:r>
            <a:rPr lang="sr-Latn-RS" dirty="0" smtClean="0"/>
            <a:t> </a:t>
          </a:r>
          <a:r>
            <a:rPr lang="en-US" dirty="0" smtClean="0"/>
            <a:t>100 </a:t>
          </a:r>
          <a:endParaRPr lang="en-US" dirty="0"/>
        </a:p>
      </dgm:t>
    </dgm:pt>
    <dgm:pt modelId="{56FDC12B-AB10-4CBD-B4CA-1A5DFFABD4C9}" type="parTrans" cxnId="{91AEB250-8A8C-4DB6-83DF-308C0A1D6D69}">
      <dgm:prSet/>
      <dgm:spPr/>
      <dgm:t>
        <a:bodyPr/>
        <a:lstStyle/>
        <a:p>
          <a:endParaRPr lang="en-US"/>
        </a:p>
      </dgm:t>
    </dgm:pt>
    <dgm:pt modelId="{D3843854-E4E8-4EAF-8997-E9B74305C928}" type="sibTrans" cxnId="{91AEB250-8A8C-4DB6-83DF-308C0A1D6D69}">
      <dgm:prSet/>
      <dgm:spPr/>
      <dgm:t>
        <a:bodyPr/>
        <a:lstStyle/>
        <a:p>
          <a:endParaRPr lang="en-US"/>
        </a:p>
      </dgm:t>
    </dgm:pt>
    <dgm:pt modelId="{252745BA-B6C9-468A-8231-0D1670EDC679}">
      <dgm:prSet phldrT="[Text]"/>
      <dgm:spPr/>
      <dgm:t>
        <a:bodyPr/>
        <a:lstStyle/>
        <a:p>
          <a:r>
            <a:rPr lang="sr-Latn-RS" dirty="0" smtClean="0"/>
            <a:t>Pt</a:t>
          </a:r>
          <a:endParaRPr lang="en-US" dirty="0"/>
        </a:p>
      </dgm:t>
    </dgm:pt>
    <dgm:pt modelId="{12FADABC-4022-4DE1-8562-B7780B0C799A}" type="parTrans" cxnId="{BA45796E-5293-4C27-AF57-0B9BB9EB1687}">
      <dgm:prSet/>
      <dgm:spPr/>
      <dgm:t>
        <a:bodyPr/>
        <a:lstStyle/>
        <a:p>
          <a:endParaRPr lang="en-US"/>
        </a:p>
      </dgm:t>
    </dgm:pt>
    <dgm:pt modelId="{1ACB3760-30BA-4450-9EDB-8FDB5C4B4D34}" type="sibTrans" cxnId="{BA45796E-5293-4C27-AF57-0B9BB9EB1687}">
      <dgm:prSet/>
      <dgm:spPr/>
      <dgm:t>
        <a:bodyPr/>
        <a:lstStyle/>
        <a:p>
          <a:endParaRPr lang="en-US"/>
        </a:p>
      </dgm:t>
    </dgm:pt>
    <dgm:pt modelId="{D2724E94-57AC-450F-92DE-4D0F0742942C}">
      <dgm:prSet phldrT="[Text]"/>
      <dgm:spPr/>
      <dgm:t>
        <a:bodyPr/>
        <a:lstStyle/>
        <a:p>
          <a:r>
            <a:rPr lang="sr-Latn-RS" dirty="0" smtClean="0"/>
            <a:t>100</a:t>
          </a:r>
          <a:endParaRPr lang="en-US" dirty="0"/>
        </a:p>
      </dgm:t>
    </dgm:pt>
    <dgm:pt modelId="{0C478E1C-61B8-493C-BCB8-4AE9AFF1AB32}" type="parTrans" cxnId="{B5ED4C13-45A9-4694-A7DE-C74B42EFCB5A}">
      <dgm:prSet/>
      <dgm:spPr/>
      <dgm:t>
        <a:bodyPr/>
        <a:lstStyle/>
        <a:p>
          <a:endParaRPr lang="en-US"/>
        </a:p>
      </dgm:t>
    </dgm:pt>
    <dgm:pt modelId="{66E9C00E-F51F-4365-A64E-0A71758328E1}" type="sibTrans" cxnId="{B5ED4C13-45A9-4694-A7DE-C74B42EFCB5A}">
      <dgm:prSet/>
      <dgm:spPr/>
      <dgm:t>
        <a:bodyPr/>
        <a:lstStyle/>
        <a:p>
          <a:endParaRPr lang="en-US"/>
        </a:p>
      </dgm:t>
    </dgm:pt>
    <dgm:pt modelId="{7EDD7E38-F282-4AFD-97B7-7BC45B0AE88F}">
      <dgm:prSet phldrT="[Text]"/>
      <dgm:spPr/>
      <dgm:t>
        <a:bodyPr/>
        <a:lstStyle/>
        <a:p>
          <a:r>
            <a:rPr lang="sr-Latn-RS" dirty="0" smtClean="0"/>
            <a:t>Loreme</a:t>
          </a:r>
          <a:endParaRPr lang="en-US" dirty="0"/>
        </a:p>
      </dgm:t>
    </dgm:pt>
    <dgm:pt modelId="{E08CF0F9-FA93-40B0-9424-D73A62B6F3DF}" type="parTrans" cxnId="{85577718-8BA7-411F-88CD-8CBC0F0B1DE2}">
      <dgm:prSet/>
      <dgm:spPr/>
      <dgm:t>
        <a:bodyPr/>
        <a:lstStyle/>
        <a:p>
          <a:endParaRPr lang="en-US"/>
        </a:p>
      </dgm:t>
    </dgm:pt>
    <dgm:pt modelId="{225D682B-05CC-4508-99B3-C275F361E614}" type="sibTrans" cxnId="{85577718-8BA7-411F-88CD-8CBC0F0B1DE2}">
      <dgm:prSet/>
      <dgm:spPr/>
      <dgm:t>
        <a:bodyPr/>
        <a:lstStyle/>
        <a:p>
          <a:endParaRPr lang="en-US"/>
        </a:p>
      </dgm:t>
    </dgm:pt>
    <dgm:pt modelId="{AFC1DF40-6A38-4E66-AABA-AD7ACCEC6C86}" type="pres">
      <dgm:prSet presAssocID="{39BA58AC-87B6-4EA4-BC79-80E9497CD62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4EBCC7-7BBF-4AFA-A447-3817919F08BC}" type="pres">
      <dgm:prSet presAssocID="{B20EA7B7-8299-4AA4-9F7A-714683D2CB45}" presName="vertOne" presStyleCnt="0"/>
      <dgm:spPr/>
    </dgm:pt>
    <dgm:pt modelId="{46925B85-D583-4DD4-B1F7-0A60DF1283D0}" type="pres">
      <dgm:prSet presAssocID="{B20EA7B7-8299-4AA4-9F7A-714683D2CB45}" presName="txOne" presStyleLbl="node0" presStyleIdx="0" presStyleCnt="1" custLinFactY="-100000" custLinFactNeighborX="36" custLinFactNeighborY="-1597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48F48C-37A4-41E9-BB4C-C69A1450380C}" type="pres">
      <dgm:prSet presAssocID="{B20EA7B7-8299-4AA4-9F7A-714683D2CB45}" presName="parTransOne" presStyleCnt="0"/>
      <dgm:spPr/>
    </dgm:pt>
    <dgm:pt modelId="{8A35342D-DA38-459E-BF92-A2EA1AE6D35A}" type="pres">
      <dgm:prSet presAssocID="{B20EA7B7-8299-4AA4-9F7A-714683D2CB45}" presName="horzOne" presStyleCnt="0"/>
      <dgm:spPr/>
    </dgm:pt>
    <dgm:pt modelId="{A284C290-03F5-4ACB-B130-AEB9DE628787}" type="pres">
      <dgm:prSet presAssocID="{252745BA-B6C9-468A-8231-0D1670EDC679}" presName="vertTwo" presStyleCnt="0"/>
      <dgm:spPr/>
    </dgm:pt>
    <dgm:pt modelId="{25A11A4B-6F33-4759-887D-C626AC9D712B}" type="pres">
      <dgm:prSet presAssocID="{252745BA-B6C9-468A-8231-0D1670EDC679}" presName="txTwo" presStyleLbl="node2" presStyleIdx="0" presStyleCnt="3" custLinFactX="8400" custLinFactY="14939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147BAD-E099-42C1-A27E-B569244668C9}" type="pres">
      <dgm:prSet presAssocID="{252745BA-B6C9-468A-8231-0D1670EDC679}" presName="horzTwo" presStyleCnt="0"/>
      <dgm:spPr/>
    </dgm:pt>
    <dgm:pt modelId="{FD310A75-8D48-4034-A71E-17700F6A1551}" type="pres">
      <dgm:prSet presAssocID="{1ACB3760-30BA-4450-9EDB-8FDB5C4B4D34}" presName="sibSpaceTwo" presStyleCnt="0"/>
      <dgm:spPr/>
    </dgm:pt>
    <dgm:pt modelId="{8ED492AC-4DD4-43C3-BFC0-8DFD83FEE570}" type="pres">
      <dgm:prSet presAssocID="{D2724E94-57AC-450F-92DE-4D0F0742942C}" presName="vertTwo" presStyleCnt="0"/>
      <dgm:spPr/>
    </dgm:pt>
    <dgm:pt modelId="{ABC3C89F-3485-4E27-ADEA-CEA23DCFA211}" type="pres">
      <dgm:prSet presAssocID="{D2724E94-57AC-450F-92DE-4D0F0742942C}" presName="txTwo" presStyleLbl="node2" presStyleIdx="1" presStyleCnt="3" custLinFactX="8514" custLinFactY="14618" custLinFactNeighborX="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58A70A-DA78-472A-A5C0-D879B4277911}" type="pres">
      <dgm:prSet presAssocID="{D2724E94-57AC-450F-92DE-4D0F0742942C}" presName="horzTwo" presStyleCnt="0"/>
      <dgm:spPr/>
    </dgm:pt>
    <dgm:pt modelId="{80730215-5346-4625-B57F-8A43CD20A0C2}" type="pres">
      <dgm:prSet presAssocID="{66E9C00E-F51F-4365-A64E-0A71758328E1}" presName="sibSpaceTwo" presStyleCnt="0"/>
      <dgm:spPr/>
    </dgm:pt>
    <dgm:pt modelId="{729547D2-4538-4EDA-903F-50613242119E}" type="pres">
      <dgm:prSet presAssocID="{7EDD7E38-F282-4AFD-97B7-7BC45B0AE88F}" presName="vertTwo" presStyleCnt="0"/>
      <dgm:spPr/>
    </dgm:pt>
    <dgm:pt modelId="{246CFCF5-2DFD-4158-B19E-E408F0B64216}" type="pres">
      <dgm:prSet presAssocID="{7EDD7E38-F282-4AFD-97B7-7BC45B0AE88F}" presName="txTwo" presStyleLbl="node2" presStyleIdx="2" presStyleCnt="3" custLinFactX="-100000" custLinFactY="14618" custLinFactNeighborX="-11691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6B1F3E-2481-48F1-9128-B4D59D9F8682}" type="pres">
      <dgm:prSet presAssocID="{7EDD7E38-F282-4AFD-97B7-7BC45B0AE88F}" presName="horzTwo" presStyleCnt="0"/>
      <dgm:spPr/>
    </dgm:pt>
  </dgm:ptLst>
  <dgm:cxnLst>
    <dgm:cxn modelId="{2CAE3A9F-28F1-4EC9-9D84-09CDAF1C6D32}" type="presOf" srcId="{D2724E94-57AC-450F-92DE-4D0F0742942C}" destId="{ABC3C89F-3485-4E27-ADEA-CEA23DCFA211}" srcOrd="0" destOrd="0" presId="urn:microsoft.com/office/officeart/2005/8/layout/architecture"/>
    <dgm:cxn modelId="{81A85EA7-5674-45DB-ABC0-3F24DD0C17A3}" type="presOf" srcId="{252745BA-B6C9-468A-8231-0D1670EDC679}" destId="{25A11A4B-6F33-4759-887D-C626AC9D712B}" srcOrd="0" destOrd="0" presId="urn:microsoft.com/office/officeart/2005/8/layout/architecture"/>
    <dgm:cxn modelId="{B5ED4C13-45A9-4694-A7DE-C74B42EFCB5A}" srcId="{B20EA7B7-8299-4AA4-9F7A-714683D2CB45}" destId="{D2724E94-57AC-450F-92DE-4D0F0742942C}" srcOrd="1" destOrd="0" parTransId="{0C478E1C-61B8-493C-BCB8-4AE9AFF1AB32}" sibTransId="{66E9C00E-F51F-4365-A64E-0A71758328E1}"/>
    <dgm:cxn modelId="{E15FE2A7-1369-4093-AD61-7CAC9A97C395}" type="presOf" srcId="{7EDD7E38-F282-4AFD-97B7-7BC45B0AE88F}" destId="{246CFCF5-2DFD-4158-B19E-E408F0B64216}" srcOrd="0" destOrd="0" presId="urn:microsoft.com/office/officeart/2005/8/layout/architecture"/>
    <dgm:cxn modelId="{85577718-8BA7-411F-88CD-8CBC0F0B1DE2}" srcId="{B20EA7B7-8299-4AA4-9F7A-714683D2CB45}" destId="{7EDD7E38-F282-4AFD-97B7-7BC45B0AE88F}" srcOrd="2" destOrd="0" parTransId="{E08CF0F9-FA93-40B0-9424-D73A62B6F3DF}" sibTransId="{225D682B-05CC-4508-99B3-C275F361E614}"/>
    <dgm:cxn modelId="{1BB7D7F2-73E7-44EF-B58B-FE7C984CE858}" type="presOf" srcId="{39BA58AC-87B6-4EA4-BC79-80E9497CD627}" destId="{AFC1DF40-6A38-4E66-AABA-AD7ACCEC6C86}" srcOrd="0" destOrd="0" presId="urn:microsoft.com/office/officeart/2005/8/layout/architecture"/>
    <dgm:cxn modelId="{1B993EBB-3F72-4EA4-936A-4B48E8898954}" type="presOf" srcId="{B20EA7B7-8299-4AA4-9F7A-714683D2CB45}" destId="{46925B85-D583-4DD4-B1F7-0A60DF1283D0}" srcOrd="0" destOrd="0" presId="urn:microsoft.com/office/officeart/2005/8/layout/architecture"/>
    <dgm:cxn modelId="{BA45796E-5293-4C27-AF57-0B9BB9EB1687}" srcId="{B20EA7B7-8299-4AA4-9F7A-714683D2CB45}" destId="{252745BA-B6C9-468A-8231-0D1670EDC679}" srcOrd="0" destOrd="0" parTransId="{12FADABC-4022-4DE1-8562-B7780B0C799A}" sibTransId="{1ACB3760-30BA-4450-9EDB-8FDB5C4B4D34}"/>
    <dgm:cxn modelId="{91AEB250-8A8C-4DB6-83DF-308C0A1D6D69}" srcId="{39BA58AC-87B6-4EA4-BC79-80E9497CD627}" destId="{B20EA7B7-8299-4AA4-9F7A-714683D2CB45}" srcOrd="0" destOrd="0" parTransId="{56FDC12B-AB10-4CBD-B4CA-1A5DFFABD4C9}" sibTransId="{D3843854-E4E8-4EAF-8997-E9B74305C928}"/>
    <dgm:cxn modelId="{E3A0A175-7D16-4603-B084-631FF55CD7BF}" type="presParOf" srcId="{AFC1DF40-6A38-4E66-AABA-AD7ACCEC6C86}" destId="{784EBCC7-7BBF-4AFA-A447-3817919F08BC}" srcOrd="0" destOrd="0" presId="urn:microsoft.com/office/officeart/2005/8/layout/architecture"/>
    <dgm:cxn modelId="{CEF4A907-21FA-49EB-ACDA-DA72741B88F8}" type="presParOf" srcId="{784EBCC7-7BBF-4AFA-A447-3817919F08BC}" destId="{46925B85-D583-4DD4-B1F7-0A60DF1283D0}" srcOrd="0" destOrd="0" presId="urn:microsoft.com/office/officeart/2005/8/layout/architecture"/>
    <dgm:cxn modelId="{F2A88146-3AEF-4ABE-8FB0-2DFDA17FE793}" type="presParOf" srcId="{784EBCC7-7BBF-4AFA-A447-3817919F08BC}" destId="{B948F48C-37A4-41E9-BB4C-C69A1450380C}" srcOrd="1" destOrd="0" presId="urn:microsoft.com/office/officeart/2005/8/layout/architecture"/>
    <dgm:cxn modelId="{F68D4961-1F8E-4740-8274-00D0077EA859}" type="presParOf" srcId="{784EBCC7-7BBF-4AFA-A447-3817919F08BC}" destId="{8A35342D-DA38-459E-BF92-A2EA1AE6D35A}" srcOrd="2" destOrd="0" presId="urn:microsoft.com/office/officeart/2005/8/layout/architecture"/>
    <dgm:cxn modelId="{7A2E8340-FF4B-443B-AE57-DB2A79294DF1}" type="presParOf" srcId="{8A35342D-DA38-459E-BF92-A2EA1AE6D35A}" destId="{A284C290-03F5-4ACB-B130-AEB9DE628787}" srcOrd="0" destOrd="0" presId="urn:microsoft.com/office/officeart/2005/8/layout/architecture"/>
    <dgm:cxn modelId="{526BE21F-6BDF-49DA-838F-DC33D588AB9A}" type="presParOf" srcId="{A284C290-03F5-4ACB-B130-AEB9DE628787}" destId="{25A11A4B-6F33-4759-887D-C626AC9D712B}" srcOrd="0" destOrd="0" presId="urn:microsoft.com/office/officeart/2005/8/layout/architecture"/>
    <dgm:cxn modelId="{7485E861-F895-44F4-8440-65664BC2D254}" type="presParOf" srcId="{A284C290-03F5-4ACB-B130-AEB9DE628787}" destId="{52147BAD-E099-42C1-A27E-B569244668C9}" srcOrd="1" destOrd="0" presId="urn:microsoft.com/office/officeart/2005/8/layout/architecture"/>
    <dgm:cxn modelId="{802C2E7F-FA31-4CC2-957B-E001D7964CC9}" type="presParOf" srcId="{8A35342D-DA38-459E-BF92-A2EA1AE6D35A}" destId="{FD310A75-8D48-4034-A71E-17700F6A1551}" srcOrd="1" destOrd="0" presId="urn:microsoft.com/office/officeart/2005/8/layout/architecture"/>
    <dgm:cxn modelId="{54CDE401-80D5-4B41-85F4-CB7727F87E69}" type="presParOf" srcId="{8A35342D-DA38-459E-BF92-A2EA1AE6D35A}" destId="{8ED492AC-4DD4-43C3-BFC0-8DFD83FEE570}" srcOrd="2" destOrd="0" presId="urn:microsoft.com/office/officeart/2005/8/layout/architecture"/>
    <dgm:cxn modelId="{010750F6-9A16-4693-B8C1-661D679D6DA1}" type="presParOf" srcId="{8ED492AC-4DD4-43C3-BFC0-8DFD83FEE570}" destId="{ABC3C89F-3485-4E27-ADEA-CEA23DCFA211}" srcOrd="0" destOrd="0" presId="urn:microsoft.com/office/officeart/2005/8/layout/architecture"/>
    <dgm:cxn modelId="{E1778A11-77ED-4088-A57F-488460AF9AF6}" type="presParOf" srcId="{8ED492AC-4DD4-43C3-BFC0-8DFD83FEE570}" destId="{EF58A70A-DA78-472A-A5C0-D879B4277911}" srcOrd="1" destOrd="0" presId="urn:microsoft.com/office/officeart/2005/8/layout/architecture"/>
    <dgm:cxn modelId="{9D46D5CE-8324-46AB-AA8E-DAF26E229426}" type="presParOf" srcId="{8A35342D-DA38-459E-BF92-A2EA1AE6D35A}" destId="{80730215-5346-4625-B57F-8A43CD20A0C2}" srcOrd="3" destOrd="0" presId="urn:microsoft.com/office/officeart/2005/8/layout/architecture"/>
    <dgm:cxn modelId="{4DC0A647-F061-4B12-82C1-C18015917ECD}" type="presParOf" srcId="{8A35342D-DA38-459E-BF92-A2EA1AE6D35A}" destId="{729547D2-4538-4EDA-903F-50613242119E}" srcOrd="4" destOrd="0" presId="urn:microsoft.com/office/officeart/2005/8/layout/architecture"/>
    <dgm:cxn modelId="{01DF4521-B853-47D9-9869-BE3D5E268183}" type="presParOf" srcId="{729547D2-4538-4EDA-903F-50613242119E}" destId="{246CFCF5-2DFD-4158-B19E-E408F0B64216}" srcOrd="0" destOrd="0" presId="urn:microsoft.com/office/officeart/2005/8/layout/architecture"/>
    <dgm:cxn modelId="{AFF55F58-B6B6-486E-9CC0-E2238916BC70}" type="presParOf" srcId="{729547D2-4538-4EDA-903F-50613242119E}" destId="{446B1F3E-2481-48F1-9128-B4D59D9F8682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25B85-D583-4DD4-B1F7-0A60DF1283D0}">
      <dsp:nvSpPr>
        <dsp:cNvPr id="0" name=""/>
        <dsp:cNvSpPr/>
      </dsp:nvSpPr>
      <dsp:spPr>
        <a:xfrm>
          <a:off x="7119" y="0"/>
          <a:ext cx="9898880" cy="1641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Loreme</a:t>
          </a:r>
          <a:r>
            <a:rPr lang="en-US" sz="6500" kern="1200" dirty="0" smtClean="0"/>
            <a:t> Pt</a:t>
          </a:r>
          <a:r>
            <a:rPr lang="sr-Latn-RS" sz="6500" kern="1200" dirty="0" smtClean="0"/>
            <a:t> </a:t>
          </a:r>
          <a:r>
            <a:rPr lang="en-US" sz="6500" kern="1200" dirty="0" smtClean="0"/>
            <a:t>100 </a:t>
          </a:r>
          <a:endParaRPr lang="en-US" sz="6500" kern="1200" dirty="0"/>
        </a:p>
      </dsp:txBody>
      <dsp:txXfrm>
        <a:off x="55187" y="48068"/>
        <a:ext cx="9802744" cy="1545018"/>
      </dsp:txXfrm>
    </dsp:sp>
    <dsp:sp modelId="{25A11A4B-6F33-4759-887D-C626AC9D712B}">
      <dsp:nvSpPr>
        <dsp:cNvPr id="0" name=""/>
        <dsp:cNvSpPr/>
      </dsp:nvSpPr>
      <dsp:spPr>
        <a:xfrm>
          <a:off x="3390676" y="1887501"/>
          <a:ext cx="3124646" cy="1641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6500" kern="1200" dirty="0" smtClean="0"/>
            <a:t>Pt</a:t>
          </a:r>
          <a:endParaRPr lang="en-US" sz="6500" kern="1200" dirty="0"/>
        </a:p>
      </dsp:txBody>
      <dsp:txXfrm>
        <a:off x="3438744" y="1935569"/>
        <a:ext cx="3028510" cy="1545018"/>
      </dsp:txXfrm>
    </dsp:sp>
    <dsp:sp modelId="{ABC3C89F-3485-4E27-ADEA-CEA23DCFA211}">
      <dsp:nvSpPr>
        <dsp:cNvPr id="0" name=""/>
        <dsp:cNvSpPr/>
      </dsp:nvSpPr>
      <dsp:spPr>
        <a:xfrm>
          <a:off x="6781353" y="1882233"/>
          <a:ext cx="3124646" cy="1641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6500" kern="1200" dirty="0" smtClean="0"/>
            <a:t>100</a:t>
          </a:r>
          <a:endParaRPr lang="en-US" sz="6500" kern="1200" dirty="0"/>
        </a:p>
      </dsp:txBody>
      <dsp:txXfrm>
        <a:off x="6829421" y="1930301"/>
        <a:ext cx="3028510" cy="1545018"/>
      </dsp:txXfrm>
    </dsp:sp>
    <dsp:sp modelId="{246CFCF5-2DFD-4158-B19E-E408F0B64216}">
      <dsp:nvSpPr>
        <dsp:cNvPr id="0" name=""/>
        <dsp:cNvSpPr/>
      </dsp:nvSpPr>
      <dsp:spPr>
        <a:xfrm>
          <a:off x="0" y="1882233"/>
          <a:ext cx="3124646" cy="16411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6500" kern="1200" dirty="0" smtClean="0"/>
            <a:t>Loreme</a:t>
          </a:r>
          <a:endParaRPr lang="en-US" sz="6500" kern="1200" dirty="0"/>
        </a:p>
      </dsp:txBody>
      <dsp:txXfrm>
        <a:off x="48068" y="1930301"/>
        <a:ext cx="3028510" cy="1545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0C7-2F9F-43AB-BAA9-9DC77AD064A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23947-1FF3-4E11-80B2-8DB6DFD5D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3947-1FF3-4E11-80B2-8DB6DFD5D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0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57B3E0-12A9-45F2-ACD1-B698C0A4E415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958B-F24A-4D00-B27C-F9B27E4D80A2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47E8-C099-4BAA-91B5-F0405ABDDCFA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D073-4F96-4A9D-996F-A68EC9068129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4BA-0671-4297-ACEA-64976F715582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8378-E471-4E37-8D5B-89360C187B1C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3CD0-46BB-4945-80E2-F0C3F99B0D38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21EE-4290-4787-A8EB-30C8352BC720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89FA-9CA2-43A3-8034-C03B306D65C0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F82A-0B50-44E2-9BCC-306387DFEEFD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E209-1570-4998-9003-8A9E3F20EE15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5113-1D9F-4F8B-958B-D0BD82F24716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0B65-3C75-411D-910D-2777580F7454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CE10-21C3-4684-A9A7-FCBB662B8D6D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A7BE-9AEA-4A83-91D9-1CB1E9CEA2B7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416E-1326-4F38-B317-E2A632738F7C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85FA-23DC-4947-B8F7-55D26350833B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E8D6-84DB-4609-A734-8CA625E7634C}" type="datetime1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/>
              <a:t>Loreme</a:t>
            </a:r>
            <a:r>
              <a:rPr lang="en-US" sz="6000" dirty="0"/>
              <a:t> </a:t>
            </a:r>
            <a:r>
              <a:rPr lang="en-US" sz="6000"/>
              <a:t>Pt100 </a:t>
            </a:r>
            <a:r>
              <a:rPr lang="en-US" sz="6000" smtClean="0"/>
              <a:t>+</a:t>
            </a:r>
            <a:br>
              <a:rPr lang="en-US" sz="6000" smtClean="0"/>
            </a:br>
            <a:r>
              <a:rPr lang="en-US" sz="6000" smtClean="0"/>
              <a:t>Siemens </a:t>
            </a:r>
            <a:r>
              <a:rPr lang="en-US" sz="6000" dirty="0"/>
              <a:t>SITRANS TK-H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tx1"/>
                </a:solidFill>
              </a:rPr>
              <a:t>Milan Šaš Em2/2016</a:t>
            </a:r>
          </a:p>
        </p:txBody>
      </p:sp>
    </p:spTree>
    <p:extLst>
      <p:ext uri="{BB962C8B-B14F-4D97-AF65-F5344CB8AC3E}">
        <p14:creationId xmlns:p14="http://schemas.microsoft.com/office/powerpoint/2010/main" val="8500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Siemens SITRANS TK-H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Transmiter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097088"/>
            <a:ext cx="4878389" cy="3541714"/>
          </a:xfrm>
        </p:spPr>
        <p:txBody>
          <a:bodyPr>
            <a:noAutofit/>
          </a:bodyPr>
          <a:lstStyle/>
          <a:p>
            <a:r>
              <a:rPr lang="sr-Latn-RS" sz="2800" dirty="0" smtClean="0"/>
              <a:t>Transmiter je uređaj koji pretvara izlaz sa senzora u standardni signal koji može da ima vrednosti od 0-5V, 0-10V ili 4-20mA</a:t>
            </a:r>
          </a:p>
          <a:p>
            <a:r>
              <a:rPr lang="sr-Latn-RS" sz="2800" dirty="0" smtClean="0"/>
              <a:t>Takav siglan je pogodan za dalju obradu u nekom procesu</a:t>
            </a:r>
          </a:p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1" y="2097088"/>
            <a:ext cx="3480050" cy="3526867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Opšte karakteristike transmitera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687783"/>
            <a:ext cx="9905999" cy="4490947"/>
          </a:xfrm>
        </p:spPr>
        <p:txBody>
          <a:bodyPr>
            <a:noAutofit/>
          </a:bodyPr>
          <a:lstStyle/>
          <a:p>
            <a:r>
              <a:rPr lang="sr-Latn-RS" sz="2800" dirty="0" smtClean="0"/>
              <a:t>Dvož</a:t>
            </a:r>
            <a:r>
              <a:rPr lang="en-US" sz="2800" dirty="0" err="1" smtClean="0"/>
              <a:t>i</a:t>
            </a:r>
            <a:r>
              <a:rPr lang="sr-Latn-RS" sz="2800" dirty="0" smtClean="0"/>
              <a:t>čni transmiter</a:t>
            </a:r>
          </a:p>
          <a:p>
            <a:r>
              <a:rPr lang="sr-Latn-RS" sz="2800" dirty="0" smtClean="0"/>
              <a:t>Koristi se za rezistivne termometre, termoparove i DC izvore</a:t>
            </a:r>
          </a:p>
          <a:p>
            <a:r>
              <a:rPr lang="sr-Latn-RS" sz="2800" dirty="0" smtClean="0"/>
              <a:t>Trpi napon do 500V AC</a:t>
            </a:r>
          </a:p>
          <a:p>
            <a:r>
              <a:rPr lang="sr-Latn-RS" sz="2800" dirty="0" smtClean="0"/>
              <a:t>Pogodan za rad u opasnoj okolini</a:t>
            </a:r>
          </a:p>
          <a:p>
            <a:r>
              <a:rPr lang="sr-Latn-RS" sz="2800" dirty="0" smtClean="0"/>
              <a:t>Izdvojeni kontakti za povezivanje multimera tako da ne utiče na izlazni signal</a:t>
            </a:r>
          </a:p>
          <a:p>
            <a:r>
              <a:rPr lang="sr-Latn-RS" sz="2800" dirty="0" smtClean="0"/>
              <a:t>Izlazni signal u opsegu 4-20mA</a:t>
            </a:r>
          </a:p>
          <a:p>
            <a:r>
              <a:rPr lang="sr-Latn-RS" sz="2800" dirty="0" smtClean="0"/>
              <a:t>Može da izdrži temperaturu do 50-60ºC</a:t>
            </a:r>
          </a:p>
          <a:p>
            <a:endParaRPr lang="sr-Latn-R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Način rada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1658"/>
            <a:ext cx="9905999" cy="5196341"/>
          </a:xfrm>
        </p:spPr>
        <p:txBody>
          <a:bodyPr>
            <a:normAutofit fontScale="85000" lnSpcReduction="20000"/>
          </a:bodyPr>
          <a:lstStyle/>
          <a:p>
            <a:r>
              <a:rPr lang="sr-Latn-RS" sz="4000" dirty="0" smtClean="0"/>
              <a:t>Transmiter se povezuje na izlaze senzora</a:t>
            </a:r>
          </a:p>
          <a:p>
            <a:r>
              <a:rPr lang="sr-Latn-RS" sz="4000" dirty="0" smtClean="0"/>
              <a:t>Propušta struju kroz senzor i meri se napon na krajevima priključaka</a:t>
            </a:r>
          </a:p>
          <a:p>
            <a:r>
              <a:rPr lang="sr-Latn-RS" sz="4000" dirty="0" smtClean="0"/>
              <a:t>Mereni napon se šalje na A/D konvertor koji dalje šalje informaciju da mikr</a:t>
            </a:r>
            <a:r>
              <a:rPr lang="en-US" sz="4000" dirty="0" err="1" smtClean="0"/>
              <a:t>okontrolera</a:t>
            </a:r>
            <a:endParaRPr lang="sr-Latn-RS" sz="4000" dirty="0" smtClean="0"/>
          </a:p>
          <a:p>
            <a:r>
              <a:rPr lang="sr-Latn-RS" sz="4000" dirty="0" smtClean="0"/>
              <a:t>Obrađeni signal se šalje na D/A konvertor koji dobijeni signal pretvara u standardizovani signal</a:t>
            </a:r>
          </a:p>
          <a:p>
            <a:r>
              <a:rPr lang="sr-Latn-RS" sz="4000" dirty="0" smtClean="0"/>
              <a:t>Formula po kojoj se dobija merena temperatura glasi: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sz="2200" dirty="0" smtClean="0"/>
          </a:p>
          <a:p>
            <a:endParaRPr lang="en-US" dirty="0"/>
          </a:p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sr-Latn-RS" dirty="0"/>
                  <a:t/>
                </a:r>
                <a:br>
                  <a:rPr lang="sr-Latn-R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𝑇𝑚𝑎𝑥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𝑇𝑚𝑖𝑛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𝐼𝑚𝑎𝑥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𝐼𝑚𝑖𝑛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sr-Latn-R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𝐼𝑎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𝐼𝑚𝑖𝑛</m:t>
                      </m:r>
                      <m:r>
                        <a:rPr lang="sr-Latn-R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𝑇𝑚𝑖𝑛</m:t>
                      </m:r>
                    </m:oMath>
                  </m:oMathPara>
                </a14:m>
                <a:r>
                  <a:rPr lang="sr-Latn-RS" dirty="0"/>
                  <a:t/>
                </a:r>
                <a:br>
                  <a:rPr lang="sr-Latn-R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r-Latn-RS" sz="2800" dirty="0" smtClean="0"/>
              <a:t>Ia – struja očitana na ampermetru</a:t>
            </a:r>
          </a:p>
          <a:p>
            <a:r>
              <a:rPr lang="sr-Latn-RS" dirty="0" smtClean="0"/>
              <a:t>Imin</a:t>
            </a:r>
            <a:r>
              <a:rPr lang="sr-Latn-RS" sz="2800" dirty="0" smtClean="0"/>
              <a:t> = 4mA</a:t>
            </a:r>
          </a:p>
          <a:p>
            <a:r>
              <a:rPr lang="sr-Latn-RS" sz="2800" dirty="0" smtClean="0"/>
              <a:t>I</a:t>
            </a:r>
            <a:r>
              <a:rPr lang="sr-Latn-RS" dirty="0" smtClean="0"/>
              <a:t>max</a:t>
            </a:r>
            <a:r>
              <a:rPr lang="sr-Latn-RS" sz="2800" dirty="0" smtClean="0"/>
              <a:t> = 20mA</a:t>
            </a:r>
          </a:p>
          <a:p>
            <a:r>
              <a:rPr lang="sr-Latn-RS" sz="2800" dirty="0" smtClean="0"/>
              <a:t>T</a:t>
            </a:r>
            <a:r>
              <a:rPr lang="sr-Latn-RS" dirty="0" smtClean="0"/>
              <a:t>min</a:t>
            </a:r>
            <a:r>
              <a:rPr lang="sr-Latn-RS" sz="2800" dirty="0" smtClean="0"/>
              <a:t> = -10 ºC</a:t>
            </a:r>
          </a:p>
          <a:p>
            <a:r>
              <a:rPr lang="sr-Latn-RS" sz="2800" dirty="0" smtClean="0"/>
              <a:t>T</a:t>
            </a:r>
            <a:r>
              <a:rPr lang="sr-Latn-RS" dirty="0" smtClean="0"/>
              <a:t>max</a:t>
            </a:r>
            <a:r>
              <a:rPr lang="sr-Latn-RS" sz="2800" dirty="0" smtClean="0"/>
              <a:t> </a:t>
            </a:r>
            <a:r>
              <a:rPr lang="sr-Latn-RS" sz="2800" dirty="0"/>
              <a:t>= </a:t>
            </a:r>
            <a:r>
              <a:rPr lang="sr-Latn-RS" sz="2800" dirty="0" smtClean="0"/>
              <a:t>110 </a:t>
            </a:r>
            <a:r>
              <a:rPr lang="sr-Latn-RS" sz="2800" dirty="0"/>
              <a:t>ºC</a:t>
            </a:r>
          </a:p>
          <a:p>
            <a:endParaRPr lang="sr-Latn-RS" sz="2800" dirty="0" smtClean="0"/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Transmiter najbolje radi ako se nalazi na samom senzoru</a:t>
            </a:r>
          </a:p>
          <a:p>
            <a:r>
              <a:rPr lang="sr-Latn-RS" sz="2800" dirty="0"/>
              <a:t>Za slanje signala na veće udaljenosti potrebno je koristiti transmiter signala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80" y="446747"/>
            <a:ext cx="8699863" cy="59769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37" y="431075"/>
            <a:ext cx="4277274" cy="585844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8441"/>
            <a:ext cx="5008165" cy="3891102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1" y="1089978"/>
            <a:ext cx="5159986" cy="482749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8" y="1688261"/>
            <a:ext cx="5349242" cy="298824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304" y="0"/>
            <a:ext cx="9905998" cy="1478570"/>
          </a:xfrm>
        </p:spPr>
        <p:txBody>
          <a:bodyPr/>
          <a:lstStyle/>
          <a:p>
            <a:pPr algn="ctr"/>
            <a:r>
              <a:rPr lang="sr-Latn-RS" dirty="0" smtClean="0"/>
              <a:t>Šema spajanja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80" y="969817"/>
            <a:ext cx="7419093" cy="55418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6000" dirty="0" smtClean="0"/>
              <a:t>Hvala na pažnji</a:t>
            </a:r>
            <a:endParaRPr lang="en-US" sz="6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23295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Opšte karakteristike senzora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800" dirty="0" smtClean="0"/>
              <a:t>Oznaka Loreme je ime frme koja je napravila senzor</a:t>
            </a:r>
          </a:p>
          <a:p>
            <a:r>
              <a:rPr lang="sr-Latn-RS" sz="2800" dirty="0" smtClean="0"/>
              <a:t>Oznaka Pt znači da je senzor napravljen od platine</a:t>
            </a:r>
          </a:p>
          <a:p>
            <a:r>
              <a:rPr lang="sr-Latn-RS" sz="2800" dirty="0" smtClean="0"/>
              <a:t>Oznaka 100 znači da senzor na temperaturi od 0ºC ima otporost od 100</a:t>
            </a:r>
            <a:r>
              <a:rPr lang="el-GR" sz="2800" dirty="0" smtClean="0"/>
              <a:t>Ω</a:t>
            </a:r>
            <a:endParaRPr lang="sr-Latn-RS" sz="2800" dirty="0" smtClean="0"/>
          </a:p>
          <a:p>
            <a:r>
              <a:rPr lang="sr-Latn-RS" sz="2800" dirty="0" smtClean="0"/>
              <a:t>Pt 100 ili Pt1000 su najčešće korišćeni senzori u industriji za merenje TEMPERATURE zbog linearnosti promene otpornosti platine i velikog opsega merenja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Opšte karakteristike senzora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6971"/>
            <a:ext cx="9905999" cy="4399507"/>
          </a:xfrm>
        </p:spPr>
        <p:txBody>
          <a:bodyPr>
            <a:noAutofit/>
          </a:bodyPr>
          <a:lstStyle/>
          <a:p>
            <a:r>
              <a:rPr lang="sr-Latn-RS" sz="2800" dirty="0"/>
              <a:t>Jednačina za merenje otpora preko </a:t>
            </a:r>
            <a:r>
              <a:rPr lang="sr-Latn-RS" sz="2800" dirty="0" smtClean="0"/>
              <a:t>tempreature je aproksirmirana polinomom III reda i </a:t>
            </a:r>
            <a:r>
              <a:rPr lang="sr-Latn-RS" sz="2800" dirty="0"/>
              <a:t>glasi :  </a:t>
            </a:r>
            <a:br>
              <a:rPr lang="sr-Latn-RS" sz="2800" dirty="0"/>
            </a:br>
            <a:r>
              <a:rPr lang="sr-Latn-RS" sz="2800" dirty="0"/>
              <a:t>                           </a:t>
            </a:r>
            <a:r>
              <a:rPr lang="bs-Latn-BA" sz="2800" i="1" dirty="0"/>
              <a:t>R(T)=R</a:t>
            </a:r>
            <a:r>
              <a:rPr lang="bs-Latn-BA" sz="2800" i="1" baseline="-25000" dirty="0"/>
              <a:t>0</a:t>
            </a:r>
            <a:r>
              <a:rPr lang="bs-Latn-BA" sz="2800" i="1" dirty="0"/>
              <a:t>[1+</a:t>
            </a:r>
            <a:r>
              <a:rPr lang="el-GR" sz="2800" i="1" dirty="0"/>
              <a:t> α</a:t>
            </a:r>
            <a:r>
              <a:rPr lang="bs-Latn-BA" sz="2800" i="1" dirty="0"/>
              <a:t>T+</a:t>
            </a:r>
            <a:r>
              <a:rPr lang="el-GR" sz="2800" i="1" dirty="0"/>
              <a:t>β</a:t>
            </a:r>
            <a:r>
              <a:rPr lang="bs-Latn-BA" sz="2800" i="1" dirty="0"/>
              <a:t>T</a:t>
            </a:r>
            <a:r>
              <a:rPr lang="bs-Latn-BA" sz="2800" i="1" baseline="30000" dirty="0"/>
              <a:t>2</a:t>
            </a:r>
            <a:r>
              <a:rPr lang="bs-Latn-BA" sz="2800" i="1" dirty="0"/>
              <a:t>+</a:t>
            </a:r>
            <a:r>
              <a:rPr lang="el-GR" sz="2800" i="1" dirty="0"/>
              <a:t>γ</a:t>
            </a:r>
            <a:r>
              <a:rPr lang="bs-Latn-BA" sz="2800" i="1" dirty="0"/>
              <a:t>T</a:t>
            </a:r>
            <a:r>
              <a:rPr lang="bs-Latn-BA" sz="2800" i="1" baseline="30000" dirty="0"/>
              <a:t>3</a:t>
            </a:r>
            <a:r>
              <a:rPr lang="bs-Latn-BA" sz="2800" i="1" dirty="0"/>
              <a:t>(T-100</a:t>
            </a:r>
            <a:r>
              <a:rPr lang="bs-Latn-BA" sz="2800" i="1" dirty="0" smtClean="0"/>
              <a:t>)]</a:t>
            </a:r>
          </a:p>
          <a:p>
            <a:r>
              <a:rPr lang="sr-Latn-RS" sz="2800" dirty="0" smtClean="0"/>
              <a:t>R</a:t>
            </a:r>
            <a:r>
              <a:rPr lang="sr-Latn-RS" sz="1800" dirty="0" smtClean="0"/>
              <a:t>0</a:t>
            </a:r>
            <a:r>
              <a:rPr lang="sr-Latn-RS" sz="2800" dirty="0" smtClean="0"/>
              <a:t> - otpornosti platine na temperaturi od 0ºC [100</a:t>
            </a:r>
            <a:r>
              <a:rPr lang="el-GR" sz="2800" dirty="0" smtClean="0"/>
              <a:t>Ω</a:t>
            </a:r>
            <a:r>
              <a:rPr lang="sr-Latn-RS" sz="2800" dirty="0" smtClean="0"/>
              <a:t>]</a:t>
            </a:r>
          </a:p>
          <a:p>
            <a:r>
              <a:rPr lang="el-GR" sz="2800" b="1" dirty="0" smtClean="0"/>
              <a:t>α</a:t>
            </a:r>
            <a:r>
              <a:rPr lang="sr-Latn-RS" sz="2800" b="1" dirty="0" smtClean="0"/>
              <a:t> = </a:t>
            </a:r>
            <a:r>
              <a:rPr lang="bs-Latn-BA" sz="2800" b="1" dirty="0" smtClean="0"/>
              <a:t>3,90802x10</a:t>
            </a:r>
            <a:r>
              <a:rPr lang="bs-Latn-BA" sz="2800" b="1" baseline="30000" dirty="0" smtClean="0"/>
              <a:t>-3 </a:t>
            </a:r>
            <a:r>
              <a:rPr lang="bs-Latn-BA" sz="2800" b="1" dirty="0" smtClean="0"/>
              <a:t>[</a:t>
            </a:r>
            <a:r>
              <a:rPr lang="bs-Latn-BA" sz="2800" b="1" baseline="30000" dirty="0"/>
              <a:t>o</a:t>
            </a:r>
            <a:r>
              <a:rPr lang="bs-Latn-BA" sz="2800" b="1" dirty="0"/>
              <a:t>C</a:t>
            </a:r>
            <a:r>
              <a:rPr lang="bs-Latn-BA" sz="2800" b="1" baseline="30000" dirty="0"/>
              <a:t>-1</a:t>
            </a:r>
            <a:r>
              <a:rPr lang="bs-Latn-BA" sz="2800" b="1" dirty="0" smtClean="0"/>
              <a:t>]</a:t>
            </a:r>
          </a:p>
          <a:p>
            <a:r>
              <a:rPr lang="el-GR" sz="2800" b="1" dirty="0" smtClean="0"/>
              <a:t>β</a:t>
            </a:r>
            <a:r>
              <a:rPr lang="sr-Latn-RS" sz="2800" b="1" dirty="0"/>
              <a:t> </a:t>
            </a:r>
            <a:r>
              <a:rPr lang="sr-Latn-RS" sz="2800" b="1" dirty="0" smtClean="0"/>
              <a:t>= </a:t>
            </a:r>
            <a:r>
              <a:rPr lang="bs-Latn-BA" sz="2800" b="1" dirty="0" smtClean="0"/>
              <a:t>-5,802x10</a:t>
            </a:r>
            <a:r>
              <a:rPr lang="bs-Latn-BA" sz="2800" b="1" baseline="30000" dirty="0" smtClean="0"/>
              <a:t>-7 </a:t>
            </a:r>
            <a:r>
              <a:rPr lang="bs-Latn-BA" sz="2800" b="1" dirty="0" smtClean="0"/>
              <a:t>[</a:t>
            </a:r>
            <a:r>
              <a:rPr lang="bs-Latn-BA" sz="2800" b="1" baseline="30000" dirty="0" smtClean="0"/>
              <a:t>o</a:t>
            </a:r>
            <a:r>
              <a:rPr lang="bs-Latn-BA" sz="2800" b="1" dirty="0" smtClean="0"/>
              <a:t>C</a:t>
            </a:r>
            <a:r>
              <a:rPr lang="bs-Latn-BA" sz="2800" b="1" baseline="30000" dirty="0" smtClean="0"/>
              <a:t>-2</a:t>
            </a:r>
            <a:r>
              <a:rPr lang="bs-Latn-BA" sz="2800" b="1" dirty="0" smtClean="0"/>
              <a:t>]</a:t>
            </a:r>
          </a:p>
          <a:p>
            <a:r>
              <a:rPr lang="el-GR" sz="2800" b="1" dirty="0" smtClean="0"/>
              <a:t>γ</a:t>
            </a:r>
            <a:r>
              <a:rPr lang="sr-Latn-RS" sz="2800" b="1" dirty="0" smtClean="0"/>
              <a:t> =</a:t>
            </a:r>
            <a:r>
              <a:rPr lang="bs-Latn-BA" sz="2800" b="1" dirty="0" smtClean="0"/>
              <a:t> </a:t>
            </a:r>
            <a:r>
              <a:rPr lang="bs-Latn-BA" sz="2800" b="1" dirty="0"/>
              <a:t>-</a:t>
            </a:r>
            <a:r>
              <a:rPr lang="bs-Latn-BA" sz="2800" b="1" dirty="0" smtClean="0"/>
              <a:t>4.27350x10</a:t>
            </a:r>
            <a:r>
              <a:rPr lang="bs-Latn-BA" sz="2800" b="1" baseline="30000" dirty="0" smtClean="0"/>
              <a:t>-12 </a:t>
            </a:r>
            <a:r>
              <a:rPr lang="bs-Latn-BA" sz="2800" b="1" dirty="0"/>
              <a:t>[</a:t>
            </a:r>
            <a:r>
              <a:rPr lang="bs-Latn-BA" sz="2800" b="1" baseline="30000" dirty="0" smtClean="0"/>
              <a:t>o</a:t>
            </a:r>
            <a:r>
              <a:rPr lang="bs-Latn-BA" sz="2800" b="1" dirty="0" smtClean="0"/>
              <a:t>C</a:t>
            </a:r>
            <a:r>
              <a:rPr lang="bs-Latn-BA" sz="2800" b="1" baseline="30000" dirty="0" smtClean="0"/>
              <a:t>-3</a:t>
            </a:r>
            <a:r>
              <a:rPr lang="bs-Latn-BA" sz="2800" b="1" dirty="0" smtClean="0"/>
              <a:t>]</a:t>
            </a:r>
          </a:p>
          <a:p>
            <a:r>
              <a:rPr lang="bs-Latn-BA" sz="2800" dirty="0" smtClean="0"/>
              <a:t>T – temperatura na kojoj se vrši merenje otpornosti</a:t>
            </a:r>
            <a:endParaRPr lang="bs-Latn-BA" sz="2800" dirty="0"/>
          </a:p>
          <a:p>
            <a:endParaRPr lang="bs-Latn-BA" sz="2800" dirty="0"/>
          </a:p>
          <a:p>
            <a:endParaRPr lang="bs-Latn-BA" sz="2800" dirty="0"/>
          </a:p>
          <a:p>
            <a:endParaRPr lang="sr-Latn-R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Opšte karakteristike senzora	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41411" y="1759226"/>
            <a:ext cx="4878391" cy="3541713"/>
          </a:xfrm>
        </p:spPr>
        <p:txBody>
          <a:bodyPr>
            <a:noAutofit/>
          </a:bodyPr>
          <a:lstStyle/>
          <a:p>
            <a:r>
              <a:rPr lang="bs-Latn-BA" sz="2800" dirty="0"/>
              <a:t>Analogni senzor temperature </a:t>
            </a:r>
            <a:endParaRPr lang="en-US" sz="2800" dirty="0"/>
          </a:p>
          <a:p>
            <a:r>
              <a:rPr lang="bs-Latn-BA" sz="2800" dirty="0"/>
              <a:t>Čistoća platine  99,999%</a:t>
            </a:r>
          </a:p>
          <a:p>
            <a:r>
              <a:rPr lang="bs-Latn-BA" sz="2800" dirty="0"/>
              <a:t>Opseg  od -</a:t>
            </a:r>
            <a:r>
              <a:rPr lang="bs-Latn-BA" sz="2800" dirty="0" smtClean="0"/>
              <a:t>260</a:t>
            </a:r>
            <a:r>
              <a:rPr lang="sr-Latn-RS" sz="2800" dirty="0"/>
              <a:t>ºC</a:t>
            </a:r>
            <a:r>
              <a:rPr lang="bs-Latn-BA" sz="2800" dirty="0" smtClean="0"/>
              <a:t> </a:t>
            </a:r>
            <a:r>
              <a:rPr lang="bs-Latn-BA" sz="2800" dirty="0"/>
              <a:t>do </a:t>
            </a:r>
            <a:r>
              <a:rPr lang="bs-Latn-BA" sz="2800" dirty="0" smtClean="0"/>
              <a:t>650</a:t>
            </a:r>
            <a:r>
              <a:rPr lang="sr-Latn-RS" sz="2800" dirty="0"/>
              <a:t>ºC</a:t>
            </a:r>
            <a:endParaRPr lang="bs-Latn-BA" sz="2800" dirty="0"/>
          </a:p>
          <a:p>
            <a:r>
              <a:rPr lang="bs-Latn-BA" sz="2800" dirty="0"/>
              <a:t>Probojni napon 500V DC</a:t>
            </a:r>
          </a:p>
          <a:p>
            <a:r>
              <a:rPr lang="bs-Latn-BA" sz="2800" dirty="0"/>
              <a:t>Pristisak od 50bar</a:t>
            </a:r>
            <a:endParaRPr lang="en-US" sz="2800" dirty="0"/>
          </a:p>
          <a:p>
            <a:r>
              <a:rPr lang="en-US" sz="2800" dirty="0" err="1" smtClean="0"/>
              <a:t>Osetljivost</a:t>
            </a:r>
            <a:r>
              <a:rPr lang="en-US" sz="2800" dirty="0" smtClean="0"/>
              <a:t> </a:t>
            </a:r>
            <a:r>
              <a:rPr lang="bs-Latn-BA" sz="2800" dirty="0"/>
              <a:t>priblizno </a:t>
            </a:r>
            <a:r>
              <a:rPr lang="sr-Cyrl-RS" sz="2800" dirty="0"/>
              <a:t>10µ</a:t>
            </a:r>
            <a:r>
              <a:rPr lang="el-GR" sz="2800" dirty="0"/>
              <a:t>Ω </a:t>
            </a:r>
            <a:r>
              <a:rPr lang="en-US" sz="2800" dirty="0"/>
              <a:t>/°C</a:t>
            </a:r>
          </a:p>
          <a:p>
            <a:r>
              <a:rPr lang="bs-Latn-BA" sz="2800" dirty="0"/>
              <a:t>Speci</a:t>
            </a:r>
            <a:r>
              <a:rPr lang="en-US" sz="2800" dirty="0"/>
              <a:t>f</a:t>
            </a:r>
            <a:r>
              <a:rPr lang="bs-Latn-BA" sz="2800" dirty="0"/>
              <a:t>ična otpornsot  </a:t>
            </a:r>
            <a:r>
              <a:rPr lang="el-GR" sz="2800" dirty="0"/>
              <a:t>ρ</a:t>
            </a:r>
            <a:r>
              <a:rPr lang="sr-Cyrl-RS" sz="2800" dirty="0"/>
              <a:t> = 0,1 µ</a:t>
            </a:r>
            <a:r>
              <a:rPr lang="el-GR" sz="2800" dirty="0"/>
              <a:t>Ω</a:t>
            </a:r>
            <a:r>
              <a:rPr lang="en-US" sz="2800" dirty="0"/>
              <a:t>m</a:t>
            </a:r>
            <a:endParaRPr lang="sr-Latn-RS" sz="2800" dirty="0"/>
          </a:p>
          <a:p>
            <a:endParaRPr lang="en-US" sz="2800" dirty="0"/>
          </a:p>
          <a:p>
            <a:endParaRPr lang="bs-Latn-BA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B3C6A-9C3C-4838-9092-6C2F7048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17" y="1782678"/>
            <a:ext cx="4412293" cy="447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Konstrukcija senzora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2800" dirty="0" smtClean="0"/>
              <a:t>Pt100 senzori se nalaze u termootpornim sondama</a:t>
            </a:r>
          </a:p>
          <a:p>
            <a:r>
              <a:rPr lang="bs-Latn-BA" sz="2800" dirty="0" smtClean="0"/>
              <a:t>Sam senzor se nalazi u kućištu od keramike kako bi se izbegao uticaj agresivnih tečnosti ili gasova čiju temperaturu merimo</a:t>
            </a:r>
          </a:p>
          <a:p>
            <a:r>
              <a:rPr lang="bs-Latn-BA" sz="2800" dirty="0" smtClean="0"/>
              <a:t>Merenje se vrši pomoću sistema za trožično merenje </a:t>
            </a:r>
            <a:endParaRPr lang="bs-Latn-B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56" y="905900"/>
            <a:ext cx="6792273" cy="21720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56" y="3365285"/>
            <a:ext cx="6792273" cy="28012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Na</a:t>
            </a:r>
            <a:r>
              <a:rPr lang="sr-Latn-RS" sz="4000" dirty="0" smtClean="0"/>
              <a:t>čin rada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0847"/>
            <a:ext cx="9905999" cy="4112124"/>
          </a:xfrm>
        </p:spPr>
        <p:txBody>
          <a:bodyPr>
            <a:noAutofit/>
          </a:bodyPr>
          <a:lstStyle/>
          <a:p>
            <a:r>
              <a:rPr lang="bs-Latn-BA" sz="2800" dirty="0"/>
              <a:t>Termootpornički senzor je pasivan </a:t>
            </a:r>
            <a:r>
              <a:rPr lang="bs-Latn-BA" sz="2800" dirty="0" smtClean="0"/>
              <a:t>pa </a:t>
            </a:r>
            <a:r>
              <a:rPr lang="bs-Latn-BA" sz="2800" dirty="0"/>
              <a:t>kroz njega mora </a:t>
            </a:r>
            <a:r>
              <a:rPr lang="bs-Latn-BA" sz="2800" dirty="0" smtClean="0"/>
              <a:t>prolaziti </a:t>
            </a:r>
            <a:r>
              <a:rPr lang="bs-Latn-BA" sz="2800" dirty="0"/>
              <a:t>struja da bi se dobio napon </a:t>
            </a:r>
            <a:r>
              <a:rPr lang="bs-Latn-BA" sz="2800" dirty="0" smtClean="0"/>
              <a:t>koji </a:t>
            </a:r>
            <a:r>
              <a:rPr lang="bs-Latn-BA" sz="2800" dirty="0"/>
              <a:t>se moze </a:t>
            </a:r>
            <a:r>
              <a:rPr lang="bs-Latn-BA" sz="2800" dirty="0" smtClean="0"/>
              <a:t>meriti</a:t>
            </a:r>
          </a:p>
          <a:p>
            <a:r>
              <a:rPr lang="en-US" sz="2800" dirty="0" err="1"/>
              <a:t>Postavlja</a:t>
            </a:r>
            <a:r>
              <a:rPr lang="en-US" sz="2800" dirty="0"/>
              <a:t> se pod </a:t>
            </a:r>
            <a:r>
              <a:rPr lang="en-US" sz="2800" dirty="0" err="1"/>
              <a:t>uglom</a:t>
            </a:r>
            <a:r>
              <a:rPr lang="en-US" sz="2800" dirty="0"/>
              <a:t> od 45</a:t>
            </a:r>
            <a:r>
              <a:rPr lang="bs-Latn-BA" sz="2800" baseline="30000" dirty="0"/>
              <a:t>o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 smtClean="0"/>
              <a:t>priklju</a:t>
            </a:r>
            <a:r>
              <a:rPr lang="sr-Latn-RS" sz="2800" dirty="0" smtClean="0"/>
              <a:t>č</a:t>
            </a:r>
            <a:r>
              <a:rPr lang="en-US" sz="2800" dirty="0" smtClean="0"/>
              <a:t>ci </a:t>
            </a:r>
            <a:r>
              <a:rPr lang="en-US" sz="2800" dirty="0" err="1"/>
              <a:t>su</a:t>
            </a:r>
            <a:r>
              <a:rPr lang="en-US" sz="2800" dirty="0"/>
              <a:t> mu </a:t>
            </a:r>
            <a:r>
              <a:rPr lang="en-US" sz="2800" dirty="0" err="1"/>
              <a:t>okrenuti</a:t>
            </a:r>
            <a:r>
              <a:rPr lang="en-US" sz="2800" dirty="0"/>
              <a:t> </a:t>
            </a:r>
            <a:r>
              <a:rPr lang="en-US" sz="2800" dirty="0" err="1"/>
              <a:t>prema</a:t>
            </a:r>
            <a:r>
              <a:rPr lang="en-US" sz="2800" dirty="0"/>
              <a:t> </a:t>
            </a:r>
            <a:r>
              <a:rPr lang="en-US" sz="2800" dirty="0" smtClean="0"/>
              <a:t>dole</a:t>
            </a:r>
            <a:endParaRPr lang="sr-Latn-RS" sz="2800" dirty="0" smtClean="0"/>
          </a:p>
          <a:p>
            <a:r>
              <a:rPr lang="sr-Latn-RS" sz="2800" dirty="0" smtClean="0"/>
              <a:t>Problem tokom merenja su Džulovi gubici koji se javljau u provodniku kroz koji teče struja i srazmerni su kvadratu struje koja teče kroz provodnik (samozagrevanje)</a:t>
            </a:r>
          </a:p>
          <a:p>
            <a:r>
              <a:rPr lang="sr-Latn-RS" sz="2800" dirty="0" smtClean="0"/>
              <a:t>Posledica ove greške je ta da senzor pokazuje veću temperaturu nego što bi trebalo</a:t>
            </a:r>
          </a:p>
          <a:p>
            <a:r>
              <a:rPr lang="sr-Latn-RS" sz="2800" dirty="0" smtClean="0"/>
              <a:t>Mogu se kretati od zanemarljivih grešaka do grešaka od 1ºC</a:t>
            </a:r>
            <a:endParaRPr lang="bs-Latn-B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41408" y="449263"/>
            <a:ext cx="4649783" cy="823912"/>
          </a:xfrm>
        </p:spPr>
        <p:txBody>
          <a:bodyPr>
            <a:normAutofit/>
          </a:bodyPr>
          <a:lstStyle/>
          <a:p>
            <a:r>
              <a:rPr lang="sr-Latn-RS" sz="4000" dirty="0" smtClean="0"/>
              <a:t>Prednosti: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41408" y="1337761"/>
            <a:ext cx="4878391" cy="34972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bs-Latn-BA" sz="2800" dirty="0"/>
              <a:t>Očitavaju apsolutnu </a:t>
            </a:r>
            <a:r>
              <a:rPr lang="bs-Latn-BA" sz="2800" dirty="0" smtClean="0"/>
              <a:t>temperaturu</a:t>
            </a:r>
          </a:p>
          <a:p>
            <a:pPr>
              <a:buFont typeface="Wingdings" pitchFamily="2" charset="2"/>
              <a:buChar char="§"/>
            </a:pPr>
            <a:r>
              <a:rPr lang="bs-Latn-BA" sz="2800" dirty="0"/>
              <a:t>Imaju linearnu </a:t>
            </a:r>
            <a:r>
              <a:rPr lang="bs-Latn-BA" sz="2800" dirty="0" smtClean="0"/>
              <a:t>karakteristiku</a:t>
            </a:r>
          </a:p>
          <a:p>
            <a:pPr>
              <a:buFont typeface="Wingdings" pitchFamily="2" charset="2"/>
              <a:buChar char="§"/>
            </a:pPr>
            <a:r>
              <a:rPr lang="bs-Latn-BA" sz="2800" dirty="0"/>
              <a:t>Stabilan i </a:t>
            </a:r>
            <a:r>
              <a:rPr lang="bs-Latn-BA" sz="2800" dirty="0" smtClean="0"/>
              <a:t>tačan</a:t>
            </a:r>
            <a:endParaRPr lang="bs-Latn-BA" sz="2800" dirty="0"/>
          </a:p>
          <a:p>
            <a:pPr>
              <a:buFont typeface="Wingdings" pitchFamily="2" charset="2"/>
              <a:buChar char="§"/>
            </a:pPr>
            <a:r>
              <a:rPr lang="bs-Latn-BA" sz="2800" dirty="0" smtClean="0"/>
              <a:t>Pogodan za </a:t>
            </a:r>
            <a:r>
              <a:rPr lang="bs-Latn-BA" sz="2800" dirty="0"/>
              <a:t>ponovljena </a:t>
            </a:r>
            <a:r>
              <a:rPr lang="bs-Latn-BA" sz="2800" dirty="0" smtClean="0"/>
              <a:t>merenja</a:t>
            </a:r>
            <a:endParaRPr lang="bs-Latn-BA" sz="2800" dirty="0"/>
          </a:p>
          <a:p>
            <a:pPr>
              <a:buFont typeface="Wingdings" pitchFamily="2" charset="2"/>
              <a:buChar char="§"/>
            </a:pPr>
            <a:r>
              <a:rPr lang="bs-Latn-BA" sz="2800" dirty="0" smtClean="0"/>
              <a:t>Pogodan </a:t>
            </a:r>
            <a:r>
              <a:rPr lang="bs-Latn-BA" sz="2800" dirty="0"/>
              <a:t>za visoke </a:t>
            </a:r>
            <a:r>
              <a:rPr lang="bs-Latn-BA" sz="2800" dirty="0" smtClean="0"/>
              <a:t>pritiske</a:t>
            </a:r>
            <a:endParaRPr lang="bs-Latn-BA" sz="2800" dirty="0"/>
          </a:p>
          <a:p>
            <a:pPr>
              <a:buFont typeface="Wingdings" pitchFamily="2" charset="2"/>
              <a:buChar char="§"/>
            </a:pPr>
            <a:r>
              <a:rPr lang="bs-Latn-BA" sz="2800" dirty="0"/>
              <a:t>Pogodan za korozivne </a:t>
            </a:r>
            <a:r>
              <a:rPr lang="bs-Latn-BA" sz="2800" dirty="0" smtClean="0"/>
              <a:t>sredine</a:t>
            </a:r>
            <a:endParaRPr lang="bs-Latn-BA" sz="2800" dirty="0"/>
          </a:p>
          <a:p>
            <a:pPr>
              <a:buFont typeface="Wingdings" pitchFamily="2" charset="2"/>
              <a:buChar char="§"/>
            </a:pPr>
            <a:endParaRPr lang="bs-Latn-BA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48407" y="449263"/>
            <a:ext cx="4646602" cy="823912"/>
          </a:xfrm>
        </p:spPr>
        <p:txBody>
          <a:bodyPr>
            <a:normAutofit/>
          </a:bodyPr>
          <a:lstStyle/>
          <a:p>
            <a:r>
              <a:rPr lang="sr-Latn-RS" sz="4000" dirty="0" smtClean="0"/>
              <a:t>Mane: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019799" y="1337761"/>
            <a:ext cx="4875210" cy="27178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bs-Latn-BA" sz="2800" dirty="0" smtClean="0"/>
              <a:t>Samozagreavanje</a:t>
            </a:r>
            <a:endParaRPr lang="bs-Latn-BA" sz="2800" dirty="0"/>
          </a:p>
          <a:p>
            <a:pPr>
              <a:buFont typeface="Wingdings" pitchFamily="2" charset="2"/>
              <a:buChar char="§"/>
            </a:pPr>
            <a:r>
              <a:rPr lang="bs-Latn-BA" sz="2800" dirty="0"/>
              <a:t>Sporiji </a:t>
            </a:r>
            <a:r>
              <a:rPr lang="bs-Latn-BA" sz="2800" dirty="0" smtClean="0"/>
              <a:t>odziv</a:t>
            </a:r>
            <a:endParaRPr lang="bs-Latn-BA" sz="2800" dirty="0"/>
          </a:p>
          <a:p>
            <a:pPr>
              <a:buFont typeface="Wingdings" pitchFamily="2" charset="2"/>
              <a:buChar char="§"/>
            </a:pPr>
            <a:r>
              <a:rPr lang="bs-Latn-BA" sz="2800" dirty="0"/>
              <a:t>Manja </a:t>
            </a:r>
            <a:r>
              <a:rPr lang="bs-Latn-BA" sz="2800" dirty="0" smtClean="0"/>
              <a:t>osetljivost</a:t>
            </a:r>
            <a:endParaRPr lang="bs-Latn-BA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541</TotalTime>
  <Words>490</Words>
  <Application>Microsoft Office PowerPoint</Application>
  <PresentationFormat>Widescreen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Loreme Pt100 + Siemens SITRANS TK-H</vt:lpstr>
      <vt:lpstr>PowerPoint Presentation</vt:lpstr>
      <vt:lpstr>Opšte karakteristike senzora </vt:lpstr>
      <vt:lpstr>Opšte karakteristike senzora </vt:lpstr>
      <vt:lpstr>Opšte karakteristike senzora </vt:lpstr>
      <vt:lpstr>Konstrukcija senzora</vt:lpstr>
      <vt:lpstr>PowerPoint Presentation</vt:lpstr>
      <vt:lpstr>Način rada</vt:lpstr>
      <vt:lpstr>PowerPoint Presentation</vt:lpstr>
      <vt:lpstr>Siemens SITRANS TK-H</vt:lpstr>
      <vt:lpstr>Transmiter </vt:lpstr>
      <vt:lpstr>Opšte karakteristike transmitera</vt:lpstr>
      <vt:lpstr>Način rada</vt:lpstr>
      <vt:lpstr> T =  (Tmax-Tmin)/(Imax-Imin)∗(Ia-Imin) + Tmin </vt:lpstr>
      <vt:lpstr>PowerPoint Presentation</vt:lpstr>
      <vt:lpstr>PowerPoint Presentation</vt:lpstr>
      <vt:lpstr>PowerPoint Presentation</vt:lpstr>
      <vt:lpstr>Šema spajanja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Loreme Pt100 +  Siemens SITRANS TK-H</dc:title>
  <dc:creator>Milan Šaš</dc:creator>
  <cp:lastModifiedBy>Milan Šaš</cp:lastModifiedBy>
  <cp:revision>28</cp:revision>
  <dcterms:created xsi:type="dcterms:W3CDTF">2018-11-28T14:52:56Z</dcterms:created>
  <dcterms:modified xsi:type="dcterms:W3CDTF">2018-11-30T09:02:58Z</dcterms:modified>
</cp:coreProperties>
</file>