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r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A4E2B65-B1D1-4BCA-AB65-977C2F49693A}" type="slidenum">
              <a:rPr lang="sr-Latn-BA" smtClean="0"/>
              <a:t>‹#›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r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EE67AA2-3FCA-430E-8D58-55E56052CC79}" type="datetimeFigureOut">
              <a:rPr lang="sr-Latn-BA" smtClean="0"/>
              <a:t>20.11.2015</a:t>
            </a:fld>
            <a:endParaRPr lang="sr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7525388" cy="848385"/>
          </a:xfrm>
        </p:spPr>
        <p:txBody>
          <a:bodyPr/>
          <a:lstStyle/>
          <a:p>
            <a:pPr marL="182880" indent="0">
              <a:buNone/>
            </a:pPr>
            <a:r>
              <a:rPr lang="en-US" sz="4800" smtClean="0"/>
              <a:t>INKREMENTALNI ENKODER</a:t>
            </a:r>
            <a:endParaRPr lang="sr-Latn-BA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01243" y="3356992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+mj-lt"/>
              </a:rPr>
              <a:t>H</a:t>
            </a:r>
            <a:r>
              <a:rPr lang="de-DE" sz="4800" b="1" dirty="0" smtClean="0">
                <a:solidFill>
                  <a:schemeClr val="tx2"/>
                </a:solidFill>
                <a:latin typeface="+mj-lt"/>
              </a:rPr>
              <a:t>ÜBNER OG 71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6708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493024"/>
              </p:ext>
            </p:extLst>
          </p:nvPr>
        </p:nvGraphicFramePr>
        <p:xfrm>
          <a:off x="107504" y="44622"/>
          <a:ext cx="8280920" cy="6768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516340">
                <a:tc gridSpan="2">
                  <a:txBody>
                    <a:bodyPr/>
                    <a:lstStyle/>
                    <a:p>
                      <a:r>
                        <a:rPr lang="sr-Latn-RS" b="1" dirty="0" smtClean="0"/>
                        <a:t>                                                            </a:t>
                      </a:r>
                      <a:r>
                        <a:rPr lang="en-US" b="1" dirty="0" smtClean="0"/>
                        <a:t>- </a:t>
                      </a:r>
                      <a:r>
                        <a:rPr lang="sr-Latn-RS" b="1" dirty="0" smtClean="0"/>
                        <a:t>KARAKTERISTIKE</a:t>
                      </a:r>
                      <a:r>
                        <a:rPr lang="en-US" b="1" dirty="0" smtClean="0"/>
                        <a:t> -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3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 NAPAJANJE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sr-Latn-RS" b="0" baseline="0" dirty="0" smtClean="0">
                          <a:solidFill>
                            <a:schemeClr val="tx2"/>
                          </a:solidFill>
                        </a:rPr>
                        <a:t>9 – 26 V DC   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|    5 V DC  +/- 5% (TTL)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16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IMPULSI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PO OBRTAJU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100 – 1024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16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FAZNI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POMERAJ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90</a:t>
                      </a:r>
                      <a:r>
                        <a:rPr lang="en-US" baseline="30000" dirty="0" smtClean="0">
                          <a:solidFill>
                            <a:schemeClr val="tx2"/>
                          </a:solidFill>
                        </a:rPr>
                        <a:t>⁰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en-US" baseline="300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/- 20</a:t>
                      </a:r>
                      <a:r>
                        <a:rPr lang="en-US" baseline="30000" dirty="0" smtClean="0">
                          <a:solidFill>
                            <a:schemeClr val="tx2"/>
                          </a:solidFill>
                        </a:rPr>
                        <a:t>⁰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16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REFERENTNI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SIGNAL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INDEKS KANAL,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sr-Latn-RS" baseline="0" dirty="0" smtClean="0">
                          <a:solidFill>
                            <a:schemeClr val="tx2"/>
                          </a:solidFill>
                        </a:rPr>
                        <a:t>ŠIRINA 90</a:t>
                      </a:r>
                      <a:r>
                        <a:rPr lang="en-US" baseline="30000" dirty="0" smtClean="0">
                          <a:solidFill>
                            <a:schemeClr val="tx2"/>
                          </a:solidFill>
                        </a:rPr>
                        <a:t>⁰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163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IZLAZNI</a:t>
                      </a:r>
                      <a:r>
                        <a:rPr lang="sr-Latn-RS" baseline="0" dirty="0" smtClean="0">
                          <a:solidFill>
                            <a:schemeClr val="tx2"/>
                          </a:solidFill>
                        </a:rPr>
                        <a:t> SIGNALI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A, B,</a:t>
                      </a:r>
                      <a:r>
                        <a:rPr lang="sr-Latn-RS" baseline="0" dirty="0" smtClean="0">
                          <a:solidFill>
                            <a:schemeClr val="tx2"/>
                          </a:solidFill>
                        </a:rPr>
                        <a:t> C + invertovani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5163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IZLAZNA</a:t>
                      </a:r>
                      <a:r>
                        <a:rPr lang="sr-Latn-RS" baseline="0" dirty="0" smtClean="0">
                          <a:solidFill>
                            <a:schemeClr val="tx2"/>
                          </a:solidFill>
                        </a:rPr>
                        <a:t> FREKVENCIJA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≤</a:t>
                      </a:r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120kHz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5062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STRUJA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≤</a:t>
                      </a:r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100mA</a:t>
                      </a:r>
                    </a:p>
                  </a:txBody>
                  <a:tcPr/>
                </a:tc>
              </a:tr>
              <a:tr h="45062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RADNA TEMPERATURA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-20     -     +85</a:t>
                      </a:r>
                      <a:r>
                        <a:rPr lang="en-US" baseline="30000" dirty="0" smtClean="0">
                          <a:solidFill>
                            <a:schemeClr val="tx2"/>
                          </a:solidFill>
                        </a:rPr>
                        <a:t>⁰</a:t>
                      </a:r>
                      <a:r>
                        <a:rPr lang="sr-Latn-RS" baseline="300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sr-Latn-RS" baseline="0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5062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RADNA</a:t>
                      </a:r>
                      <a:r>
                        <a:rPr lang="sr-Latn-RS" baseline="0" dirty="0" smtClean="0">
                          <a:solidFill>
                            <a:schemeClr val="tx2"/>
                          </a:solidFill>
                        </a:rPr>
                        <a:t> BRZINA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&lt;10000rpm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 (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mehanical</a:t>
                      </a:r>
                      <a:r>
                        <a:rPr lang="en-US" baseline="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506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</a:t>
                      </a:r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ŽINA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≈300g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5062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MATERIJALI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dirty="0" smtClean="0">
                          <a:solidFill>
                            <a:schemeClr val="tx2"/>
                          </a:solidFill>
                        </a:rPr>
                        <a:t>Kućište:</a:t>
                      </a:r>
                      <a:r>
                        <a:rPr lang="sr-Latn-RS" sz="1600" baseline="0" dirty="0" smtClean="0">
                          <a:solidFill>
                            <a:schemeClr val="tx2"/>
                          </a:solidFill>
                        </a:rPr>
                        <a:t> Aluminijum,  Vratilo:  Nerđajući Čelik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50625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MOMENT</a:t>
                      </a:r>
                      <a:r>
                        <a:rPr lang="sr-Latn-RS" baseline="0" dirty="0" smtClean="0">
                          <a:solidFill>
                            <a:schemeClr val="tx2"/>
                          </a:solidFill>
                        </a:rPr>
                        <a:t> INERCIJE ROTORA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 smtClean="0">
                          <a:solidFill>
                            <a:schemeClr val="tx2"/>
                          </a:solidFill>
                        </a:rPr>
                        <a:t>25 gcm</a:t>
                      </a:r>
                      <a:r>
                        <a:rPr lang="sr-Latn-RS" sz="1800" baseline="30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50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STEPEN</a:t>
                      </a:r>
                      <a:r>
                        <a:rPr lang="sr-Latn-RS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2"/>
                          </a:solidFill>
                        </a:rPr>
                        <a:t>ZAŠTITE</a:t>
                      </a:r>
                      <a:endParaRPr 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 dirty="0" smtClean="0">
                          <a:solidFill>
                            <a:schemeClr val="tx2"/>
                          </a:solidFill>
                        </a:rPr>
                        <a:t>IP66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 smtClean="0"/>
              <a:t>Zaštita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sr-Latn-BA" dirty="0" smtClean="0">
                <a:solidFill>
                  <a:schemeClr val="tx2"/>
                </a:solidFill>
                <a:latin typeface="+mj-lt"/>
              </a:rPr>
              <a:t>Dvije vrste zastite mehanička i električna zastita:</a:t>
            </a:r>
          </a:p>
          <a:p>
            <a:pPr lvl="1"/>
            <a:r>
              <a:rPr lang="sr-Latn-BA" sz="2200" dirty="0" smtClean="0">
                <a:solidFill>
                  <a:schemeClr val="tx2"/>
                </a:solidFill>
                <a:latin typeface="+mj-lt"/>
              </a:rPr>
              <a:t>Kućište je mehanički napravljeno da bude otporno na prašinu i zaštitu od vode(čak ni u velikim količinama ne može oštetiti kućište).</a:t>
            </a:r>
          </a:p>
          <a:p>
            <a:pPr lvl="1"/>
            <a:r>
              <a:rPr lang="sr-Latn-BA" sz="2200" dirty="0" smtClean="0">
                <a:solidFill>
                  <a:schemeClr val="tx2"/>
                </a:solidFill>
                <a:latin typeface="+mj-lt"/>
              </a:rPr>
              <a:t>Enkoder je osjetljiv na visoke napone, nepoželjno je da se dodiruju komponente, zato se koristi zaštita izlaznih terminala i ne smije se prekoračiti maksimalan napon.</a:t>
            </a:r>
          </a:p>
          <a:p>
            <a:pPr marL="114300" indent="0">
              <a:buNone/>
            </a:pPr>
            <a:endParaRPr lang="sr-Latn-BA" dirty="0">
              <a:latin typeface="+mj-lt"/>
            </a:endParaRPr>
          </a:p>
          <a:p>
            <a:pPr marL="114300" indent="0">
              <a:buNone/>
            </a:pPr>
            <a:endParaRPr lang="sr-Latn-BA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8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2636912"/>
            <a:ext cx="1450504" cy="1143000"/>
          </a:xfrm>
        </p:spPr>
        <p:txBody>
          <a:bodyPr/>
          <a:lstStyle/>
          <a:p>
            <a:r>
              <a:rPr lang="sr-Latn-BA" dirty="0" smtClean="0"/>
              <a:t>Kraj.</a:t>
            </a:r>
            <a:endParaRPr lang="sr-Latn-BA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5949280"/>
            <a:ext cx="3400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2200" dirty="0" smtClean="0">
                <a:solidFill>
                  <a:schemeClr val="tx2"/>
                </a:solidFill>
                <a:latin typeface="+mj-lt"/>
              </a:rPr>
              <a:t>Željko Dragić RA130/2012</a:t>
            </a:r>
            <a:endParaRPr lang="sr-Latn-BA" sz="2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32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Inkrementalni</a:t>
            </a:r>
            <a:r>
              <a:rPr lang="en-US" dirty="0" smtClean="0"/>
              <a:t> </a:t>
            </a:r>
            <a:r>
              <a:rPr lang="en-US" dirty="0" err="1" smtClean="0"/>
              <a:t>enkoderi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7620000" cy="4699992"/>
          </a:xfrm>
        </p:spPr>
        <p:txBody>
          <a:bodyPr/>
          <a:lstStyle/>
          <a:p>
            <a:r>
              <a:rPr lang="sr-Latn-BA" sz="2400" dirty="0">
                <a:solidFill>
                  <a:schemeClr val="tx2"/>
                </a:solidFill>
                <a:latin typeface="+mj-lt"/>
              </a:rPr>
              <a:t>D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igitalni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senzor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koji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se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koristi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za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mjerenje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brzine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pozicije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trenutne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pozicije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ili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nekog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pomjeraja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) i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smjera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obrtanja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naj</a:t>
            </a:r>
            <a:r>
              <a:rPr lang="sr-Latn-BA" sz="2400" dirty="0" smtClean="0">
                <a:solidFill>
                  <a:schemeClr val="tx2"/>
                </a:solidFill>
                <a:latin typeface="+mj-lt"/>
              </a:rPr>
              <a:t>češće nekog vratila motora (rotora).</a:t>
            </a:r>
          </a:p>
          <a:p>
            <a:endParaRPr lang="sr-Latn-BA" dirty="0">
              <a:solidFill>
                <a:schemeClr val="tx2"/>
              </a:solidFill>
              <a:latin typeface="+mj-lt"/>
            </a:endParaRPr>
          </a:p>
          <a:p>
            <a:r>
              <a:rPr lang="sr-Latn-BA" sz="2400" dirty="0" smtClean="0">
                <a:solidFill>
                  <a:schemeClr val="tx2"/>
                </a:solidFill>
                <a:latin typeface="+mj-lt"/>
              </a:rPr>
              <a:t>Postoji tri osnovna principa rada:</a:t>
            </a:r>
          </a:p>
          <a:p>
            <a:pPr lvl="3"/>
            <a:r>
              <a:rPr lang="sr-Latn-BA" sz="2200" dirty="0" smtClean="0">
                <a:solidFill>
                  <a:schemeClr val="tx2"/>
                </a:solidFill>
                <a:latin typeface="+mj-lt"/>
              </a:rPr>
              <a:t>zasnovan na magnetno-otpornom principu</a:t>
            </a:r>
          </a:p>
          <a:p>
            <a:pPr lvl="3"/>
            <a:r>
              <a:rPr lang="sr-Latn-BA" sz="2200" dirty="0">
                <a:solidFill>
                  <a:schemeClr val="tx2"/>
                </a:solidFill>
                <a:latin typeface="+mj-lt"/>
              </a:rPr>
              <a:t>z</a:t>
            </a:r>
            <a:r>
              <a:rPr lang="sr-Latn-BA" sz="2200" dirty="0" smtClean="0">
                <a:solidFill>
                  <a:schemeClr val="tx2"/>
                </a:solidFill>
                <a:latin typeface="+mj-lt"/>
              </a:rPr>
              <a:t>asnovan na magnetnom principu sa Holovim senzorom i</a:t>
            </a:r>
          </a:p>
          <a:p>
            <a:pPr lvl="3"/>
            <a:r>
              <a:rPr lang="sr-Latn-BA" sz="2200" dirty="0" smtClean="0">
                <a:solidFill>
                  <a:schemeClr val="tx2"/>
                </a:solidFill>
                <a:latin typeface="+mj-lt"/>
              </a:rPr>
              <a:t>zasnovani na otpickom principu rada</a:t>
            </a:r>
            <a:endParaRPr lang="en-US" sz="2200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6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pPr algn="ctr"/>
            <a:r>
              <a:rPr lang="sr-Latn-BA" sz="4000" dirty="0" smtClean="0"/>
              <a:t>Enkoderi zasnovani na optičkom principu rada</a:t>
            </a:r>
            <a:endParaRPr lang="sr-Latn-BA" sz="4000" dirty="0"/>
          </a:p>
        </p:txBody>
      </p:sp>
      <p:pic>
        <p:nvPicPr>
          <p:cNvPr id="4" name="Content Placeholder 3" descr="C:\Users\Toni\Desktop\BazE\Senzo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517561" cy="49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sz="4000" dirty="0"/>
              <a:t>Enkoderi zasnovani na optičkom principu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5194920" cy="4627984"/>
          </a:xfrm>
        </p:spPr>
        <p:txBody>
          <a:bodyPr>
            <a:normAutofit/>
          </a:bodyPr>
          <a:lstStyle/>
          <a:p>
            <a:r>
              <a:rPr lang="sr-Latn-BA" sz="2400" dirty="0" smtClean="0">
                <a:solidFill>
                  <a:schemeClr val="tx2"/>
                </a:solidFill>
                <a:latin typeface="+mj-lt"/>
              </a:rPr>
              <a:t>Izvor svjetlosti je LED dioda koja kroz vrlo precizno izrezan disk, koji je fiksiran za vratilo motora, šalje snop svjetlosti prema fototranzistoru(prijemniku).</a:t>
            </a:r>
          </a:p>
          <a:p>
            <a:r>
              <a:rPr lang="sr-Latn-BA" sz="2400" dirty="0" smtClean="0">
                <a:solidFill>
                  <a:schemeClr val="tx2"/>
                </a:solidFill>
                <a:latin typeface="+mj-lt"/>
              </a:rPr>
              <a:t>Fototranzistor pretvara taj signal(prelazak svijtlo/tama) u odgovarajući električni impuls koji se obrađuje i šalje dalje na obradu.</a:t>
            </a:r>
          </a:p>
          <a:p>
            <a:r>
              <a:rPr lang="sr-Latn-BA" sz="2400" dirty="0" smtClean="0">
                <a:solidFill>
                  <a:schemeClr val="tx2"/>
                </a:solidFill>
                <a:latin typeface="+mj-lt"/>
              </a:rPr>
              <a:t>Osvjetljenjem baznog spoja tranzistora se regulise otvorenost tranzistora.</a:t>
            </a:r>
          </a:p>
        </p:txBody>
      </p:sp>
      <p:pic>
        <p:nvPicPr>
          <p:cNvPr id="4" name="Picture 4" descr="C:\Users\Toni\Desktop\BazE\Senzo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411" y="1916832"/>
            <a:ext cx="2587081" cy="40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sz="4000" dirty="0" smtClean="0"/>
              <a:t>Signali inkrementalnog enkodera</a:t>
            </a:r>
            <a:endParaRPr lang="sr-Latn-B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BA" sz="2400" dirty="0" smtClean="0">
                    <a:solidFill>
                      <a:schemeClr val="tx2"/>
                    </a:solidFill>
                    <a:latin typeface="+mj-lt"/>
                  </a:rPr>
                  <a:t>Ovi enkoderi proizvode jednostavne pravougaone impulse koji se koriste pri upravljanju sa motorima. </a:t>
                </a:r>
              </a:p>
              <a:p>
                <a:r>
                  <a:rPr lang="sr-Latn-BA" sz="2400" dirty="0" smtClean="0">
                    <a:solidFill>
                      <a:schemeClr val="tx2"/>
                    </a:solidFill>
                    <a:latin typeface="+mj-lt"/>
                  </a:rPr>
                  <a:t>Impulsi se broje radi proračuna pozicije, pomjeraja i odredjivanja brzine(preko frekvencije).</a:t>
                </a:r>
              </a:p>
              <a:p>
                <a:r>
                  <a:rPr lang="sr-Latn-BA" sz="2400" dirty="0" smtClean="0">
                    <a:solidFill>
                      <a:schemeClr val="tx2"/>
                    </a:solidFill>
                    <a:latin typeface="+mj-lt"/>
                  </a:rPr>
                  <a:t>Postoje tri kanala A, B i C(često se naziva i I kanal). Kanali A i B su uvijek fazno pomjereni za 90</a:t>
                </a:r>
                <a14:m>
                  <m:oMath xmlns:m="http://schemas.openxmlformats.org/officeDocument/2006/math">
                    <m:r>
                      <a:rPr lang="sr-Latn-BA" sz="24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sr-Latn-BA" sz="2400" dirty="0" smtClean="0">
                    <a:solidFill>
                      <a:schemeClr val="tx2"/>
                    </a:solidFill>
                    <a:latin typeface="+mj-lt"/>
                  </a:rPr>
                  <a:t> da bi se na osnovu njihovog upoređivanja uvijek znao tačan smjer obrtanja. Kanal I sluzi za odredjivanje početka mjerenja kao referentna tačka i postoji samo jedan po krugu.</a:t>
                </a:r>
                <a:endParaRPr lang="sr-Latn-BA" sz="24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17" r="-80"/>
                </a:stretch>
              </a:blipFill>
            </p:spPr>
            <p:txBody>
              <a:bodyPr/>
              <a:lstStyle/>
              <a:p>
                <a:r>
                  <a:rPr lang="sr-Latn-B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1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oni\Desktop\BazE\ENKO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816566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1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" y="1844824"/>
            <a:ext cx="8463059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861" y="47667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+mj-lt"/>
              </a:rPr>
              <a:t>H</a:t>
            </a:r>
            <a:r>
              <a:rPr lang="de-DE" sz="4800" b="1" dirty="0" smtClean="0">
                <a:latin typeface="+mj-lt"/>
              </a:rPr>
              <a:t>ÜBNER OG </a:t>
            </a:r>
            <a:r>
              <a:rPr lang="en-US" sz="4800" b="1" dirty="0" smtClean="0">
                <a:latin typeface="+mj-lt"/>
              </a:rPr>
              <a:t>71</a:t>
            </a:r>
            <a:endParaRPr lang="sr-Latn-BA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32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sz="4000" dirty="0" smtClean="0"/>
              <a:t>Povezivanje senzora</a:t>
            </a:r>
            <a:endParaRPr lang="sr-Latn-B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>
                <a:solidFill>
                  <a:schemeClr val="tx2"/>
                </a:solidFill>
              </a:rPr>
              <a:t>Potrebno je obezbjediti napajanje. Napajanje se obezbjedjuje pomocu 2 žice.</a:t>
            </a:r>
          </a:p>
          <a:p>
            <a:r>
              <a:rPr lang="sr-Latn-BA" dirty="0" smtClean="0">
                <a:solidFill>
                  <a:schemeClr val="tx2"/>
                </a:solidFill>
              </a:rPr>
              <a:t>Izvodimo signale A,B i C iz senzora i povezujemo ih na pinove PLC-a radi dalje obrade, a mozemo povezati i na osciloskop radi prikazivanja signala.</a:t>
            </a:r>
          </a:p>
          <a:p>
            <a:pPr marL="114300" indent="0">
              <a:buNone/>
            </a:pPr>
            <a:endParaRPr lang="sr-Latn-BA" dirty="0" smtClean="0"/>
          </a:p>
        </p:txBody>
      </p:sp>
      <p:pic>
        <p:nvPicPr>
          <p:cNvPr id="4" name="Picture 2" descr="C:\Users\Toni\Downloads\z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8100392" cy="259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sz="4000" dirty="0"/>
              <a:t>Povezivanje senzora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>
                <a:solidFill>
                  <a:schemeClr val="tx2"/>
                </a:solidFill>
              </a:rPr>
              <a:t>Po pravilu žice kojima se dovodi napajanje su obični provodnici, a signali A, B i C se po pravilu izvode pomoću upletenih parica radi obezbjeđivanja otklanjanja šuma i  gubitaka koji mogu nastati u prenosu signala.</a:t>
            </a:r>
            <a:endParaRPr lang="sr-Latn-BA" dirty="0">
              <a:solidFill>
                <a:schemeClr val="tx2"/>
              </a:solidFill>
            </a:endParaRPr>
          </a:p>
        </p:txBody>
      </p:sp>
      <p:pic>
        <p:nvPicPr>
          <p:cNvPr id="4" name="Picture 3" descr="C:\Users\Toni\Downloads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774382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9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759</TotalTime>
  <Words>454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INKREMENTALNI ENKODER</vt:lpstr>
      <vt:lpstr>Inkrementalni enkoderi</vt:lpstr>
      <vt:lpstr>Enkoderi zasnovani na optičkom principu rada</vt:lpstr>
      <vt:lpstr>Enkoderi zasnovani na optičkom principu rada</vt:lpstr>
      <vt:lpstr>Signali inkrementalnog enkodera</vt:lpstr>
      <vt:lpstr>PowerPoint Presentation</vt:lpstr>
      <vt:lpstr>PowerPoint Presentation</vt:lpstr>
      <vt:lpstr>Povezivanje senzora</vt:lpstr>
      <vt:lpstr>Povezivanje senzora</vt:lpstr>
      <vt:lpstr>PowerPoint Presentation</vt:lpstr>
      <vt:lpstr>Zaštita</vt:lpstr>
      <vt:lpstr>Kraj.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INKREMENTALNI ENKORED</dc:title>
  <dc:creator>ŽELJKO</dc:creator>
  <cp:lastModifiedBy>ŽELJKO</cp:lastModifiedBy>
  <cp:revision>12</cp:revision>
  <dcterms:created xsi:type="dcterms:W3CDTF">2015-11-19T16:46:15Z</dcterms:created>
  <dcterms:modified xsi:type="dcterms:W3CDTF">2015-11-20T10:25:16Z</dcterms:modified>
</cp:coreProperties>
</file>