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9" r:id="rId6"/>
    <p:sldId id="260" r:id="rId7"/>
    <p:sldId id="263" r:id="rId8"/>
    <p:sldId id="270" r:id="rId9"/>
    <p:sldId id="262" r:id="rId10"/>
    <p:sldId id="264" r:id="rId11"/>
    <p:sldId id="265" r:id="rId12"/>
    <p:sldId id="267" r:id="rId13"/>
    <p:sldId id="266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8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04-Dec-15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95" y="1394460"/>
            <a:ext cx="8825658" cy="3329581"/>
          </a:xfrm>
        </p:spPr>
        <p:txBody>
          <a:bodyPr/>
          <a:lstStyle/>
          <a:p>
            <a:r>
              <a:rPr lang="en-US" sz="6600" dirty="0" smtClean="0"/>
              <a:t>NIVELCO NIVOSWITCH </a:t>
            </a:r>
            <a:br>
              <a:rPr lang="en-US" sz="6600" dirty="0" smtClean="0"/>
            </a:br>
            <a:r>
              <a:rPr lang="en-US" sz="6600" dirty="0" smtClean="0"/>
              <a:t>RFM-301-0 (401-0)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6" y="553640"/>
            <a:ext cx="3083719" cy="3083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51520" y="5995154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Nera</a:t>
            </a:r>
            <a:r>
              <a:rPr lang="en-US" dirty="0" smtClean="0"/>
              <a:t> </a:t>
            </a:r>
            <a:r>
              <a:rPr lang="en-US" dirty="0" err="1" smtClean="0"/>
              <a:t>Vlaisavljevi</a:t>
            </a:r>
            <a:r>
              <a:rPr lang="sr-Latn-RS" dirty="0" smtClean="0"/>
              <a:t>ć RA 176</a:t>
            </a:r>
            <a:r>
              <a:rPr lang="en-US" dirty="0" smtClean="0"/>
              <a:t>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236818"/>
            <a:ext cx="9644434" cy="626782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Pode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šavanja i izlazi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952500"/>
            <a:ext cx="10419462" cy="4419599"/>
          </a:xfrm>
        </p:spPr>
      </p:pic>
      <p:sp>
        <p:nvSpPr>
          <p:cNvPr id="5" name="TextBox 4"/>
          <p:cNvSpPr txBox="1"/>
          <p:nvPr/>
        </p:nvSpPr>
        <p:spPr>
          <a:xfrm>
            <a:off x="520701" y="5613400"/>
            <a:ext cx="104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ail-safe se u </a:t>
            </a:r>
            <a:r>
              <a:rPr lang="en-US" dirty="0" err="1" smtClean="0"/>
              <a:t>oba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RS" dirty="0" smtClean="0"/>
              <a:t>čaja </a:t>
            </a:r>
            <a:r>
              <a:rPr lang="en-US" dirty="0" err="1" smtClean="0"/>
              <a:t>uklju</a:t>
            </a:r>
            <a:r>
              <a:rPr lang="sr-Latn-RS" dirty="0" smtClean="0"/>
              <a:t>čuje kada je izlazni relej u otvorenom stanju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1" y="369795"/>
            <a:ext cx="5183189" cy="588682"/>
          </a:xfrm>
        </p:spPr>
        <p:txBody>
          <a:bodyPr/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Primer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kori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ščenja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6482" y="958477"/>
            <a:ext cx="5183189" cy="588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Dimenzije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17" y="1955800"/>
            <a:ext cx="3629542" cy="4401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" y="1205183"/>
            <a:ext cx="3040137" cy="4015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726" y="5220624"/>
            <a:ext cx="3387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Svetlija tečnost je veće viskoznosti i kod takvih tečnosti se preporučuje vertikalno postavljanje sonde.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452718"/>
            <a:ext cx="9657134" cy="96968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INSTALACIJA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2" y="2159537"/>
            <a:ext cx="4471612" cy="3793499"/>
          </a:xfrm>
        </p:spPr>
      </p:pic>
      <p:sp>
        <p:nvSpPr>
          <p:cNvPr id="5" name="TextBox 4"/>
          <p:cNvSpPr txBox="1"/>
          <p:nvPr/>
        </p:nvSpPr>
        <p:spPr>
          <a:xfrm>
            <a:off x="465222" y="142240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1. Pazite da ne oštetite senzor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54" y="5463196"/>
            <a:ext cx="2171823" cy="979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2956" y="4791385"/>
            <a:ext cx="5828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3.. Ugao sonde podešava se uz pomoć oznaka na</a:t>
            </a:r>
          </a:p>
          <a:p>
            <a:r>
              <a:rPr lang="sr-Latn-RS" dirty="0"/>
              <a:t>š</a:t>
            </a:r>
            <a:r>
              <a:rPr lang="sr-Latn-RS" dirty="0" smtClean="0"/>
              <a:t>estougaonom vratu.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055" y="2080620"/>
            <a:ext cx="2903131" cy="2546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9243" y="1323786"/>
            <a:ext cx="749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2.. Minimalno rastojanje od ivice suda je 5 mm. </a:t>
            </a:r>
          </a:p>
          <a:p>
            <a:r>
              <a:rPr lang="sr-Latn-RS" dirty="0" smtClean="0"/>
              <a:t>Ugao sonde je takav da omogućava nesmetano kretanje fluida.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262218"/>
            <a:ext cx="9404723" cy="1400530"/>
          </a:xfrm>
        </p:spPr>
        <p:txBody>
          <a:bodyPr/>
          <a:lstStyle/>
          <a:p>
            <a:r>
              <a:rPr lang="sr-Latn-RS" dirty="0">
                <a:solidFill>
                  <a:schemeClr val="bg1"/>
                </a:solidFill>
              </a:rPr>
              <a:t>P</a:t>
            </a:r>
            <a:r>
              <a:rPr lang="sr-Latn-RS" dirty="0" smtClean="0">
                <a:solidFill>
                  <a:schemeClr val="bg1"/>
                </a:solidFill>
              </a:rPr>
              <a:t>ovezivanje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6" y="1036059"/>
            <a:ext cx="10058400" cy="56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20" y="1296721"/>
            <a:ext cx="2788107" cy="4951679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156460" y="2727960"/>
            <a:ext cx="2667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" y="2081629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switch: fail safe</a:t>
            </a:r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US" dirty="0" smtClean="0"/>
              <a:t>witch: </a:t>
            </a:r>
            <a:r>
              <a:rPr lang="en-US" dirty="0" err="1" smtClean="0"/>
              <a:t>gustina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72640" y="3718560"/>
            <a:ext cx="2667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13120" y="3718560"/>
            <a:ext cx="2286000" cy="106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" y="34025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Relejni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45780" y="323135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Napajanje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31" y="2083398"/>
            <a:ext cx="9404723" cy="1400530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 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smtClean="0"/>
              <a:t>												</a:t>
            </a:r>
            <a:r>
              <a:rPr lang="sr-Latn-RS" dirty="0" smtClean="0"/>
              <a:t>Pitanja </a:t>
            </a:r>
            <a:r>
              <a:rPr lang="en-US" dirty="0" smtClean="0"/>
              <a:t>? 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Merenje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nivoa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0938"/>
            <a:ext cx="8946541" cy="4195481"/>
          </a:xfrm>
        </p:spPr>
        <p:txBody>
          <a:bodyPr/>
          <a:lstStyle/>
          <a:p>
            <a:r>
              <a:rPr lang="en-US" sz="2400" dirty="0" err="1" smtClean="0"/>
              <a:t>Nivo</a:t>
            </a:r>
            <a:r>
              <a:rPr lang="en-US" sz="2400" dirty="0" smtClean="0"/>
              <a:t> je </a:t>
            </a:r>
            <a:r>
              <a:rPr lang="en-US" sz="2400" dirty="0" err="1" smtClean="0"/>
              <a:t>visina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sr-Latn-RS" sz="2400" dirty="0" smtClean="0"/>
              <a:t>čnog ili čvrstog (usinjenog, praškastog) materijala u posudi. Nivo je tehnološki parametar koji nam je često neophodan za regulisanje rada tehnološkog aparata i samih procesa.</a:t>
            </a:r>
          </a:p>
          <a:p>
            <a:endParaRPr lang="sr-Latn-RS" sz="2400" dirty="0"/>
          </a:p>
          <a:p>
            <a:r>
              <a:rPr lang="sr-Latn-RS" sz="2400" dirty="0" smtClean="0"/>
              <a:t>Metode merenje nivoa se mogu podeliti u dve grupe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1.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kontinualnog</a:t>
            </a:r>
            <a:r>
              <a:rPr lang="en-US" sz="2000" dirty="0" smtClean="0"/>
              <a:t> </a:t>
            </a:r>
            <a:r>
              <a:rPr lang="en-US" sz="2000" dirty="0" err="1" smtClean="0"/>
              <a:t>merenja</a:t>
            </a:r>
            <a:endParaRPr lang="en-US" sz="2000" dirty="0" smtClean="0"/>
          </a:p>
          <a:p>
            <a:pPr lvl="1"/>
            <a:r>
              <a:rPr lang="en-US" sz="2000" dirty="0" smtClean="0"/>
              <a:t>2. </a:t>
            </a:r>
            <a:r>
              <a:rPr lang="en-US" sz="2000" dirty="0" err="1" smtClean="0"/>
              <a:t>Detekcija</a:t>
            </a:r>
            <a:r>
              <a:rPr lang="en-US" sz="2000" dirty="0" smtClean="0"/>
              <a:t> </a:t>
            </a:r>
            <a:r>
              <a:rPr lang="en-US" sz="2000" dirty="0" err="1" smtClean="0"/>
              <a:t>nivoa</a:t>
            </a:r>
            <a:endParaRPr lang="en-US" sz="2000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6833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Detektori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nivoa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Detektori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 </a:t>
            </a:r>
            <a:r>
              <a:rPr lang="en-US" sz="2400" dirty="0" err="1"/>
              <a:t>markiraju</a:t>
            </a:r>
            <a:r>
              <a:rPr lang="en-US" sz="2400" dirty="0"/>
              <a:t> </a:t>
            </a:r>
            <a:r>
              <a:rPr lang="en-US" sz="2400" dirty="0" err="1"/>
              <a:t>kritične</a:t>
            </a:r>
            <a:r>
              <a:rPr lang="en-US" sz="2400" dirty="0"/>
              <a:t> </a:t>
            </a:r>
            <a:r>
              <a:rPr lang="en-US" sz="2400" dirty="0" err="1"/>
              <a:t>vrednosti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minimalna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maksimalna</a:t>
            </a:r>
            <a:r>
              <a:rPr lang="en-US" sz="2400" dirty="0"/>
              <a:t>  </a:t>
            </a:r>
            <a:r>
              <a:rPr lang="en-US" sz="2400" dirty="0" err="1"/>
              <a:t>vrednost</a:t>
            </a:r>
            <a:r>
              <a:rPr lang="en-US" sz="2400" dirty="0"/>
              <a:t>. 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Senzori</a:t>
            </a:r>
            <a:r>
              <a:rPr lang="en-US" sz="2400" dirty="0"/>
              <a:t>  </a:t>
            </a:r>
            <a:r>
              <a:rPr lang="en-US" sz="2400" dirty="0" err="1"/>
              <a:t>koji</a:t>
            </a:r>
            <a:r>
              <a:rPr lang="en-US" sz="2400" dirty="0"/>
              <a:t>  </a:t>
            </a:r>
            <a:r>
              <a:rPr lang="en-US" sz="2400" dirty="0" err="1"/>
              <a:t>rade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 </a:t>
            </a:r>
            <a:r>
              <a:rPr lang="en-US" sz="2400" dirty="0" err="1"/>
              <a:t>ovom</a:t>
            </a:r>
            <a:r>
              <a:rPr lang="en-US" sz="2400" dirty="0"/>
              <a:t>  </a:t>
            </a:r>
            <a:r>
              <a:rPr lang="en-US" sz="2400" dirty="0" err="1"/>
              <a:t>principu</a:t>
            </a:r>
            <a:r>
              <a:rPr lang="en-US" sz="2400" dirty="0"/>
              <a:t>  </a:t>
            </a:r>
            <a:r>
              <a:rPr lang="en-US" sz="2400" dirty="0" err="1"/>
              <a:t>služe</a:t>
            </a:r>
            <a:r>
              <a:rPr lang="en-US" sz="2400" dirty="0"/>
              <a:t> 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signalizaciju</a:t>
            </a:r>
            <a:r>
              <a:rPr lang="en-US" sz="2400" dirty="0"/>
              <a:t> </a:t>
            </a:r>
            <a:r>
              <a:rPr lang="en-US" sz="2400" dirty="0" err="1"/>
              <a:t>alarma</a:t>
            </a:r>
            <a:r>
              <a:rPr lang="en-US" sz="2400" dirty="0"/>
              <a:t> (</a:t>
            </a:r>
            <a:r>
              <a:rPr lang="en-US" sz="2400" dirty="0" err="1"/>
              <a:t>prepunjen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prazan</a:t>
            </a:r>
            <a:r>
              <a:rPr lang="en-US" sz="2400" dirty="0"/>
              <a:t> </a:t>
            </a:r>
            <a:r>
              <a:rPr lang="en-US" sz="2400" dirty="0" err="1"/>
              <a:t>rezervoar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NIVELCO NIVOSWITCH RFM-401-0 je </a:t>
            </a:r>
            <a:r>
              <a:rPr lang="en-US" sz="2400" dirty="0" err="1" smtClean="0"/>
              <a:t>detektor</a:t>
            </a:r>
            <a:r>
              <a:rPr lang="en-US" sz="2400" dirty="0" smtClean="0"/>
              <a:t> </a:t>
            </a:r>
            <a:r>
              <a:rPr lang="en-US" sz="2400" dirty="0" err="1" smtClean="0"/>
              <a:t>nivoa</a:t>
            </a:r>
            <a:r>
              <a:rPr lang="en-US" sz="2400" dirty="0" smtClean="0"/>
              <a:t> </a:t>
            </a:r>
            <a:r>
              <a:rPr lang="sr-Latn-RS" sz="2400" dirty="0" smtClean="0"/>
              <a:t>TEČNOSTI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</a:t>
            </a:r>
            <a:r>
              <a:rPr lang="en-US" sz="2400" dirty="0" err="1" smtClean="0"/>
              <a:t>vibracionu</a:t>
            </a:r>
            <a:r>
              <a:rPr lang="en-US" sz="2400" dirty="0" smtClean="0"/>
              <a:t> </a:t>
            </a:r>
            <a:r>
              <a:rPr lang="en-US" sz="2400" dirty="0" err="1" smtClean="0"/>
              <a:t>vilju</a:t>
            </a:r>
            <a:r>
              <a:rPr lang="sr-Latn-RS" sz="2400" dirty="0" smtClean="0"/>
              <a:t>šku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7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Vibracione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viljuške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04900"/>
            <a:ext cx="10223500" cy="53949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Spadaju</a:t>
            </a:r>
            <a:r>
              <a:rPr lang="en-US" sz="2400" dirty="0" smtClean="0"/>
              <a:t> </a:t>
            </a:r>
            <a:r>
              <a:rPr lang="en-US" sz="2400" dirty="0"/>
              <a:t>u </a:t>
            </a:r>
            <a:r>
              <a:rPr lang="en-US" sz="2400" dirty="0" err="1"/>
              <a:t>grupu</a:t>
            </a:r>
            <a:r>
              <a:rPr lang="en-US" sz="2400" dirty="0"/>
              <a:t> </a:t>
            </a:r>
            <a:r>
              <a:rPr lang="en-US" sz="2400" dirty="0" err="1"/>
              <a:t>najjednostavnijih</a:t>
            </a:r>
            <a:r>
              <a:rPr lang="en-US" sz="2400" dirty="0"/>
              <a:t> </a:t>
            </a:r>
            <a:r>
              <a:rPr lang="en-US" sz="2400" dirty="0" err="1"/>
              <a:t>senzora</a:t>
            </a:r>
            <a:r>
              <a:rPr lang="en-US" sz="2400" dirty="0"/>
              <a:t> </a:t>
            </a:r>
            <a:r>
              <a:rPr lang="en-US" sz="2400" dirty="0" err="1"/>
              <a:t>merenja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iljuške</a:t>
            </a:r>
            <a:r>
              <a:rPr lang="en-US" sz="2400" dirty="0" smtClean="0"/>
              <a:t>   </a:t>
            </a:r>
            <a:r>
              <a:rPr lang="en-US" sz="2400" dirty="0" err="1"/>
              <a:t>rade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 </a:t>
            </a:r>
            <a:r>
              <a:rPr lang="en-US" sz="2400" dirty="0" err="1"/>
              <a:t>principu</a:t>
            </a:r>
            <a:r>
              <a:rPr lang="en-US" sz="2400" dirty="0"/>
              <a:t>  </a:t>
            </a:r>
            <a:r>
              <a:rPr lang="en-US" sz="2400" dirty="0" err="1"/>
              <a:t>praćenja</a:t>
            </a:r>
            <a:r>
              <a:rPr lang="en-US" sz="2400" dirty="0"/>
              <a:t>  </a:t>
            </a:r>
            <a:r>
              <a:rPr lang="en-US" sz="2400" dirty="0" err="1"/>
              <a:t>promene</a:t>
            </a:r>
            <a:r>
              <a:rPr lang="en-US" sz="2400" dirty="0"/>
              <a:t>  </a:t>
            </a:r>
            <a:r>
              <a:rPr lang="en-US" sz="2400" dirty="0" err="1"/>
              <a:t>rezonantnih</a:t>
            </a:r>
            <a:r>
              <a:rPr lang="en-US" sz="2400" dirty="0"/>
              <a:t> </a:t>
            </a:r>
            <a:r>
              <a:rPr lang="en-US" sz="2400" dirty="0" err="1" smtClean="0"/>
              <a:t>karakteristika</a:t>
            </a:r>
            <a:r>
              <a:rPr lang="en-US" sz="2400" dirty="0" smtClean="0"/>
              <a:t> </a:t>
            </a:r>
            <a:r>
              <a:rPr lang="en-US" sz="2400" dirty="0" err="1"/>
              <a:t>senzora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Očitavanjem</a:t>
            </a:r>
            <a:r>
              <a:rPr lang="en-US" sz="2400" dirty="0" smtClean="0"/>
              <a:t> </a:t>
            </a:r>
            <a:r>
              <a:rPr lang="en-US" sz="2400" dirty="0" err="1"/>
              <a:t>rezonantnih</a:t>
            </a:r>
            <a:r>
              <a:rPr lang="en-US" sz="2400" dirty="0"/>
              <a:t> </a:t>
            </a:r>
            <a:r>
              <a:rPr lang="en-US" sz="2400" dirty="0" err="1" smtClean="0"/>
              <a:t>karakteristika</a:t>
            </a:r>
            <a:r>
              <a:rPr lang="en-US" sz="2400" dirty="0" smtClean="0"/>
              <a:t> </a:t>
            </a:r>
            <a:r>
              <a:rPr lang="en-US" sz="2400" dirty="0" err="1"/>
              <a:t>viljuške</a:t>
            </a:r>
            <a:r>
              <a:rPr lang="en-US" sz="2400" dirty="0"/>
              <a:t> </a:t>
            </a:r>
            <a:r>
              <a:rPr lang="en-US" sz="2400" dirty="0" err="1"/>
              <a:t>dolazi</a:t>
            </a:r>
            <a:r>
              <a:rPr lang="en-US" sz="2400" dirty="0"/>
              <a:t> se do </a:t>
            </a:r>
            <a:r>
              <a:rPr lang="en-US" sz="2400" dirty="0" err="1"/>
              <a:t>informacije</a:t>
            </a:r>
            <a:r>
              <a:rPr lang="en-US" sz="2400" dirty="0"/>
              <a:t> da li je </a:t>
            </a:r>
            <a:r>
              <a:rPr lang="en-US" sz="2400" dirty="0" err="1"/>
              <a:t>viljuška</a:t>
            </a:r>
            <a:r>
              <a:rPr lang="en-US" sz="2400" dirty="0"/>
              <a:t> </a:t>
            </a:r>
            <a:r>
              <a:rPr lang="en-US" sz="2400" dirty="0" err="1"/>
              <a:t>zaronjena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ne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Prednosti</a:t>
            </a:r>
            <a:r>
              <a:rPr lang="en-US" sz="2400" dirty="0" smtClean="0"/>
              <a:t>: </a:t>
            </a:r>
          </a:p>
          <a:p>
            <a:pPr lvl="1"/>
            <a:r>
              <a:rPr lang="en-US" sz="2200" dirty="0" err="1" smtClean="0"/>
              <a:t>Izrađene</a:t>
            </a:r>
            <a:r>
              <a:rPr lang="en-US" sz="2200" dirty="0" smtClean="0"/>
              <a:t> </a:t>
            </a:r>
            <a:r>
              <a:rPr lang="en-US" sz="2200" dirty="0" err="1"/>
              <a:t>su</a:t>
            </a:r>
            <a:r>
              <a:rPr lang="en-US" sz="2200" dirty="0"/>
              <a:t> bez </a:t>
            </a:r>
            <a:r>
              <a:rPr lang="en-US" sz="2200" dirty="0" err="1"/>
              <a:t>pokretnih</a:t>
            </a:r>
            <a:r>
              <a:rPr lang="en-US" sz="2200" dirty="0"/>
              <a:t> </a:t>
            </a:r>
            <a:r>
              <a:rPr lang="en-US" sz="2200" dirty="0" err="1"/>
              <a:t>delova</a:t>
            </a:r>
            <a:r>
              <a:rPr lang="en-US" sz="2200" dirty="0"/>
              <a:t>,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mogućnošću</a:t>
            </a:r>
            <a:r>
              <a:rPr lang="en-US" sz="2200" dirty="0"/>
              <a:t> </a:t>
            </a:r>
            <a:r>
              <a:rPr lang="en-US" sz="2200" dirty="0" err="1"/>
              <a:t>samoprečišćavanja</a:t>
            </a:r>
            <a:r>
              <a:rPr lang="en-US" sz="2200" dirty="0"/>
              <a:t> u </a:t>
            </a:r>
            <a:r>
              <a:rPr lang="en-US" sz="2200" dirty="0" err="1"/>
              <a:t>gotovo</a:t>
            </a:r>
            <a:r>
              <a:rPr lang="en-US" sz="2200" dirty="0"/>
              <a:t> </a:t>
            </a:r>
            <a:r>
              <a:rPr lang="en-US" sz="2200" dirty="0" err="1"/>
              <a:t>svim</a:t>
            </a:r>
            <a:r>
              <a:rPr lang="en-US" sz="2200" dirty="0"/>
              <a:t> </a:t>
            </a:r>
            <a:r>
              <a:rPr lang="en-US" sz="2200" dirty="0" err="1"/>
              <a:t>sredinama</a:t>
            </a:r>
            <a:r>
              <a:rPr lang="en-US" sz="2200" dirty="0"/>
              <a:t>. </a:t>
            </a:r>
            <a:r>
              <a:rPr lang="en-US" sz="2200" dirty="0" err="1"/>
              <a:t>Postoji</a:t>
            </a:r>
            <a:r>
              <a:rPr lang="en-US" sz="2200" dirty="0"/>
              <a:t> </a:t>
            </a:r>
            <a:r>
              <a:rPr lang="en-US" sz="2200" dirty="0" err="1"/>
              <a:t>mogućnost</a:t>
            </a:r>
            <a:r>
              <a:rPr lang="en-US" sz="2200" dirty="0"/>
              <a:t> </a:t>
            </a:r>
            <a:r>
              <a:rPr lang="en-US" sz="2200" dirty="0" err="1"/>
              <a:t>podešavanja</a:t>
            </a:r>
            <a:r>
              <a:rPr lang="en-US" sz="2200" dirty="0"/>
              <a:t> </a:t>
            </a:r>
            <a:r>
              <a:rPr lang="en-US" sz="2200" dirty="0" err="1"/>
              <a:t>trenutka</a:t>
            </a:r>
            <a:r>
              <a:rPr lang="en-US" sz="2200" dirty="0"/>
              <a:t> </a:t>
            </a:r>
            <a:r>
              <a:rPr lang="en-US" sz="2200" dirty="0" err="1"/>
              <a:t>aktiviranja</a:t>
            </a:r>
            <a:r>
              <a:rPr lang="en-US" sz="2200" dirty="0"/>
              <a:t>,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maksimalnom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minimalnom</a:t>
            </a:r>
            <a:r>
              <a:rPr lang="en-US" sz="2200" dirty="0"/>
              <a:t> </a:t>
            </a:r>
            <a:r>
              <a:rPr lang="en-US" sz="2200" dirty="0" err="1"/>
              <a:t>nivou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 err="1" smtClean="0"/>
              <a:t>Sonde</a:t>
            </a:r>
            <a:r>
              <a:rPr lang="en-US" sz="2200" dirty="0" smtClean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izrađene</a:t>
            </a:r>
            <a:r>
              <a:rPr lang="en-US" sz="2200" dirty="0"/>
              <a:t> od </a:t>
            </a:r>
            <a:r>
              <a:rPr lang="en-US" sz="2200" dirty="0" err="1"/>
              <a:t>nerđajućeg</a:t>
            </a:r>
            <a:r>
              <a:rPr lang="en-US" sz="2200" dirty="0"/>
              <a:t> </a:t>
            </a:r>
            <a:r>
              <a:rPr lang="en-US" sz="2200" dirty="0" err="1"/>
              <a:t>čelika</a:t>
            </a:r>
            <a:r>
              <a:rPr lang="en-US" sz="2200" dirty="0"/>
              <a:t>,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čemu</a:t>
            </a:r>
            <a:r>
              <a:rPr lang="en-US" sz="2200" dirty="0"/>
              <a:t> u </a:t>
            </a:r>
            <a:r>
              <a:rPr lang="en-US" sz="2200" dirty="0" err="1"/>
              <a:t>slučaju</a:t>
            </a:r>
            <a:r>
              <a:rPr lang="en-US" sz="2200" dirty="0"/>
              <a:t> </a:t>
            </a:r>
            <a:r>
              <a:rPr lang="en-US" sz="2200" dirty="0" err="1" smtClean="0"/>
              <a:t>vibracionih</a:t>
            </a:r>
            <a:r>
              <a:rPr lang="en-US" sz="2200" dirty="0" smtClean="0"/>
              <a:t> </a:t>
            </a:r>
            <a:r>
              <a:rPr lang="en-US" sz="2200" dirty="0" err="1"/>
              <a:t>viljuški</a:t>
            </a:r>
            <a:r>
              <a:rPr lang="en-US" sz="2200" dirty="0"/>
              <a:t> </a:t>
            </a:r>
            <a:r>
              <a:rPr lang="en-US" sz="2200" dirty="0" err="1" smtClean="0"/>
              <a:t>postoji</a:t>
            </a:r>
            <a:r>
              <a:rPr lang="en-US" sz="2200" dirty="0" smtClean="0"/>
              <a:t> </a:t>
            </a:r>
            <a:r>
              <a:rPr lang="en-US" sz="2200" dirty="0" err="1"/>
              <a:t>čvrsti</a:t>
            </a:r>
            <a:r>
              <a:rPr lang="en-US" sz="2200" dirty="0"/>
              <a:t> </a:t>
            </a:r>
            <a:r>
              <a:rPr lang="en-US" sz="2200" dirty="0" err="1"/>
              <a:t>produžetak</a:t>
            </a:r>
            <a:r>
              <a:rPr lang="en-US" sz="2200" dirty="0"/>
              <a:t> do 3 m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08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Princip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rada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vibracionih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vilju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ški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80160"/>
            <a:ext cx="7459980" cy="5494019"/>
          </a:xfrm>
        </p:spPr>
        <p:txBody>
          <a:bodyPr>
            <a:normAutofit fontScale="92500" lnSpcReduction="20000"/>
          </a:bodyPr>
          <a:lstStyle/>
          <a:p>
            <a:r>
              <a:rPr lang="sr-Latn-RS" sz="2400" dirty="0" smtClean="0"/>
              <a:t>Obično postoje dva pijezoelektrična elementa ili kristala, najčešće napravljen</a:t>
            </a:r>
            <a:r>
              <a:rPr lang="en-US" sz="2400" dirty="0"/>
              <a:t>i</a:t>
            </a:r>
            <a:r>
              <a:rPr lang="sr-Latn-RS" sz="2400" dirty="0" smtClean="0"/>
              <a:t> od kvarca.</a:t>
            </a:r>
          </a:p>
          <a:p>
            <a:r>
              <a:rPr lang="sr-Latn-RS" sz="2400" dirty="0" smtClean="0"/>
              <a:t>Kada su ti kristali pod nekim pritiskom(mehaničkim) oni stvaraju električni signal. Isto tako, kada se struja primenjuje na ovim kristalima oni proizvode neki pokret. </a:t>
            </a:r>
          </a:p>
          <a:p>
            <a:r>
              <a:rPr lang="sr-Latn-RS" sz="2400" dirty="0" smtClean="0"/>
              <a:t>Ovaj pokret vezan je na osetljivi deo viljuške i tako se stvara prirodna rezonantna frekvencija oscilovanja viljuške. </a:t>
            </a:r>
          </a:p>
          <a:p>
            <a:r>
              <a:rPr lang="sr-Latn-RS" sz="2400" dirty="0" smtClean="0"/>
              <a:t>Drugi pijezoelektični kristal se koristi za pretvaranje kretanja viljuške nazad u električni signal. Kada viljuška slobodno vibrira merni sistem ovo vidi kao jedno stanje – materijal nije prisutan. </a:t>
            </a:r>
          </a:p>
          <a:p>
            <a:r>
              <a:rPr lang="sr-Latn-RS" sz="2400" dirty="0" smtClean="0"/>
              <a:t>Kada je ciljani materijal prisutan, frekvencija vibracija se menja i električni signal drugog kristala se promeni čime se detektuje prisutnost materijala ili fluida.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0" y="2662606"/>
            <a:ext cx="4465320" cy="26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89" y="286210"/>
            <a:ext cx="9404723" cy="1400530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Ugradnja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vibracionih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vilju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ški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" y="1193801"/>
            <a:ext cx="5055151" cy="5062538"/>
          </a:xfrm>
        </p:spPr>
        <p:txBody>
          <a:bodyPr/>
          <a:lstStyle/>
          <a:p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/>
              <a:t>obratiti</a:t>
            </a:r>
            <a:r>
              <a:rPr lang="en-US" dirty="0"/>
              <a:t> </a:t>
            </a:r>
            <a:r>
              <a:rPr lang="en-US" dirty="0" err="1"/>
              <a:t>pažnju</a:t>
            </a:r>
            <a:r>
              <a:rPr lang="en-US" dirty="0"/>
              <a:t> da </a:t>
            </a:r>
            <a:r>
              <a:rPr lang="en-US" dirty="0" err="1"/>
              <a:t>rezonantna</a:t>
            </a:r>
            <a:r>
              <a:rPr lang="en-US" dirty="0"/>
              <a:t> </a:t>
            </a:r>
            <a:r>
              <a:rPr lang="en-US" dirty="0" err="1"/>
              <a:t>viljuška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uronjena</a:t>
            </a:r>
            <a:r>
              <a:rPr lang="en-US" dirty="0"/>
              <a:t> u </a:t>
            </a:r>
            <a:r>
              <a:rPr lang="en-US" dirty="0" err="1"/>
              <a:t>tečnost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/>
              <a:t>i da </a:t>
            </a:r>
            <a:r>
              <a:rPr lang="en-US" dirty="0" err="1"/>
              <a:t>procep</a:t>
            </a:r>
            <a:r>
              <a:rPr lang="en-US" dirty="0"/>
              <a:t> u </a:t>
            </a:r>
            <a:r>
              <a:rPr lang="en-US" dirty="0" err="1"/>
              <a:t>viljušci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postavljen</a:t>
            </a:r>
            <a:r>
              <a:rPr lang="en-US" dirty="0"/>
              <a:t> da </a:t>
            </a: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nesmetan</a:t>
            </a:r>
            <a:r>
              <a:rPr lang="en-US" dirty="0"/>
              <a:t> </a:t>
            </a:r>
            <a:r>
              <a:rPr lang="en-US" dirty="0" err="1"/>
              <a:t>protok</a:t>
            </a:r>
            <a:r>
              <a:rPr lang="en-US" dirty="0"/>
              <a:t> </a:t>
            </a:r>
            <a:r>
              <a:rPr lang="en-US" dirty="0" err="1" smtClean="0"/>
              <a:t>tečnosti</a:t>
            </a:r>
            <a:r>
              <a:rPr lang="sr-Latn-RS" dirty="0" smtClean="0"/>
              <a:t>.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3621" y="1193801"/>
            <a:ext cx="4396341" cy="4200245"/>
          </a:xfrm>
        </p:spPr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se mere  </a:t>
            </a:r>
            <a:r>
              <a:rPr lang="en-US" dirty="0" err="1"/>
              <a:t>praškasti</a:t>
            </a:r>
            <a:r>
              <a:rPr lang="en-US" dirty="0"/>
              <a:t> i </a:t>
            </a:r>
            <a:r>
              <a:rPr lang="en-US" dirty="0" err="1"/>
              <a:t>sitnozrnasti</a:t>
            </a:r>
            <a:r>
              <a:rPr lang="en-US" dirty="0"/>
              <a:t> </a:t>
            </a:r>
            <a:r>
              <a:rPr lang="en-US" dirty="0" err="1"/>
              <a:t>materijali</a:t>
            </a:r>
            <a:r>
              <a:rPr lang="en-US" dirty="0"/>
              <a:t>, </a:t>
            </a:r>
            <a:r>
              <a:rPr lang="en-US" dirty="0" err="1"/>
              <a:t>vibracione</a:t>
            </a:r>
            <a:r>
              <a:rPr lang="en-US" dirty="0"/>
              <a:t> </a:t>
            </a:r>
            <a:r>
              <a:rPr lang="en-US" dirty="0" err="1" smtClean="0"/>
              <a:t>viljuške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sr-Latn-RS" dirty="0" smtClean="0"/>
              <a:t>ne</a:t>
            </a:r>
            <a:r>
              <a:rPr lang="en-US" dirty="0" smtClean="0"/>
              <a:t> </a:t>
            </a:r>
            <a:r>
              <a:rPr lang="en-US" dirty="0" err="1"/>
              <a:t>ugrađuju</a:t>
            </a:r>
            <a:r>
              <a:rPr lang="en-US" dirty="0"/>
              <a:t> u </a:t>
            </a:r>
            <a:r>
              <a:rPr lang="en-US" dirty="0" err="1"/>
              <a:t>delovima</a:t>
            </a:r>
            <a:r>
              <a:rPr lang="en-US" dirty="0"/>
              <a:t> </a:t>
            </a:r>
            <a:r>
              <a:rPr lang="en-US" dirty="0" err="1"/>
              <a:t>rezervoara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zaostaje</a:t>
            </a:r>
            <a:r>
              <a:rPr lang="en-US" dirty="0"/>
              <a:t> </a:t>
            </a:r>
            <a:r>
              <a:rPr lang="en-US" dirty="0" err="1" smtClean="0"/>
              <a:t>materijal</a:t>
            </a:r>
            <a:r>
              <a:rPr lang="sr-Latn-R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0" y="3293923"/>
            <a:ext cx="3774847" cy="3307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49" y="3019314"/>
            <a:ext cx="4240527" cy="19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NIVELCO NIVOSWITCH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RFM-401-0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334" y="1706125"/>
            <a:ext cx="9461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          </a:t>
            </a:r>
            <a:r>
              <a:rPr lang="sr-Latn-R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baziran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vibriraju</a:t>
            </a:r>
            <a:r>
              <a:rPr lang="sr-Latn-RS" sz="2400" dirty="0" smtClean="0"/>
              <a:t>ćoj </a:t>
            </a:r>
            <a:r>
              <a:rPr lang="sr-Latn-RS" sz="2400" dirty="0" smtClean="0"/>
              <a:t>viljuš</a:t>
            </a:r>
            <a:r>
              <a:rPr lang="en-US" sz="2400" dirty="0"/>
              <a:t>k</a:t>
            </a:r>
            <a:r>
              <a:rPr lang="sr-Latn-RS" sz="2400" dirty="0" smtClean="0"/>
              <a:t>i </a:t>
            </a:r>
            <a:r>
              <a:rPr lang="sr-Latn-RS" sz="2400" dirty="0" smtClean="0"/>
              <a:t>i koristi se za tečnosti</a:t>
            </a:r>
          </a:p>
          <a:p>
            <a:r>
              <a:rPr lang="sr-Latn-RS" sz="2400" dirty="0" smtClean="0"/>
              <a:t>F </a:t>
            </a:r>
            <a:r>
              <a:rPr lang="en-US" sz="2400" dirty="0" smtClean="0"/>
              <a:t> </a:t>
            </a:r>
            <a:r>
              <a:rPr lang="sr-Latn-RS" sz="2400" dirty="0" smtClean="0"/>
              <a:t>           viljuška je polirana (otpornija na štetni uticaj tečnosti)</a:t>
            </a:r>
          </a:p>
          <a:p>
            <a:r>
              <a:rPr lang="sr-Latn-RS" sz="2400" dirty="0" smtClean="0"/>
              <a:t>M 		    veza izmedju sonde i kućišta (process connection) </a:t>
            </a:r>
            <a:r>
              <a:rPr lang="en-US" sz="2400" dirty="0" smtClean="0"/>
              <a:t>=</a:t>
            </a:r>
            <a:endParaRPr lang="sr-Latn-RS" sz="2400" dirty="0" smtClean="0"/>
          </a:p>
          <a:p>
            <a:r>
              <a:rPr lang="en-US" sz="2400" dirty="0" smtClean="0"/>
              <a:t>		</a:t>
            </a:r>
            <a:r>
              <a:rPr lang="sr-Latn-RS" sz="2400" dirty="0" smtClean="0"/>
              <a:t>    1 inch-n</a:t>
            </a:r>
            <a:r>
              <a:rPr lang="en-US" sz="2400" dirty="0" err="1" smtClean="0"/>
              <a:t>i</a:t>
            </a:r>
            <a:r>
              <a:rPr lang="sr-Latn-RS" sz="2400" dirty="0" smtClean="0"/>
              <a:t> BSP (</a:t>
            </a:r>
            <a:r>
              <a:rPr lang="sr-Latn-RS" sz="2400" dirty="0"/>
              <a:t>British Standard </a:t>
            </a:r>
            <a:r>
              <a:rPr lang="sr-Latn-RS" sz="2400" dirty="0" smtClean="0"/>
              <a:t>Pipe)</a:t>
            </a:r>
          </a:p>
          <a:p>
            <a:pPr marL="342900" indent="-342900">
              <a:buAutoNum type="arabicPlain" startAt="4"/>
            </a:pPr>
            <a:r>
              <a:rPr lang="sr-Latn-RS" sz="2400" dirty="0" smtClean="0"/>
              <a:t>           k</a:t>
            </a:r>
            <a:r>
              <a:rPr lang="en-US" sz="2400" dirty="0" smtClean="0"/>
              <a:t>u</a:t>
            </a:r>
            <a:r>
              <a:rPr lang="sr-Latn-RS" sz="2400" dirty="0" smtClean="0"/>
              <a:t>ćište je od aluminijuma</a:t>
            </a:r>
            <a:r>
              <a:rPr lang="en-US" sz="2400" dirty="0" smtClean="0"/>
              <a:t>, </a:t>
            </a:r>
            <a:r>
              <a:rPr lang="en-US" sz="2400" dirty="0" err="1" smtClean="0"/>
              <a:t>premazanog</a:t>
            </a:r>
            <a:r>
              <a:rPr lang="en-US" sz="2400" dirty="0" smtClean="0"/>
              <a:t> </a:t>
            </a:r>
            <a:r>
              <a:rPr lang="en-US" sz="2400" dirty="0" err="1" smtClean="0"/>
              <a:t>bojom</a:t>
            </a:r>
            <a:r>
              <a:rPr lang="sr-Latn-RS" sz="2400" dirty="0" smtClean="0"/>
              <a:t> </a:t>
            </a:r>
          </a:p>
          <a:p>
            <a:r>
              <a:rPr lang="en-US" sz="2400" dirty="0" smtClean="0"/>
              <a:t>01           </a:t>
            </a:r>
            <a:r>
              <a:rPr lang="sr-Latn-RS" sz="2400" dirty="0" smtClean="0"/>
              <a:t>standardna sonda – dužine 125 mm</a:t>
            </a:r>
          </a:p>
          <a:p>
            <a:r>
              <a:rPr lang="sr-Latn-RS" sz="2400" dirty="0" smtClean="0"/>
              <a:t>0             izlaz (output) </a:t>
            </a:r>
            <a:r>
              <a:rPr lang="en-US" sz="2400" dirty="0" smtClean="0"/>
              <a:t>= 1 SPDT </a:t>
            </a:r>
            <a:r>
              <a:rPr lang="en-US" sz="2400" dirty="0" err="1" smtClean="0"/>
              <a:t>relej</a:t>
            </a:r>
            <a:r>
              <a:rPr lang="en-US" sz="2400" dirty="0" smtClean="0"/>
              <a:t>: 250V AC, 8A</a:t>
            </a:r>
          </a:p>
          <a:p>
            <a:endParaRPr lang="en-US" sz="2400" dirty="0" smtClean="0"/>
          </a:p>
          <a:p>
            <a:r>
              <a:rPr lang="en-US" sz="2400" dirty="0"/>
              <a:t>SPDT </a:t>
            </a:r>
            <a:r>
              <a:rPr lang="en-US" sz="2400" dirty="0" err="1"/>
              <a:t>relej</a:t>
            </a:r>
            <a:r>
              <a:rPr lang="en-US" sz="2400" dirty="0"/>
              <a:t> (Single Pole Double Throw)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jedan</a:t>
            </a:r>
            <a:r>
              <a:rPr lang="en-US" sz="2400" dirty="0"/>
              <a:t> </a:t>
            </a:r>
            <a:r>
              <a:rPr lang="en-US" sz="2400" dirty="0" err="1"/>
              <a:t>zajedni</a:t>
            </a:r>
            <a:r>
              <a:rPr lang="sr-Latn-RS" sz="2400" dirty="0"/>
              <a:t>čki termina</a:t>
            </a:r>
            <a:r>
              <a:rPr lang="en-US" sz="2400" dirty="0"/>
              <a:t>l</a:t>
            </a:r>
            <a:r>
              <a:rPr lang="sr-Latn-RS" sz="2400" dirty="0"/>
              <a:t>, i 2 kontakta u dve različite konfiguracije</a:t>
            </a:r>
            <a:r>
              <a:rPr lang="en-US" sz="2400" dirty="0"/>
              <a:t>: </a:t>
            </a:r>
            <a:r>
              <a:rPr lang="en-US" sz="2400" dirty="0" err="1"/>
              <a:t>jedan</a:t>
            </a:r>
            <a:r>
              <a:rPr lang="en-US" sz="2400" dirty="0"/>
              <a:t> je </a:t>
            </a:r>
            <a:r>
              <a:rPr lang="en-US" sz="2400" dirty="0" err="1"/>
              <a:t>uvek</a:t>
            </a:r>
            <a:r>
              <a:rPr lang="en-US" sz="2400" dirty="0"/>
              <a:t> </a:t>
            </a:r>
            <a:r>
              <a:rPr lang="en-US" sz="2400" dirty="0" err="1"/>
              <a:t>normalno</a:t>
            </a:r>
            <a:r>
              <a:rPr lang="en-US" sz="2400" dirty="0"/>
              <a:t> </a:t>
            </a:r>
            <a:r>
              <a:rPr lang="en-US" sz="2400" dirty="0" err="1"/>
              <a:t>otvoren</a:t>
            </a:r>
            <a:r>
              <a:rPr lang="en-US" sz="2400" dirty="0"/>
              <a:t> (NO) </a:t>
            </a:r>
            <a:r>
              <a:rPr lang="en-US" sz="2400" dirty="0" err="1"/>
              <a:t>dok</a:t>
            </a:r>
            <a:r>
              <a:rPr lang="en-US" sz="2400" dirty="0"/>
              <a:t> je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normalno</a:t>
            </a:r>
            <a:r>
              <a:rPr lang="en-US" sz="2400" dirty="0"/>
              <a:t> </a:t>
            </a:r>
            <a:r>
              <a:rPr lang="en-US" sz="2400" dirty="0" err="1"/>
              <a:t>zatvoren</a:t>
            </a:r>
            <a:r>
              <a:rPr lang="en-US" sz="2400" dirty="0"/>
              <a:t> (NC).</a:t>
            </a:r>
            <a:endParaRPr lang="sr-Latn-RS" sz="2400" dirty="0" smtClean="0"/>
          </a:p>
          <a:p>
            <a:pPr marL="342900" indent="-342900">
              <a:buAutoNum type="arabicPlain"/>
            </a:pPr>
            <a:endParaRPr lang="sr-Latn-RS" sz="2400" dirty="0" smtClean="0"/>
          </a:p>
          <a:p>
            <a:pPr marL="342900" indent="-342900">
              <a:buAutoNum type="arabicPlain" startAt="4"/>
            </a:pP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1263650" y="2649007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63650" y="1922902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263650" y="2280649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1263650" y="4099560"/>
            <a:ext cx="444500" cy="8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57300" y="3422276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257300" y="3783617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2125597"/>
            <a:ext cx="2141166" cy="2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36089" cy="96460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NIVELCO NIVOSWITCH</a:t>
            </a:r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RFM-401-0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8660" y="1501140"/>
            <a:ext cx="9502140" cy="4747259"/>
          </a:xfrm>
        </p:spPr>
        <p:txBody>
          <a:bodyPr>
            <a:normAutofit/>
          </a:bodyPr>
          <a:lstStyle/>
          <a:p>
            <a:pPr>
              <a:buFont typeface="Century Gothic" pitchFamily="34" charset="0"/>
              <a:buChar char="►"/>
            </a:pPr>
            <a:r>
              <a:rPr lang="sr-Latn-RS" dirty="0"/>
              <a:t>Senzor ispravno radi za tečnosti srednje gustine </a:t>
            </a:r>
            <a:r>
              <a:rPr lang="en-US" dirty="0"/>
              <a:t>&gt; 0.7 kg/dm3 </a:t>
            </a:r>
            <a:r>
              <a:rPr lang="sr-Latn-R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sr-Latn-RS" dirty="0" smtClean="0"/>
              <a:t> </a:t>
            </a:r>
            <a:r>
              <a:rPr lang="sr-Latn-RS" dirty="0"/>
              <a:t>i srednje viskoznosti </a:t>
            </a:r>
            <a:r>
              <a:rPr lang="en-US" dirty="0"/>
              <a:t>&lt;= 10</a:t>
            </a:r>
            <a:r>
              <a:rPr lang="sr-Latn-RS" dirty="0"/>
              <a:t> </a:t>
            </a:r>
            <a:r>
              <a:rPr lang="en-US" dirty="0"/>
              <a:t>000 mm2/s.  </a:t>
            </a:r>
          </a:p>
          <a:p>
            <a:pPr>
              <a:buFont typeface="Century Gothic" pitchFamily="34" charset="0"/>
              <a:buChar char="►"/>
            </a:pPr>
            <a:r>
              <a:rPr lang="en-US" dirty="0" err="1"/>
              <a:t>Napajanje</a:t>
            </a:r>
            <a:r>
              <a:rPr lang="en-US" dirty="0"/>
              <a:t> je: 20–255 V AC </a:t>
            </a:r>
            <a:r>
              <a:rPr lang="en-US" dirty="0" err="1"/>
              <a:t>ili</a:t>
            </a:r>
            <a:r>
              <a:rPr lang="en-US" dirty="0"/>
              <a:t>  20–60 V DC. </a:t>
            </a:r>
          </a:p>
          <a:p>
            <a:pPr>
              <a:buFont typeface="Century Gothic" pitchFamily="34" charset="0"/>
              <a:buChar char="►"/>
            </a:pPr>
            <a:r>
              <a:rPr lang="en-US" dirty="0" err="1"/>
              <a:t>Za</a:t>
            </a:r>
            <a:r>
              <a:rPr lang="sr-Latn-RS" dirty="0"/>
              <a:t>štita usled kontakta (</a:t>
            </a:r>
            <a:r>
              <a:rPr lang="en-US" dirty="0"/>
              <a:t>Ingress protection</a:t>
            </a:r>
            <a:r>
              <a:rPr lang="sr-Latn-RS" dirty="0"/>
              <a:t> IP) IP67. ( 6</a:t>
            </a:r>
            <a:r>
              <a:rPr lang="en-US" dirty="0"/>
              <a:t>-</a:t>
            </a:r>
            <a:r>
              <a:rPr lang="en-US" dirty="0" err="1"/>
              <a:t>potpuna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sr-Latn-RS" dirty="0"/>
              <a:t>štita od prašine, 7</a:t>
            </a:r>
            <a:r>
              <a:rPr lang="en-US" dirty="0"/>
              <a:t>-</a:t>
            </a:r>
            <a:r>
              <a:rPr lang="sr-Latn-RS" dirty="0"/>
              <a:t>izdržaće vodu dubine 1 metar) </a:t>
            </a:r>
            <a:r>
              <a:rPr lang="en-US" dirty="0"/>
              <a:t> </a:t>
            </a:r>
          </a:p>
          <a:p>
            <a:pPr>
              <a:buFont typeface="Century Gothic" pitchFamily="34" charset="0"/>
              <a:buChar char="►"/>
            </a:pP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temperaturama</a:t>
            </a:r>
            <a:r>
              <a:rPr lang="en-US" dirty="0"/>
              <a:t> –30 °C … +70 °</a:t>
            </a:r>
            <a:r>
              <a:rPr lang="en-US" dirty="0" smtClean="0"/>
              <a:t>C</a:t>
            </a:r>
          </a:p>
          <a:p>
            <a:r>
              <a:rPr lang="sr-Latn-RS" dirty="0" smtClean="0"/>
              <a:t>Promena </a:t>
            </a:r>
            <a:r>
              <a:rPr lang="sr-Latn-RS" dirty="0"/>
              <a:t>stanja se detektuje tek kada je viljuška potpuno zaronjena u materijal jer se tada desi značajna promena električnog signala. </a:t>
            </a:r>
            <a:endParaRPr lang="en-US" dirty="0" smtClean="0"/>
          </a:p>
          <a:p>
            <a:r>
              <a:rPr lang="sr-Latn-RS" dirty="0" smtClean="0"/>
              <a:t>Vreme odgovora</a:t>
            </a:r>
            <a:r>
              <a:rPr lang="en-US" dirty="0" smtClean="0"/>
              <a:t>: -</a:t>
            </a:r>
            <a:r>
              <a:rPr lang="sr-Latn-RS" dirty="0" smtClean="0"/>
              <a:t>  pri potapanj</a:t>
            </a:r>
            <a:r>
              <a:rPr lang="en-US" dirty="0" smtClean="0"/>
              <a:t>u</a:t>
            </a:r>
            <a:r>
              <a:rPr lang="sr-Latn-RS" dirty="0" smtClean="0"/>
              <a:t> </a:t>
            </a:r>
            <a:r>
              <a:rPr lang="en-US" dirty="0" smtClean="0"/>
              <a:t>&lt;= 0.5 </a:t>
            </a:r>
            <a:r>
              <a:rPr lang="en-US" dirty="0" err="1" smtClean="0"/>
              <a:t>sekundi</a:t>
            </a:r>
            <a:endParaRPr lang="en-US" dirty="0" smtClean="0"/>
          </a:p>
          <a:p>
            <a:pPr marL="2277400" lvl="5" indent="0">
              <a:buNone/>
            </a:pPr>
            <a:r>
              <a:rPr lang="en-US" sz="2000" dirty="0" smtClean="0"/>
              <a:t>     -  </a:t>
            </a:r>
            <a:r>
              <a:rPr lang="en-US" sz="2000" dirty="0" err="1" smtClean="0"/>
              <a:t>pri</a:t>
            </a:r>
            <a:r>
              <a:rPr lang="en-US" sz="2000" dirty="0" smtClean="0"/>
              <a:t> </a:t>
            </a:r>
            <a:r>
              <a:rPr lang="en-US" sz="2000" dirty="0" err="1" smtClean="0"/>
              <a:t>osloba</a:t>
            </a:r>
            <a:r>
              <a:rPr lang="sr-Latn-RS" sz="2000" dirty="0" smtClean="0"/>
              <a:t>đanju </a:t>
            </a:r>
            <a:r>
              <a:rPr lang="en-US" sz="2000" dirty="0" smtClean="0"/>
              <a:t>&lt;= 1 </a:t>
            </a:r>
            <a:r>
              <a:rPr lang="en-US" sz="2000" dirty="0" err="1" smtClean="0"/>
              <a:t>sekunde</a:t>
            </a:r>
            <a:endParaRPr lang="en-US" sz="2000" dirty="0" smtClean="0"/>
          </a:p>
          <a:p>
            <a:pPr marL="2277400" lvl="5" indent="0">
              <a:buNone/>
            </a:pPr>
            <a:r>
              <a:rPr lang="en-US" sz="2000" dirty="0" smtClean="0"/>
              <a:t>		(</a:t>
            </a:r>
            <a:r>
              <a:rPr lang="en-US" sz="2000" dirty="0" err="1" smtClean="0"/>
              <a:t>zavisi</a:t>
            </a:r>
            <a:r>
              <a:rPr lang="en-US" sz="2000" dirty="0" smtClean="0"/>
              <a:t> od </a:t>
            </a:r>
            <a:r>
              <a:rPr lang="en-US" sz="2000" dirty="0" err="1" smtClean="0"/>
              <a:t>viskoznosti</a:t>
            </a:r>
            <a:r>
              <a:rPr lang="en-US" sz="2000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11" y="4667165"/>
            <a:ext cx="3871295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4" y="313018"/>
            <a:ext cx="9404723" cy="893482"/>
          </a:xfrm>
        </p:spPr>
        <p:txBody>
          <a:bodyPr/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Primer primene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44" y="1206500"/>
            <a:ext cx="8944956" cy="5524500"/>
          </a:xfrm>
        </p:spPr>
        <p:txBody>
          <a:bodyPr/>
          <a:lstStyle/>
          <a:p>
            <a:r>
              <a:rPr lang="sr-Latn-RS" dirty="0" smtClean="0"/>
              <a:t>Možemo postaviti dva detektora nivoa u rezervoar, gornji i donji. </a:t>
            </a:r>
          </a:p>
          <a:p>
            <a:r>
              <a:rPr lang="sr-Latn-RS" dirty="0" smtClean="0"/>
              <a:t>Gornji će imati relejni izlaz koji je normalno zatvoren (NC). On treba da u mirnom stanju (nivo nije dostigao maksimalnu vrednost) bude uključen i omogući rad neke pumpe koja puni rezervoar. Kada nivo dostigne maksimalnu vrednost, relej će se prebaciti i onemogućiće dalji rad pumpe koji bi doveo do prelivanja u rezervoaru.</a:t>
            </a:r>
          </a:p>
          <a:p>
            <a:r>
              <a:rPr lang="sr-Latn-RS" dirty="0" smtClean="0"/>
              <a:t>Donji detektor u mirnom stanju (nivo je ispod minimalne vrednosti) ne sme da dozvoli ispumpavanje tečnosti iz rezervoara. Znači u mirnom stanju ima otvoren kontakt. Kada je nivo tečnosti iznad minimalne vrednosti može da bude uključena pumpa koja izbacuje tečnost. Relejni izlaz je normalno otvoren (NO). </a:t>
            </a:r>
          </a:p>
          <a:p>
            <a:r>
              <a:rPr lang="sr-Latn-RS" dirty="0" smtClean="0"/>
              <a:t>Ovi senzori imaju mogućnost generisanja alarma(fail-safe). Ti alarmi bi predstavljali zaštitu od rada pumpe na suvo ili prelivanja rezervoara.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1384300"/>
            <a:ext cx="31496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748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NIVELCO NIVOSWITCH  RFM-301-0 (401-0)</vt:lpstr>
      <vt:lpstr>Merenje nivoa</vt:lpstr>
      <vt:lpstr>Detektori nivoa</vt:lpstr>
      <vt:lpstr>Vibracione viljuške</vt:lpstr>
      <vt:lpstr>Princip rada vibracionih viljuški</vt:lpstr>
      <vt:lpstr>Ugradnja vibracionih viljuški</vt:lpstr>
      <vt:lpstr>NIVELCO NIVOSWITCH  RFM-401-0</vt:lpstr>
      <vt:lpstr>NIVELCO NIVOSWITCH  RFM-401-0</vt:lpstr>
      <vt:lpstr>Primer primene</vt:lpstr>
      <vt:lpstr>Podešavanja i izlazi</vt:lpstr>
      <vt:lpstr>Primer koriščenja</vt:lpstr>
      <vt:lpstr>INSTALACIJA</vt:lpstr>
      <vt:lpstr>Povezivanje</vt:lpstr>
      <vt:lpstr>PowerPoint Presentation</vt:lpstr>
      <vt:lpstr>Hvala na pažnji !               Pitanja ?  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NIVELCO NIVOSWITCH RFM-301-0 (401-0)</dc:title>
  <dc:creator>Marija Petrovic Vlaisavljevic</dc:creator>
  <cp:lastModifiedBy>Nera Vlaisavljevic</cp:lastModifiedBy>
  <cp:revision>46</cp:revision>
  <dcterms:created xsi:type="dcterms:W3CDTF">2015-11-15T17:06:03Z</dcterms:created>
  <dcterms:modified xsi:type="dcterms:W3CDTF">2015-12-04T09:56:23Z</dcterms:modified>
</cp:coreProperties>
</file>