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za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09:45:02.604" idx="2">
    <p:pos x="4439" y="1548"/>
    <p:text>Sa priblizavanjem metalnog predmeta smanjuje se vazdusni zazor izmedju jarma i kotve(feromagnetika) i raste induktivnost kalema.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2:12:22.168" idx="4">
    <p:pos x="2880" y="2973"/>
    <p:text>Zbog cega se senzor postavlja na 12mm od objekta umesto na 15mm kolika mu je osetna daljina</p:tex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b="1" dirty="0" smtClean="0">
                <a:latin typeface="Arial" pitchFamily="34" charset="0"/>
                <a:cs typeface="Arial" pitchFamily="34" charset="0"/>
              </a:rPr>
              <a:t>Omron</a:t>
            </a:r>
            <a:r>
              <a:rPr lang="sr-Latn-RS" sz="4000" b="1" dirty="0" smtClean="0"/>
              <a:t/>
            </a:r>
            <a:br>
              <a:rPr lang="sr-Latn-RS" sz="4000" b="1" dirty="0" smtClean="0"/>
            </a:br>
            <a:r>
              <a:rPr lang="sr-Latn-RS" sz="3200" b="1" dirty="0" smtClean="0">
                <a:latin typeface="Arial" pitchFamily="34" charset="0"/>
                <a:cs typeface="Arial" pitchFamily="34" charset="0"/>
              </a:rPr>
              <a:t>E2A-M30LS15-M1-B2</a:t>
            </a:r>
            <a:endParaRPr lang="sr-Latn-R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b="1" dirty="0" smtClean="0"/>
              <a:t>Induktivni senzor blizine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20029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/>
              <a:t>Primena</a:t>
            </a:r>
            <a:endParaRPr lang="sr-Latn-R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000" dirty="0"/>
              <a:t>Induktivni senzori korišćeni su u mnogo različitih aplikacija.  </a:t>
            </a:r>
            <a:endParaRPr lang="sr-Latn-RS" sz="2000" dirty="0" smtClean="0"/>
          </a:p>
          <a:p>
            <a:pPr marL="0" indent="0">
              <a:buNone/>
            </a:pPr>
            <a:endParaRPr lang="sr-Latn-RS" sz="2000" u="sng" dirty="0" smtClean="0"/>
          </a:p>
          <a:p>
            <a:pPr marL="0" indent="0">
              <a:buNone/>
            </a:pPr>
            <a:r>
              <a:rPr lang="vi-VN" sz="2000" u="sng" dirty="0" smtClean="0"/>
              <a:t>Koriste </a:t>
            </a:r>
            <a:r>
              <a:rPr lang="vi-VN" sz="2000" u="sng" dirty="0"/>
              <a:t>se </a:t>
            </a:r>
            <a:r>
              <a:rPr lang="vi-VN" sz="2000" u="sng" dirty="0" smtClean="0"/>
              <a:t>pri</a:t>
            </a:r>
            <a:r>
              <a:rPr lang="sr-Latn-RS" sz="2000" u="sng" dirty="0" smtClean="0"/>
              <a:t> :</a:t>
            </a:r>
            <a:r>
              <a:rPr lang="vi-VN" sz="2000" u="sng" dirty="0" smtClean="0"/>
              <a:t> </a:t>
            </a:r>
            <a:endParaRPr lang="sr-Latn-RS" sz="2000" u="sng" dirty="0" smtClean="0"/>
          </a:p>
          <a:p>
            <a:pPr marL="0" indent="0">
              <a:buNone/>
            </a:pPr>
            <a:r>
              <a:rPr lang="vi-VN" sz="2000" dirty="0" smtClean="0"/>
              <a:t>kontroli</a:t>
            </a:r>
            <a:r>
              <a:rPr lang="vi-VN" sz="2000" dirty="0"/>
              <a:t>, regulisanju, automatizovanju, pozicioniranju i nadgledanju proizvodnog </a:t>
            </a:r>
            <a:r>
              <a:rPr lang="vi-VN" sz="2000" dirty="0" smtClean="0"/>
              <a:t>procesa</a:t>
            </a:r>
            <a:endParaRPr lang="sr-Latn-RS" sz="2000" dirty="0" smtClean="0"/>
          </a:p>
          <a:p>
            <a:pPr marL="0" indent="0">
              <a:buNone/>
            </a:pPr>
            <a:endParaRPr lang="sr-Latn-RS" sz="2000" u="sng" dirty="0" smtClean="0"/>
          </a:p>
          <a:p>
            <a:pPr marL="0" indent="0">
              <a:buNone/>
            </a:pPr>
            <a:r>
              <a:rPr lang="vi-VN" sz="2000" u="sng" dirty="0" smtClean="0"/>
              <a:t>Najčešće </a:t>
            </a:r>
            <a:r>
              <a:rPr lang="vi-VN" sz="2000" u="sng" dirty="0"/>
              <a:t>se primenjuju </a:t>
            </a:r>
            <a:r>
              <a:rPr lang="vi-VN" sz="2000" u="sng" dirty="0" smtClean="0"/>
              <a:t>u</a:t>
            </a:r>
            <a:r>
              <a:rPr lang="sr-Latn-RS" sz="2000" u="sng" dirty="0" smtClean="0"/>
              <a:t>:</a:t>
            </a:r>
            <a:r>
              <a:rPr lang="vi-VN" sz="2000" u="sng" dirty="0" smtClean="0"/>
              <a:t> </a:t>
            </a:r>
            <a:endParaRPr lang="sr-Latn-RS" sz="2000" u="sng" dirty="0" smtClean="0"/>
          </a:p>
          <a:p>
            <a:pPr marL="0" indent="0">
              <a:buNone/>
            </a:pPr>
            <a:r>
              <a:rPr lang="vi-VN" sz="2000" dirty="0" smtClean="0"/>
              <a:t>industriji </a:t>
            </a:r>
            <a:r>
              <a:rPr lang="vi-VN" sz="2000" dirty="0"/>
              <a:t>plastičnih masa, tekstilnoj, drvoprerađivačkoj i auto industriji i svuda gde proizvodni proces treba da je </a:t>
            </a:r>
            <a:r>
              <a:rPr lang="vi-VN" sz="2000" dirty="0" smtClean="0"/>
              <a:t>automatizovan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5219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</a:t>
            </a:r>
            <a:r>
              <a:rPr lang="sr-Latn-RS" dirty="0" smtClean="0"/>
              <a:t>ema ožičavanja senzora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sr-Latn-RS" dirty="0" smtClean="0"/>
              <a:t>Negativan kraj napajanja dovodi se na plavu žicu senzora i na jedan od ulaza releja</a:t>
            </a:r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Pozitivan kraj napajanja dovodi se na braon žicu senzora</a:t>
            </a:r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Bela žica senzora priključuje se na drugi ulaz releja</a:t>
            </a:r>
            <a:endParaRPr lang="sr-Latn-RS" dirty="0"/>
          </a:p>
        </p:txBody>
      </p:sp>
      <p:pic>
        <p:nvPicPr>
          <p:cNvPr id="7" name="Content Placeholder 6" descr="C:\Users\Vlaci\Desktop\E00000535178.gi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4" y="2286000"/>
            <a:ext cx="363082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73604"/>
              </p:ext>
            </p:extLst>
          </p:nvPr>
        </p:nvGraphicFramePr>
        <p:xfrm>
          <a:off x="2057400" y="1676399"/>
          <a:ext cx="5029200" cy="4267203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0" dirty="0">
                          <a:effectLst/>
                        </a:rPr>
                        <a:t>Sensors, Transducers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0" dirty="0">
                          <a:effectLst/>
                        </a:rPr>
                        <a:t>Proximity Sensors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Series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E2A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Sensor Type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Inductive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Sensing Distance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0.591" (15mm)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Output Type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PNP-NC, 3-Wire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Response Frequency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250Hz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Shielding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Shielded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Material - Body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Nickel-Plated Brass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Voltage - Supply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10 VDC ~ 32 VDC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Termination Style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Connector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Operating Temperature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-40°C ~ 70°C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Ingress Protection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IP67, IP69K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Indicator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LED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Package / Case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Cylinder, Threaded - M30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443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Other Names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E2AM30LS15M1B2</a:t>
                      </a:r>
                      <a:br>
                        <a:rPr lang="sr-Latn-RS" sz="1200" dirty="0">
                          <a:effectLst/>
                        </a:rPr>
                      </a:br>
                      <a:endParaRPr lang="sr-Latn-RS" sz="1200" dirty="0">
                        <a:effectLst/>
                      </a:endParaRP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685800"/>
            <a:ext cx="6965245" cy="914400"/>
          </a:xfrm>
        </p:spPr>
        <p:txBody>
          <a:bodyPr>
            <a:normAutofit/>
          </a:bodyPr>
          <a:lstStyle/>
          <a:p>
            <a:r>
              <a:rPr lang="sr-Latn-RS" sz="4000" b="1" dirty="0" smtClean="0"/>
              <a:t>Osnovne osobine senzora</a:t>
            </a:r>
            <a:endParaRPr lang="sr-Latn-RS" sz="4000" b="1" dirty="0"/>
          </a:p>
        </p:txBody>
      </p:sp>
    </p:spTree>
    <p:extLst>
      <p:ext uri="{BB962C8B-B14F-4D97-AF65-F5344CB8AC3E}">
        <p14:creationId xmlns:p14="http://schemas.microsoft.com/office/powerpoint/2010/main" val="17479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Arial" pitchFamily="34" charset="0"/>
                <a:cs typeface="Arial" pitchFamily="34" charset="0"/>
              </a:rPr>
              <a:t>Legenda naziva modela</a:t>
            </a:r>
            <a:endParaRPr lang="sr-Latn-R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u="sng" dirty="0" smtClean="0">
                <a:latin typeface="Arial" pitchFamily="34" charset="0"/>
                <a:cs typeface="Arial" pitchFamily="34" charset="0"/>
              </a:rPr>
              <a:t>E2A-M30LS15-M1-B2 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E2A →Osnovi naziv modela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M→Cilndrično kućište od mesinga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30→Kućište od 30mm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L→Produženo telo senzora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S→Zaštićen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15→Osetljivost(granica detekcije) do 15mm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M1→M12 konektor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B→Jednosmerni izvor napajanja, 3 žice, open collector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2→Normalno zatvoren mod rada</a:t>
            </a:r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Princip rada induktivnih senzora</a:t>
            </a:r>
            <a:endParaRPr lang="sr-Latn-R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b="1" dirty="0" smtClean="0"/>
              <a:t>Princip rada </a:t>
            </a:r>
            <a:r>
              <a:rPr lang="sr-Latn-RS" sz="2000" dirty="0" smtClean="0"/>
              <a:t>temelji se na zavisnosti induktivnosti kalema od promene magnetne otpornosti. Sa približavanjem metalnog predmeta slabi magnetna otpornost kalema i raste induktivnost. Kada se predmet udaljava desava se suprotna pojava. Parametri elektromagnetnog kola i karakteristike objekta određuju zonu detekcije. </a:t>
            </a:r>
          </a:p>
          <a:p>
            <a:pPr marL="0" indent="0">
              <a:buNone/>
            </a:pPr>
            <a:endParaRPr lang="sr-Latn-RS" sz="2000" dirty="0"/>
          </a:p>
          <a:p>
            <a:pPr marL="0" indent="0">
              <a:buNone/>
            </a:pP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363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/>
              <a:t>Struktura</a:t>
            </a:r>
            <a:endParaRPr lang="sr-Latn-R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u="sng" dirty="0" smtClean="0"/>
              <a:t>Induktivni senzor sa jednosmernim izlaznim signalom sastoji se od: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 smtClean="0"/>
              <a:t>kalema kao primarnog osetnog elementa 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 smtClean="0"/>
              <a:t>oscilatora koji generiše naizmenično elektromagnetno polje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 smtClean="0"/>
              <a:t>demodulatora koji pretvara promenu amplitude u jednosmerni signal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 smtClean="0"/>
              <a:t>prekidačkog stepena(Šmitovog trigera)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 smtClean="0"/>
              <a:t>pojačavača</a:t>
            </a:r>
            <a:endParaRPr lang="sr-Latn-R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2179782"/>
            <a:ext cx="357155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/>
              <a:t>Način funkcionisanja</a:t>
            </a:r>
            <a:endParaRPr lang="sr-Latn-R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/>
              <a:t>Č</a:t>
            </a:r>
            <a:r>
              <a:rPr lang="sr-Latn-RS" sz="2000" dirty="0" smtClean="0"/>
              <a:t>im se priključi napajanje, počinju oscilacije na rezonantnoj frekvenciji f. Zbog ovih oscilacija, u smeru ose senzora javlja se elekreomagnetno polje. Kada metalni objekat udje u polje, na njegovoj površini indukuju se vihorne struje, koje nailaze na otpor pri proticanju, i stvaraju gubitke energije u vidu toplote. Gubici energije zavise od parametara polja, geometrije i fizičkih osobina materijala od kojeg je napravljen objekat. 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477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3040" y="1143000"/>
            <a:ext cx="6196405" cy="4580069"/>
          </a:xfrm>
        </p:spPr>
        <p:txBody>
          <a:bodyPr/>
          <a:lstStyle/>
          <a:p>
            <a:pPr marL="0" indent="0">
              <a:buNone/>
            </a:pPr>
            <a:r>
              <a:rPr lang="sr-Latn-RS" sz="2000" dirty="0" smtClean="0"/>
              <a:t>Senzor ne moze da nadoknadi sve gubitke iz svog internog izvora napajanja, što </a:t>
            </a:r>
            <a:r>
              <a:rPr lang="sr-Latn-RS" sz="2000" dirty="0"/>
              <a:t>predstavlja </a:t>
            </a:r>
            <a:r>
              <a:rPr lang="sr-Latn-RS" sz="2000" dirty="0" smtClean="0"/>
              <a:t>opterećenje </a:t>
            </a:r>
            <a:r>
              <a:rPr lang="sr-Latn-RS" sz="2000" dirty="0"/>
              <a:t>na rad oscilatora i amplituda oscilacija opada</a:t>
            </a:r>
            <a:r>
              <a:rPr lang="sr-Latn-RS" sz="2000" dirty="0" smtClean="0"/>
              <a:t>. </a:t>
            </a:r>
          </a:p>
          <a:p>
            <a:pPr marL="0" indent="0">
              <a:buNone/>
            </a:pPr>
            <a:r>
              <a:rPr lang="sr-Latn-RS" sz="2000" dirty="0" smtClean="0"/>
              <a:t>Sa približavalnjem objekta redukcija amplitude je sve izrazitija i, na kraju, strujno kolo sasvim se prekida. Kolo trigera menja stanje izlaznog pojačavača i senzor iz normalno zatvorenog(NC) prelazi u normalno otvoreno stanje(NO).</a:t>
            </a:r>
            <a:endParaRPr lang="sr-Latn-RS" sz="2000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138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/>
              <a:t>Osobine</a:t>
            </a:r>
            <a:endParaRPr lang="sr-Latn-R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r-Latn-RS" sz="2000" dirty="0" smtClean="0"/>
              <a:t>Induktivni senzori odlikuju se velikom pouzdanošću, kompaktnom gradnjom i otpornošću na hemikaljije, mehaničke vibracije i vlažnost</a:t>
            </a:r>
          </a:p>
          <a:p>
            <a:pPr>
              <a:buFont typeface="Wingdings" pitchFamily="2" charset="2"/>
              <a:buChar char="ü"/>
            </a:pPr>
            <a:r>
              <a:rPr lang="sr-Latn-RS" sz="2000" dirty="0" smtClean="0"/>
              <a:t>Ovi senzori su pasivni i prednosti su im beskontaktni princip rada(nema habanja i imaju teorijski neograničen vek trajanja), zaštita od kratkog spoja i zaštita od nepravilnog priključivanja</a:t>
            </a:r>
          </a:p>
          <a:p>
            <a:pPr>
              <a:buFont typeface="Wingdings" pitchFamily="2" charset="2"/>
              <a:buChar char="ü"/>
            </a:pPr>
            <a:r>
              <a:rPr lang="sr-Latn-RS" sz="2000" dirty="0" smtClean="0"/>
              <a:t>Radna temperatura je u opsegu od -40ºC do 70ºC, a osetljivost odstupa ±10%</a:t>
            </a:r>
          </a:p>
          <a:p>
            <a:pPr marL="0" indent="0">
              <a:buNone/>
            </a:pP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893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3040" y="762000"/>
            <a:ext cx="6196405" cy="496106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sz="2000" dirty="0"/>
              <a:t>Ozbiljan nedostatak induktivnih senzora je nelinearnost statičke kakrakteriste i mali opseg promene </a:t>
            </a:r>
            <a:r>
              <a:rPr lang="sr-Latn-RS" sz="2000" dirty="0" smtClean="0"/>
              <a:t>zazora</a:t>
            </a:r>
            <a:endParaRPr lang="sr-Latn-RS" sz="2000" dirty="0"/>
          </a:p>
        </p:txBody>
      </p:sp>
      <p:pic>
        <p:nvPicPr>
          <p:cNvPr id="1026" name="Picture 2" descr="C:\Users\Laza\Desktop\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3816927" cy="397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1360</TotalTime>
  <Words>474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Omron E2A-M30LS15-M1-B2</vt:lpstr>
      <vt:lpstr>Osnovne osobine senzora</vt:lpstr>
      <vt:lpstr>Legenda naziva modela</vt:lpstr>
      <vt:lpstr>Princip rada induktivnih senzora</vt:lpstr>
      <vt:lpstr>Struktura</vt:lpstr>
      <vt:lpstr>Način funkcionisanja</vt:lpstr>
      <vt:lpstr>PowerPoint Presentation</vt:lpstr>
      <vt:lpstr>Osobine</vt:lpstr>
      <vt:lpstr>PowerPoint Presentation</vt:lpstr>
      <vt:lpstr>Primena</vt:lpstr>
      <vt:lpstr>Šema ožičavanja senzora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</dc:creator>
  <cp:lastModifiedBy>Laza</cp:lastModifiedBy>
  <cp:revision>26</cp:revision>
  <dcterms:created xsi:type="dcterms:W3CDTF">2006-08-16T00:00:00Z</dcterms:created>
  <dcterms:modified xsi:type="dcterms:W3CDTF">2015-11-20T12:26:24Z</dcterms:modified>
</cp:coreProperties>
</file>