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269" r:id="rId2"/>
    <p:sldId id="256" r:id="rId3"/>
    <p:sldId id="270" r:id="rId4"/>
    <p:sldId id="271" r:id="rId5"/>
    <p:sldId id="261" r:id="rId6"/>
    <p:sldId id="259" r:id="rId7"/>
    <p:sldId id="262" r:id="rId8"/>
    <p:sldId id="260" r:id="rId9"/>
    <p:sldId id="263" r:id="rId10"/>
    <p:sldId id="264" r:id="rId11"/>
    <p:sldId id="265" r:id="rId12"/>
    <p:sldId id="266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FBB97E0-3310-4DF4-AE31-9F9A23FA1661}" type="datetimeFigureOut">
              <a:rPr lang="en-US" smtClean="0"/>
              <a:pPr/>
              <a:t>11/27/2015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CC1BE68-D9C6-4FAE-B6E7-74BD35304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B97E0-3310-4DF4-AE31-9F9A23FA1661}" type="datetimeFigureOut">
              <a:rPr lang="en-US" smtClean="0"/>
              <a:pPr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BE68-D9C6-4FAE-B6E7-74BD35304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B97E0-3310-4DF4-AE31-9F9A23FA1661}" type="datetimeFigureOut">
              <a:rPr lang="en-US" smtClean="0"/>
              <a:pPr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BE68-D9C6-4FAE-B6E7-74BD35304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FBB97E0-3310-4DF4-AE31-9F9A23FA1661}" type="datetimeFigureOut">
              <a:rPr lang="en-US" smtClean="0"/>
              <a:pPr/>
              <a:t>11/27/2015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CC1BE68-D9C6-4FAE-B6E7-74BD353049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FBB97E0-3310-4DF4-AE31-9F9A23FA1661}" type="datetimeFigureOut">
              <a:rPr lang="en-US" smtClean="0"/>
              <a:pPr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CC1BE68-D9C6-4FAE-B6E7-74BD35304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B97E0-3310-4DF4-AE31-9F9A23FA1661}" type="datetimeFigureOut">
              <a:rPr lang="en-US" smtClean="0"/>
              <a:pPr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BE68-D9C6-4FAE-B6E7-74BD353049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B97E0-3310-4DF4-AE31-9F9A23FA1661}" type="datetimeFigureOut">
              <a:rPr lang="en-US" smtClean="0"/>
              <a:pPr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BE68-D9C6-4FAE-B6E7-74BD353049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FBB97E0-3310-4DF4-AE31-9F9A23FA1661}" type="datetimeFigureOut">
              <a:rPr lang="en-US" smtClean="0"/>
              <a:pPr/>
              <a:t>11/27/2015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CC1BE68-D9C6-4FAE-B6E7-74BD353049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B97E0-3310-4DF4-AE31-9F9A23FA1661}" type="datetimeFigureOut">
              <a:rPr lang="en-US" smtClean="0"/>
              <a:pPr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BE68-D9C6-4FAE-B6E7-74BD35304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FBB97E0-3310-4DF4-AE31-9F9A23FA1661}" type="datetimeFigureOut">
              <a:rPr lang="en-US" smtClean="0"/>
              <a:pPr/>
              <a:t>11/27/2015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CC1BE68-D9C6-4FAE-B6E7-74BD353049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FBB97E0-3310-4DF4-AE31-9F9A23FA1661}" type="datetimeFigureOut">
              <a:rPr lang="en-US" smtClean="0"/>
              <a:pPr/>
              <a:t>11/27/2015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CC1BE68-D9C6-4FAE-B6E7-74BD353049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FBB97E0-3310-4DF4-AE31-9F9A23FA1661}" type="datetimeFigureOut">
              <a:rPr lang="en-US" smtClean="0"/>
              <a:pPr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CC1BE68-D9C6-4FAE-B6E7-74BD35304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133600"/>
            <a:ext cx="7010400" cy="2438400"/>
          </a:xfrm>
        </p:spPr>
        <p:txBody>
          <a:bodyPr>
            <a:normAutofit/>
          </a:bodyPr>
          <a:lstStyle/>
          <a:p>
            <a:r>
              <a:rPr lang="sr-Latn-BA" sz="3600" dirty="0" smtClean="0"/>
              <a:t>Ultrazvučni senzori nivoa</a:t>
            </a:r>
            <a:br>
              <a:rPr lang="sr-Latn-BA" sz="3600" dirty="0" smtClean="0"/>
            </a:br>
            <a:r>
              <a:rPr lang="sr-Latn-BA" sz="2800" dirty="0" smtClean="0"/>
              <a:t>MILLTRONICS POINTEK ULS 200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6200" y="4648200"/>
            <a:ext cx="5029200" cy="1143000"/>
          </a:xfrm>
        </p:spPr>
        <p:txBody>
          <a:bodyPr>
            <a:normAutofit/>
          </a:bodyPr>
          <a:lstStyle/>
          <a:p>
            <a:r>
              <a:rPr lang="sr-Latn-BA" sz="2400" dirty="0" smtClean="0"/>
              <a:t>Milica Rodić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15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66800" y="141727"/>
            <a:ext cx="6324600" cy="6652711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467600" cy="715962"/>
          </a:xfrm>
        </p:spPr>
        <p:txBody>
          <a:bodyPr/>
          <a:lstStyle/>
          <a:p>
            <a:pPr algn="ctr"/>
            <a:r>
              <a:rPr lang="sr-Latn-BA" b="1" dirty="0" smtClean="0"/>
              <a:t>Interfejs senzora i povezivanje</a:t>
            </a:r>
            <a:endParaRPr lang="en-US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457200" y="838200"/>
            <a:ext cx="8001000" cy="2895600"/>
            <a:chOff x="457200" y="838200"/>
            <a:chExt cx="8001000" cy="2895600"/>
          </a:xfrm>
        </p:grpSpPr>
        <p:pic>
          <p:nvPicPr>
            <p:cNvPr id="4" name="Picture 3" descr="j.jpg"/>
            <p:cNvPicPr>
              <a:picLocks noChangeAspect="1"/>
            </p:cNvPicPr>
            <p:nvPr/>
          </p:nvPicPr>
          <p:blipFill>
            <a:blip r:embed="rId2"/>
            <a:srcRect l="32727" t="2419" r="1818" b="843"/>
            <a:stretch>
              <a:fillRect/>
            </a:stretch>
          </p:blipFill>
          <p:spPr>
            <a:xfrm>
              <a:off x="457200" y="838200"/>
              <a:ext cx="2529840" cy="2895600"/>
            </a:xfrm>
            <a:prstGeom prst="rect">
              <a:avLst/>
            </a:prstGeom>
          </p:spPr>
        </p:pic>
        <p:pic>
          <p:nvPicPr>
            <p:cNvPr id="5" name="Picture 4" descr="fs.jpg"/>
            <p:cNvPicPr>
              <a:picLocks noChangeAspect="1"/>
            </p:cNvPicPr>
            <p:nvPr/>
          </p:nvPicPr>
          <p:blipFill>
            <a:blip r:embed="rId3"/>
            <a:srcRect r="3887"/>
            <a:stretch>
              <a:fillRect/>
            </a:stretch>
          </p:blipFill>
          <p:spPr>
            <a:xfrm>
              <a:off x="3276600" y="914400"/>
              <a:ext cx="5181600" cy="2800350"/>
            </a:xfrm>
            <a:prstGeom prst="rect">
              <a:avLst/>
            </a:prstGeom>
          </p:spPr>
        </p:pic>
      </p:grpSp>
      <p:sp>
        <p:nvSpPr>
          <p:cNvPr id="6" name="Rectangle 5"/>
          <p:cNvSpPr/>
          <p:nvPr/>
        </p:nvSpPr>
        <p:spPr>
          <a:xfrm>
            <a:off x="3276600" y="914400"/>
            <a:ext cx="5105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0" y="3429000"/>
            <a:ext cx="876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1400" dirty="0" smtClean="0"/>
              <a:t>	AC version	                         DC version-relay output 	    DC version- transistor output</a:t>
            </a:r>
            <a:endParaRPr lang="en-US" sz="1400" dirty="0"/>
          </a:p>
        </p:txBody>
      </p:sp>
      <p:pic>
        <p:nvPicPr>
          <p:cNvPr id="10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733800"/>
            <a:ext cx="7848600" cy="2867860"/>
          </a:xfrm>
          <a:prstGeom prst="rect">
            <a:avLst/>
          </a:prstGeom>
          <a:ln w="38100" cap="sq">
            <a:solidFill>
              <a:schemeClr val="tx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685800"/>
            <a:ext cx="5865813" cy="586581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 algn="ctr"/>
            <a:r>
              <a:rPr lang="sr-Latn-BA" dirty="0" smtClean="0"/>
              <a:t>Pokretanje senzora 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5146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sr-Latn-BA" sz="6000" dirty="0" smtClean="0"/>
              <a:t>KRAJ</a:t>
            </a:r>
            <a:endParaRPr lang="en-US"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titled.jpg"/>
          <p:cNvPicPr>
            <a:picLocks noChangeAspect="1"/>
          </p:cNvPicPr>
          <p:nvPr/>
        </p:nvPicPr>
        <p:blipFill>
          <a:blip r:embed="rId2"/>
          <a:srcRect l="5674" t="8791" r="9220" b="9158"/>
          <a:stretch>
            <a:fillRect/>
          </a:stretch>
        </p:blipFill>
        <p:spPr>
          <a:xfrm>
            <a:off x="6705600" y="4724400"/>
            <a:ext cx="1143000" cy="2133600"/>
          </a:xfrm>
          <a:prstGeom prst="rect">
            <a:avLst/>
          </a:prstGeom>
        </p:spPr>
      </p:pic>
      <p:pic>
        <p:nvPicPr>
          <p:cNvPr id="6" name="Content Placeholder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9091" t="6283" r="7273" b="18324"/>
          <a:stretch>
            <a:fillRect/>
          </a:stretch>
        </p:blipFill>
        <p:spPr>
          <a:xfrm>
            <a:off x="4876800" y="4419600"/>
            <a:ext cx="1828800" cy="24384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/>
          </a:bodyPr>
          <a:lstStyle/>
          <a:p>
            <a:pPr algn="ctr"/>
            <a:r>
              <a:rPr lang="sr-Latn-B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Ultrazvučni senzori nivoa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153400" cy="3886200"/>
          </a:xfrm>
        </p:spPr>
        <p:txBody>
          <a:bodyPr>
            <a:normAutofit lnSpcReduction="10000"/>
          </a:bodyPr>
          <a:lstStyle/>
          <a:p>
            <a:r>
              <a:rPr lang="sr-Latn-CS" dirty="0" smtClean="0"/>
              <a:t>Emituju </a:t>
            </a:r>
            <a:r>
              <a:rPr lang="sr-Latn-CS" dirty="0" smtClean="0"/>
              <a:t>zvučne </a:t>
            </a:r>
            <a:r>
              <a:rPr lang="sr-Latn-CS" dirty="0" smtClean="0"/>
              <a:t>talase, a površina tečnosti te iste talase reflektuje nazad ka izvoru. </a:t>
            </a:r>
          </a:p>
          <a:p>
            <a:r>
              <a:rPr lang="sr-Latn-CS" dirty="0" smtClean="0"/>
              <a:t>Vreme za koje putuje talas do površine tečnosti i nazad je proporcionalno udaljenosti izmedju predajnika i površine tečnosti</a:t>
            </a:r>
            <a:r>
              <a:rPr lang="sr-Latn-CS" dirty="0" smtClean="0"/>
              <a:t>. h=(V/2)*T</a:t>
            </a:r>
            <a:endParaRPr lang="sr-Latn-CS" dirty="0" smtClean="0"/>
          </a:p>
          <a:p>
            <a:r>
              <a:rPr lang="sr-Latn-CS" dirty="0" smtClean="0"/>
              <a:t>Idealni su za bezkontaktno merenje nivoa nekih veoma viskoznih tečnosti kao što su mazut i lateks. Koriste se i za </a:t>
            </a:r>
            <a:r>
              <a:rPr lang="sr-Latn-BA" dirty="0" smtClean="0"/>
              <a:t>praškaste materijale.</a:t>
            </a:r>
            <a:endParaRPr lang="sr-Latn-CS" dirty="0" smtClean="0"/>
          </a:p>
          <a:p>
            <a:r>
              <a:rPr lang="sr-Latn-BA" dirty="0" smtClean="0"/>
              <a:t>Njima je moguće meriti udaljenost razdelne površine dva fluida, koji se ne mešaju.</a:t>
            </a:r>
          </a:p>
          <a:p>
            <a:endParaRPr lang="sr-Latn-BA" dirty="0" smtClean="0"/>
          </a:p>
          <a:p>
            <a:endParaRPr lang="sr-Latn-BA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7924800" cy="6092952"/>
          </a:xfrm>
        </p:spPr>
        <p:txBody>
          <a:bodyPr/>
          <a:lstStyle/>
          <a:p>
            <a:r>
              <a:rPr lang="sr-Latn-BA" dirty="0" smtClean="0"/>
              <a:t>Na slabljenje impulsa tokom prostiranja utiču:</a:t>
            </a:r>
          </a:p>
          <a:p>
            <a:endParaRPr lang="sr-Latn-BA" dirty="0" smtClean="0"/>
          </a:p>
          <a:p>
            <a:endParaRPr lang="sr-Latn-BA" dirty="0" smtClean="0"/>
          </a:p>
          <a:p>
            <a:endParaRPr lang="sr-Latn-BA" dirty="0" smtClean="0"/>
          </a:p>
          <a:p>
            <a:endParaRPr lang="sr-Latn-BA" dirty="0" smtClean="0"/>
          </a:p>
          <a:p>
            <a:endParaRPr lang="sr-Latn-BA" dirty="0" smtClean="0"/>
          </a:p>
          <a:p>
            <a:endParaRPr lang="sr-Latn-BA" dirty="0" smtClean="0"/>
          </a:p>
          <a:p>
            <a:endParaRPr lang="sr-Latn-BA" dirty="0" smtClean="0"/>
          </a:p>
          <a:p>
            <a:endParaRPr lang="sr-Latn-BA" dirty="0" smtClean="0"/>
          </a:p>
          <a:p>
            <a:r>
              <a:rPr lang="sr-Latn-BA" dirty="0" smtClean="0"/>
              <a:t> Pri postavljanju senzora, mora se voditi računa o: načinu punjenja silosa, o širini ultrazvučnog talasa, o samoj unutrašnjosti silosa(da li se u njemu nalaze neke prepreke u vidu senzora za temperaturu, cevi za punjenje..)</a:t>
            </a:r>
          </a:p>
          <a:p>
            <a:endParaRPr lang="sr-Latn-BA" dirty="0" smtClean="0"/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l="49495" t="21254" r="31313" b="37424"/>
          <a:stretch>
            <a:fillRect/>
          </a:stretch>
        </p:blipFill>
        <p:spPr bwMode="auto">
          <a:xfrm>
            <a:off x="685800" y="990600"/>
            <a:ext cx="2362200" cy="2859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276600" y="914400"/>
            <a:ext cx="5029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sr-Latn-BA" dirty="0" smtClean="0">
                <a:latin typeface="+mj-lt"/>
              </a:rPr>
              <a:t>Snaga emitovanog ultrazvučnog signala</a:t>
            </a:r>
          </a:p>
          <a:p>
            <a:pPr marL="342900" indent="-342900">
              <a:buAutoNum type="arabicPeriod"/>
            </a:pPr>
            <a:r>
              <a:rPr lang="sr-Latn-BA" dirty="0" smtClean="0">
                <a:latin typeface="+mj-lt"/>
              </a:rPr>
              <a:t>Gubitak snage usled vlaženja</a:t>
            </a:r>
          </a:p>
          <a:p>
            <a:pPr marL="342900" indent="-342900">
              <a:buAutoNum type="arabicPeriod"/>
            </a:pPr>
            <a:r>
              <a:rPr lang="sr-Latn-BA" dirty="0" smtClean="0">
                <a:latin typeface="+mj-lt"/>
              </a:rPr>
              <a:t>Snaga ultrazvučnog signala na razdelnoj površini</a:t>
            </a:r>
          </a:p>
          <a:p>
            <a:pPr marL="342900" indent="-342900">
              <a:buAutoNum type="arabicPeriod"/>
            </a:pPr>
            <a:r>
              <a:rPr lang="sr-Latn-BA" dirty="0" smtClean="0">
                <a:latin typeface="+mj-lt"/>
              </a:rPr>
              <a:t>Gubitak snage usled upijanja od strane razdelne površine</a:t>
            </a:r>
          </a:p>
          <a:p>
            <a:pPr marL="342900" indent="-342900">
              <a:buAutoNum type="arabicPeriod"/>
            </a:pPr>
            <a:r>
              <a:rPr lang="sr-Latn-BA" dirty="0" smtClean="0">
                <a:latin typeface="+mj-lt"/>
              </a:rPr>
              <a:t>Snaga ultrazvučnog signala reflektovanog o razdelnu površinu</a:t>
            </a:r>
          </a:p>
          <a:p>
            <a:pPr marL="342900" indent="-342900">
              <a:buAutoNum type="arabicPeriod"/>
            </a:pPr>
            <a:r>
              <a:rPr lang="sr-Latn-BA" dirty="0" smtClean="0">
                <a:latin typeface="+mj-lt"/>
              </a:rPr>
              <a:t>Gubitak snage usled vlaženja</a:t>
            </a:r>
          </a:p>
          <a:p>
            <a:pPr marL="342900" indent="-342900">
              <a:buAutoNum type="arabicPeriod"/>
            </a:pPr>
            <a:r>
              <a:rPr lang="sr-Latn-BA" dirty="0" smtClean="0">
                <a:latin typeface="+mj-lt"/>
              </a:rPr>
              <a:t>Snaga ultrazvučnog signala na prijemniku senzora</a:t>
            </a:r>
          </a:p>
          <a:p>
            <a:pPr marL="342900" indent="-342900">
              <a:buAutoNum type="arabicPeriod"/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657600"/>
            <a:ext cx="7391400" cy="3200400"/>
          </a:xfrm>
        </p:spPr>
        <p:txBody>
          <a:bodyPr/>
          <a:lstStyle/>
          <a:p>
            <a:r>
              <a:rPr lang="sr-Latn-BA" dirty="0" smtClean="0"/>
              <a:t>Ovi senzori su visoko pouzdani</a:t>
            </a:r>
          </a:p>
          <a:p>
            <a:r>
              <a:rPr lang="sr-Latn-BA" dirty="0" smtClean="0"/>
              <a:t>Dobro rade u različitim uslovima</a:t>
            </a:r>
          </a:p>
          <a:p>
            <a:r>
              <a:rPr lang="sr-Latn-BA" dirty="0" smtClean="0"/>
              <a:t>Lako se postavljaju, programiraju i koriste</a:t>
            </a:r>
          </a:p>
          <a:p>
            <a:r>
              <a:rPr lang="sr-Latn-BA" dirty="0" smtClean="0"/>
              <a:t>Mana: skupi su i nagomilavanje prašine na anteni(čišćenje senzora ili priključak za vazduh ) </a:t>
            </a:r>
            <a:endParaRPr lang="en-US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8290" b="3281"/>
          <a:stretch>
            <a:fillRect/>
          </a:stretch>
        </p:blipFill>
        <p:spPr>
          <a:xfrm>
            <a:off x="1143000" y="685800"/>
            <a:ext cx="6302829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BA" dirty="0" smtClean="0"/>
              <a:t>SI</a:t>
            </a:r>
            <a:r>
              <a:rPr lang="en-US" dirty="0" smtClean="0"/>
              <a:t>E</a:t>
            </a:r>
            <a:r>
              <a:rPr lang="sr-Latn-BA" dirty="0" smtClean="0"/>
              <a:t>MENS</a:t>
            </a:r>
            <a:br>
              <a:rPr lang="sr-Latn-BA" dirty="0" smtClean="0"/>
            </a:br>
            <a:r>
              <a:rPr lang="sr-Latn-BA" dirty="0" smtClean="0"/>
              <a:t>MIL</a:t>
            </a:r>
            <a:r>
              <a:rPr lang="en-US" dirty="0" smtClean="0"/>
              <a:t>L</a:t>
            </a:r>
            <a:r>
              <a:rPr lang="sr-Latn-BA" dirty="0" smtClean="0"/>
              <a:t>TRONICS POINTEK USL200</a:t>
            </a:r>
            <a:endParaRPr lang="en-US" dirty="0"/>
          </a:p>
        </p:txBody>
      </p:sp>
      <p:pic>
        <p:nvPicPr>
          <p:cNvPr id="4" name="Content Placeholder 3" descr="ultrasonic-level-switch-18343-2999687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819400" y="1600200"/>
            <a:ext cx="2827050" cy="48736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Autofit/>
          </a:bodyPr>
          <a:lstStyle/>
          <a:p>
            <a:pPr algn="ctr"/>
            <a:r>
              <a:rPr lang="sr-Latn-BA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sr-Latn-BA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r-Latn-BA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sr-Latn-BA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TRONICS POINTEK ULS200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5102352"/>
          </a:xfrm>
        </p:spPr>
        <p:txBody>
          <a:bodyPr>
            <a:normAutofit/>
          </a:bodyPr>
          <a:lstStyle/>
          <a:p>
            <a:r>
              <a:rPr lang="sr-Latn-BA" sz="2000" dirty="0" smtClean="0"/>
              <a:t>Nema pokretnih delova, pa je praktičan za održavanje</a:t>
            </a:r>
            <a:r>
              <a:rPr lang="sr-Latn-BA" sz="2000" dirty="0" smtClean="0"/>
              <a:t>.</a:t>
            </a:r>
          </a:p>
          <a:p>
            <a:r>
              <a:rPr lang="sr-Latn-BA" sz="2000" dirty="0" smtClean="0"/>
              <a:t>Ultrazvučni senzor nivoa koji nam pruža informaciju o niskom ili visokom nivou.</a:t>
            </a:r>
            <a:endParaRPr lang="sr-Latn-BA" sz="2000" dirty="0" smtClean="0"/>
          </a:p>
          <a:p>
            <a:r>
              <a:rPr lang="sr-Latn-BA" sz="2000" dirty="0" smtClean="0"/>
              <a:t>Sastoji se od ultrazvučnog </a:t>
            </a:r>
            <a:r>
              <a:rPr lang="sr-Latn-BA" sz="2000" b="1" dirty="0" smtClean="0"/>
              <a:t>transduktora </a:t>
            </a:r>
            <a:r>
              <a:rPr lang="sr-Latn-BA" sz="2000" dirty="0" smtClean="0"/>
              <a:t>i temperaturno osetljivog elementa.</a:t>
            </a:r>
          </a:p>
          <a:p>
            <a:r>
              <a:rPr lang="sr-Latn-BA" sz="2000" b="1" dirty="0" smtClean="0"/>
              <a:t>Transduktor- </a:t>
            </a:r>
            <a:r>
              <a:rPr lang="sr-Latn-BA" sz="2000" dirty="0" smtClean="0"/>
              <a:t>uredjaj koji konvertuje jedan tip energije u drugi.</a:t>
            </a:r>
          </a:p>
          <a:p>
            <a:r>
              <a:rPr lang="sr-Latn-BA" sz="2000" dirty="0" smtClean="0"/>
              <a:t>Impuls- eho iz materijala koga uočavamo pomoću transduktora.</a:t>
            </a:r>
          </a:p>
          <a:p>
            <a:r>
              <a:rPr lang="sr-Latn-BA" sz="2000" dirty="0" smtClean="0"/>
              <a:t>Impulsi se pri prijemu filtriraju, kako bi se eliminisali lažni odjeci(elektro </a:t>
            </a:r>
            <a:r>
              <a:rPr lang="sr-Latn-BA" sz="2000" dirty="0" smtClean="0"/>
              <a:t>šumovi,mešalice..).</a:t>
            </a:r>
          </a:p>
          <a:p>
            <a:r>
              <a:rPr lang="en-US" sz="2000" dirty="0" smtClean="0"/>
              <a:t>POINTEK ULS 200 je </a:t>
            </a:r>
            <a:r>
              <a:rPr lang="sr-Latn-BA" sz="2000" dirty="0" smtClean="0"/>
              <a:t>odlič</a:t>
            </a:r>
            <a:r>
              <a:rPr lang="en-US" sz="2000" dirty="0" smtClean="0"/>
              <a:t>an </a:t>
            </a:r>
            <a:r>
              <a:rPr lang="sr-Latn-BA" sz="2000" dirty="0" smtClean="0"/>
              <a:t>uredjaj</a:t>
            </a:r>
            <a:r>
              <a:rPr lang="en-US" sz="2000" dirty="0" smtClean="0"/>
              <a:t> </a:t>
            </a:r>
            <a:r>
              <a:rPr lang="sr-Latn-BA" sz="2000" dirty="0" smtClean="0"/>
              <a:t>za detekciju</a:t>
            </a:r>
            <a:r>
              <a:rPr lang="en-US" sz="2000" dirty="0" smtClean="0"/>
              <a:t>, </a:t>
            </a:r>
            <a:r>
              <a:rPr lang="sr-Latn-BA" sz="2000" dirty="0" smtClean="0"/>
              <a:t>ali za</a:t>
            </a:r>
            <a:r>
              <a:rPr lang="en-US" sz="2000" dirty="0" smtClean="0"/>
              <a:t> </a:t>
            </a:r>
            <a:r>
              <a:rPr lang="en-US" sz="2000" dirty="0" smtClean="0"/>
              <a:t>backup </a:t>
            </a:r>
            <a:r>
              <a:rPr lang="sr-Latn-BA" sz="2000" dirty="0" smtClean="0"/>
              <a:t>uredjaje</a:t>
            </a:r>
            <a:r>
              <a:rPr lang="en-US" sz="2000" dirty="0" smtClean="0"/>
              <a:t> </a:t>
            </a:r>
            <a:r>
              <a:rPr lang="sr-Latn-BA" sz="2000" dirty="0" smtClean="0"/>
              <a:t>treba koristiti</a:t>
            </a:r>
            <a:r>
              <a:rPr lang="en-US" sz="2000" dirty="0" smtClean="0"/>
              <a:t> </a:t>
            </a:r>
            <a:r>
              <a:rPr lang="en-US" sz="2000" dirty="0" smtClean="0"/>
              <a:t>CLS 200.</a:t>
            </a:r>
          </a:p>
          <a:p>
            <a:endParaRPr lang="sr-Latn-BA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38600"/>
            <a:ext cx="7010400" cy="25908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/>
          </a:bodyPr>
          <a:lstStyle/>
          <a:p>
            <a:pPr algn="ctr"/>
            <a:r>
              <a:rPr lang="sr-Latn-BA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Specifikacije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1066800"/>
            <a:ext cx="7086600" cy="300279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62000" y="1066800"/>
            <a:ext cx="2895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r-Latn-BA" sz="2800" b="1" dirty="0" smtClean="0">
                <a:solidFill>
                  <a:schemeClr val="tx2"/>
                </a:solidFill>
              </a:rPr>
              <a:t>AC verzija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4038600"/>
            <a:ext cx="2743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BA" sz="2800" b="1" dirty="0" smtClean="0">
                <a:solidFill>
                  <a:schemeClr val="tx2"/>
                </a:solidFill>
              </a:rPr>
              <a:t>DC verzija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3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47700" y="304799"/>
            <a:ext cx="7848600" cy="2133601"/>
          </a:xfrm>
        </p:spPr>
      </p:pic>
      <p:pic>
        <p:nvPicPr>
          <p:cNvPr id="5" name="Picture 4" descr="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2667000"/>
            <a:ext cx="7505700" cy="39100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pPr algn="ctr"/>
            <a:r>
              <a:rPr lang="sr-Latn-BA" b="1" dirty="0" smtClean="0"/>
              <a:t>Postavljanje uredjaja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7924800" cy="2895600"/>
          </a:xfrm>
        </p:spPr>
        <p:txBody>
          <a:bodyPr>
            <a:normAutofit fontScale="92500" lnSpcReduction="20000"/>
          </a:bodyPr>
          <a:lstStyle/>
          <a:p>
            <a:r>
              <a:rPr lang="sr-Latn-BA" sz="2600" dirty="0" smtClean="0"/>
              <a:t>Pri postavljanju uredjaja, treba se voditi računa o zadovoljenju gore navedenih uslova(ambijentalna temperatura od -40</a:t>
            </a:r>
            <a:r>
              <a:rPr lang="en-US" sz="2600" dirty="0" smtClean="0"/>
              <a:t>°C</a:t>
            </a:r>
            <a:r>
              <a:rPr lang="sr-Latn-BA" sz="2600" dirty="0" smtClean="0"/>
              <a:t> do +60</a:t>
            </a:r>
            <a:r>
              <a:rPr lang="en-US" sz="2600" dirty="0" smtClean="0"/>
              <a:t>°C</a:t>
            </a:r>
            <a:r>
              <a:rPr lang="sr-Latn-BA" sz="2600" dirty="0" smtClean="0"/>
              <a:t>)</a:t>
            </a:r>
          </a:p>
          <a:p>
            <a:r>
              <a:rPr lang="sr-Latn-BA" sz="2600" dirty="0" smtClean="0"/>
              <a:t>Takodje, treba voditi računa o tome ultrazvučni talas ima normalnu putanju na površinu materijala,i da taj impuls bude jasan, tj. da ne postoje smetnje prouzrokovane nekom preprekom na tom putu.</a:t>
            </a:r>
          </a:p>
          <a:p>
            <a:r>
              <a:rPr lang="sr-Latn-BA" sz="2600" dirty="0" smtClean="0"/>
              <a:t>Lice senzora treba da bude minimalno 25cm iznad maksimalno očekivanog nivoa.</a:t>
            </a:r>
          </a:p>
          <a:p>
            <a:endParaRPr lang="sr-Latn-BA" dirty="0" smtClean="0"/>
          </a:p>
          <a:p>
            <a:endParaRPr lang="sr-Latn-BA" dirty="0" smtClean="0"/>
          </a:p>
          <a:p>
            <a:endParaRPr lang="en-US" dirty="0"/>
          </a:p>
        </p:txBody>
      </p:sp>
      <p:pic>
        <p:nvPicPr>
          <p:cNvPr id="6" name="Picture 5" descr="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657600"/>
            <a:ext cx="5781675" cy="290512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294</TotalTime>
  <Words>376</Words>
  <Application>Microsoft Office PowerPoint</Application>
  <PresentationFormat>On-screen Show (4:3)</PresentationFormat>
  <Paragraphs>50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Oriel</vt:lpstr>
      <vt:lpstr>Ultrazvučni senzori nivoa MILLTRONICS POINTEK ULS 200</vt:lpstr>
      <vt:lpstr>Ultrazvučni senzori nivoa</vt:lpstr>
      <vt:lpstr>Slide 3</vt:lpstr>
      <vt:lpstr>Slide 4</vt:lpstr>
      <vt:lpstr>SIEMENS MILLTRONICS POINTEK USL200</vt:lpstr>
      <vt:lpstr> MILLTRONICS POINTEK ULS200</vt:lpstr>
      <vt:lpstr>Specifikacije</vt:lpstr>
      <vt:lpstr>Slide 8</vt:lpstr>
      <vt:lpstr>Postavljanje uredjaja</vt:lpstr>
      <vt:lpstr>Slide 10</vt:lpstr>
      <vt:lpstr>Interfejs senzora i povezivanje</vt:lpstr>
      <vt:lpstr>Pokretanje senzora </vt:lpstr>
      <vt:lpstr>KRAJ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ULTRAZVUČNI SENZORI NIVOA</dc:title>
  <dc:creator>Mici</dc:creator>
  <cp:lastModifiedBy>Mici</cp:lastModifiedBy>
  <cp:revision>32</cp:revision>
  <dcterms:created xsi:type="dcterms:W3CDTF">2015-11-16T12:24:58Z</dcterms:created>
  <dcterms:modified xsi:type="dcterms:W3CDTF">2015-11-27T10:24:00Z</dcterms:modified>
</cp:coreProperties>
</file>