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72" r:id="rId6"/>
    <p:sldId id="271" r:id="rId7"/>
    <p:sldId id="274" r:id="rId8"/>
    <p:sldId id="266" r:id="rId9"/>
    <p:sldId id="263" r:id="rId10"/>
    <p:sldId id="270" r:id="rId11"/>
    <p:sldId id="27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65B18E-299C-4134-8526-CFEADD06F46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476792-EB22-426F-A204-769101F013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LOREME Pt100</a:t>
            </a:r>
            <a:br>
              <a:rPr lang="en-US" dirty="0" smtClean="0"/>
            </a:br>
            <a:r>
              <a:rPr lang="en-US" dirty="0" smtClean="0"/>
              <a:t>SIEMENS SITRANS TK-H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2667000"/>
          </a:xfrm>
        </p:spPr>
        <p:txBody>
          <a:bodyPr/>
          <a:lstStyle/>
          <a:p>
            <a:r>
              <a:rPr lang="sr-Latn-RS" dirty="0" smtClean="0"/>
              <a:t>Tehnička sredstva automatike</a:t>
            </a:r>
            <a:endParaRPr lang="en-U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algn="r"/>
            <a:r>
              <a:rPr lang="en-US" dirty="0" err="1" smtClean="0"/>
              <a:t>Jaroslav</a:t>
            </a:r>
            <a:r>
              <a:rPr lang="en-US" dirty="0" smtClean="0"/>
              <a:t> Ki</a:t>
            </a:r>
            <a:r>
              <a:rPr lang="sr-Latn-RS" dirty="0" smtClean="0"/>
              <a:t>činja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200400" cy="4718304"/>
          </a:xfrm>
        </p:spPr>
        <p:txBody>
          <a:bodyPr>
            <a:normAutofit/>
          </a:bodyPr>
          <a:lstStyle/>
          <a:p>
            <a:r>
              <a:rPr lang="sr-Latn-RS" dirty="0"/>
              <a:t>Veza </a:t>
            </a:r>
            <a:r>
              <a:rPr lang="sr-Latn-RS" dirty="0" smtClean="0"/>
              <a:t>otporničkog senzora </a:t>
            </a:r>
            <a:r>
              <a:rPr lang="sr-Latn-RS" dirty="0"/>
              <a:t>i transmitera može biti dvožična, trožična ili </a:t>
            </a:r>
            <a:r>
              <a:rPr lang="sr-Latn-RS" dirty="0" smtClean="0"/>
              <a:t>četvorožična</a:t>
            </a:r>
          </a:p>
        </p:txBody>
      </p:sp>
      <p:pic>
        <p:nvPicPr>
          <p:cNvPr id="5" name="Content Placeholder 4" descr="Untit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32" y="1456171"/>
            <a:ext cx="3132917" cy="494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Dvožični spoj – otpornost žice kojom su spojeni i otpornost Pt100 su u rednoj vezi pa se otpornosti sabiraju što se manifestuje „većom“ temperaturom</a:t>
            </a:r>
          </a:p>
          <a:p>
            <a:r>
              <a:rPr lang="sr-Latn-RS" dirty="0" smtClean="0"/>
              <a:t>Trožiči spoj - </a:t>
            </a:r>
            <a:r>
              <a:rPr lang="sr-Latn-RS" dirty="0"/>
              <a:t>vršimo kompenzaciju </a:t>
            </a:r>
            <a:r>
              <a:rPr lang="sr-Latn-RS" dirty="0" smtClean="0"/>
              <a:t>otpornosti(rešavamo problem dvožične veze). Zahtev je da sva 3 otpornika imaju identične karakteristike i da su na istoj temperaturi</a:t>
            </a:r>
            <a:endParaRPr lang="sr-Latn-RS" dirty="0"/>
          </a:p>
          <a:p>
            <a:r>
              <a:rPr lang="sr-Latn-RS" dirty="0"/>
              <a:t>Četvorožični spoj – 2 žice služe za </a:t>
            </a:r>
            <a:r>
              <a:rPr lang="sr-Latn-RS" dirty="0" smtClean="0"/>
              <a:t>napajanje i na njima imamo padove napona </a:t>
            </a:r>
            <a:r>
              <a:rPr lang="sr-Latn-RS" dirty="0"/>
              <a:t>a 2 žice se koriste za merenje otpornosti na </a:t>
            </a:r>
            <a:r>
              <a:rPr lang="sr-Latn-RS" dirty="0" smtClean="0"/>
              <a:t>samom termootporniku i tu nemamo pad napona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Šema povezivanja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847544"/>
            <a:ext cx="7802064" cy="4382112"/>
          </a:xfrm>
        </p:spPr>
      </p:pic>
    </p:spTree>
    <p:extLst>
      <p:ext uri="{BB962C8B-B14F-4D97-AF65-F5344CB8AC3E}">
        <p14:creationId xmlns:p14="http://schemas.microsoft.com/office/powerpoint/2010/main" val="29081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</a:t>
            </a:r>
            <a:r>
              <a:rPr lang="en-US" dirty="0" smtClean="0"/>
              <a:t>a</a:t>
            </a:r>
            <a:r>
              <a:rPr lang="sr-Latn-RS" dirty="0" smtClean="0"/>
              <a:t>čunanje temperature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800" dirty="0" smtClean="0"/>
                  <a:t>Strujni opseg je od 4mA do 20mA</a:t>
                </a:r>
              </a:p>
              <a:p>
                <a:r>
                  <a:rPr lang="sr-Latn-RS" sz="2800" dirty="0" smtClean="0"/>
                  <a:t>Temperaturni opseg od -10˚C do </a:t>
                </a:r>
                <a:r>
                  <a:rPr lang="sr-Latn-RS" sz="2800" dirty="0" smtClean="0"/>
                  <a:t>100˚</a:t>
                </a:r>
                <a:r>
                  <a:rPr lang="sr-Latn-RS" sz="2800" dirty="0" smtClean="0"/>
                  <a:t>C</a:t>
                </a:r>
              </a:p>
              <a:p>
                <a:r>
                  <a:rPr lang="sr-Latn-RS" sz="2800" dirty="0" smtClean="0"/>
                  <a:t>Izmerena struja I – struja očitana sa ampermetra </a:t>
                </a:r>
                <a:r>
                  <a:rPr lang="en-US" sz="2800" dirty="0" smtClean="0"/>
                  <a:t>[</a:t>
                </a:r>
                <a:r>
                  <a:rPr lang="sr-Latn-RS" sz="2800" dirty="0" smtClean="0"/>
                  <a:t>mA</a:t>
                </a:r>
                <a:r>
                  <a:rPr lang="en-US" sz="2800" dirty="0" smtClean="0"/>
                  <a:t>]</a:t>
                </a:r>
                <a:endParaRPr lang="sr-Latn-RS" sz="2800" dirty="0" smtClean="0"/>
              </a:p>
              <a:p>
                <a:r>
                  <a:rPr lang="sr-Latn-RS" sz="2800" dirty="0" smtClean="0"/>
                  <a:t>Formula za računanje temperature</a:t>
                </a:r>
                <a:r>
                  <a:rPr lang="en-US" sz="2800" dirty="0" smtClean="0"/>
                  <a:t> u op</a:t>
                </a:r>
                <a:r>
                  <a:rPr lang="sr-Latn-RS" sz="2800" dirty="0" smtClean="0"/>
                  <a:t>štem slučaju: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sr-Latn-RS" sz="2800" dirty="0"/>
                  <a:t>T</a:t>
                </a:r>
                <a:r>
                  <a:rPr lang="en-US" sz="2800" dirty="0"/>
                  <a:t>[</a:t>
                </a:r>
                <a:r>
                  <a:rPr lang="sr-Latn-RS" sz="2800" dirty="0"/>
                  <a:t>˚C</a:t>
                </a:r>
                <a:r>
                  <a:rPr lang="en-US" sz="2800" dirty="0"/>
                  <a:t>]</a:t>
                </a:r>
                <a:r>
                  <a:rPr lang="sr-Latn-RS" sz="2800" dirty="0"/>
                  <a:t> = (I – </a:t>
                </a:r>
                <a:r>
                  <a:rPr lang="en-US" sz="2800" dirty="0" err="1" smtClean="0"/>
                  <a:t>Imin</a:t>
                </a:r>
                <a:r>
                  <a:rPr lang="sr-Latn-RS" sz="2800" dirty="0" smtClean="0"/>
                  <a:t>)*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r-Latn-R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𝑇𝑚𝑎𝑥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𝑇𝑚𝑖𝑛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𝐼𝑚𝑎𝑥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𝐼𝑚𝑖𝑛</m:t>
                        </m:r>
                      </m:den>
                    </m:f>
                  </m:oMath>
                </a14:m>
                <a:r>
                  <a:rPr lang="sr-Latn-RS" sz="2800" dirty="0"/>
                  <a:t> + </a:t>
                </a:r>
                <a:r>
                  <a:rPr lang="en-US" sz="2800" dirty="0" err="1" smtClean="0"/>
                  <a:t>Tmin</a:t>
                </a:r>
                <a:endParaRPr lang="sr-Latn-RS" sz="2800" dirty="0" smtClean="0"/>
              </a:p>
              <a:p>
                <a:r>
                  <a:rPr lang="sr-Latn-RS" sz="2800" dirty="0" smtClean="0"/>
                  <a:t>A u našem slučaju:</a:t>
                </a:r>
                <a:r>
                  <a:rPr lang="sr-Latn-RS" sz="2800" dirty="0"/>
                  <a:t/>
                </a:r>
                <a:br>
                  <a:rPr lang="sr-Latn-RS" sz="2800" dirty="0"/>
                </a:br>
                <a:r>
                  <a:rPr lang="sr-Latn-RS" sz="2800" dirty="0"/>
                  <a:t>T</a:t>
                </a:r>
                <a:r>
                  <a:rPr lang="en-US" sz="2800" dirty="0" smtClean="0"/>
                  <a:t>[</a:t>
                </a:r>
                <a:r>
                  <a:rPr lang="sr-Latn-RS" sz="2800" dirty="0" smtClean="0"/>
                  <a:t>˚C</a:t>
                </a:r>
                <a:r>
                  <a:rPr lang="en-US" sz="2800" dirty="0" smtClean="0"/>
                  <a:t>]</a:t>
                </a:r>
                <a:r>
                  <a:rPr lang="sr-Latn-RS" sz="2800" dirty="0" smtClean="0"/>
                  <a:t> = (I – 4mA)*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r-Latn-R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r-Latn-RS" sz="2800" b="0" i="1" smtClean="0">
                            <a:latin typeface="Cambria Math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sr-Latn-RS" sz="2800" dirty="0" smtClean="0"/>
                          <m:t>˚</m:t>
                        </m:r>
                        <m:r>
                          <m:rPr>
                            <m:nor/>
                          </m:rPr>
                          <a:rPr lang="sr-Latn-RS" sz="2800" dirty="0" smtClean="0"/>
                          <m:t>C</m:t>
                        </m:r>
                        <m:r>
                          <a:rPr lang="sr-Latn-RS" sz="2800" b="0" i="1" dirty="0" smtClean="0">
                            <a:latin typeface="Cambria Math"/>
                          </a:rPr>
                          <m:t> −(−10</m:t>
                        </m:r>
                        <m:r>
                          <m:rPr>
                            <m:nor/>
                          </m:rPr>
                          <a:rPr lang="sr-Latn-RS" sz="2800" dirty="0" smtClean="0"/>
                          <m:t>˚</m:t>
                        </m:r>
                        <m:r>
                          <m:rPr>
                            <m:nor/>
                          </m:rPr>
                          <a:rPr lang="sr-Latn-RS" sz="2800" dirty="0" smtClean="0"/>
                          <m:t>C</m:t>
                        </m:r>
                        <m:r>
                          <a:rPr lang="sr-Latn-RS" sz="28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r-Latn-RS" sz="2800" b="0" i="1" smtClean="0">
                            <a:latin typeface="Cambria Math"/>
                          </a:rPr>
                          <m:t>20</m:t>
                        </m:r>
                        <m:r>
                          <a:rPr lang="sr-Latn-RS" sz="2800" b="0" i="1" smtClean="0">
                            <a:latin typeface="Cambria Math"/>
                          </a:rPr>
                          <m:t>𝑚𝐴</m:t>
                        </m:r>
                        <m:r>
                          <a:rPr lang="sr-Latn-RS" sz="2800" b="0" i="1" smtClean="0">
                            <a:latin typeface="Cambria Math"/>
                          </a:rPr>
                          <m:t> − 4</m:t>
                        </m:r>
                        <m:r>
                          <a:rPr lang="sr-Latn-RS" sz="2800" b="0" i="1" smtClean="0">
                            <a:latin typeface="Cambria Math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sr-Latn-RS" sz="2800" dirty="0" smtClean="0"/>
                  <a:t> + (-10˚C)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9906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Temperaturni 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Senzor je merni uređaj koji</a:t>
            </a:r>
            <a:r>
              <a:rPr lang="en-US" dirty="0" smtClean="0"/>
              <a:t> </a:t>
            </a:r>
            <a:r>
              <a:rPr lang="en-US" dirty="0" err="1" smtClean="0"/>
              <a:t>meri</a:t>
            </a:r>
            <a:r>
              <a:rPr lang="en-US" dirty="0" smtClean="0"/>
              <a:t>(</a:t>
            </a:r>
            <a:r>
              <a:rPr lang="en-US" dirty="0" err="1" smtClean="0"/>
              <a:t>detektuje</a:t>
            </a:r>
            <a:r>
              <a:rPr lang="en-US" dirty="0" smtClean="0"/>
              <a:t>)</a:t>
            </a:r>
            <a:r>
              <a:rPr lang="sr-Latn-RS" dirty="0" smtClean="0"/>
              <a:t> veličinu od interesa – u našem slučaju to je temperatura</a:t>
            </a:r>
            <a:endParaRPr lang="en-US" dirty="0" smtClean="0"/>
          </a:p>
          <a:p>
            <a:r>
              <a:rPr lang="en-US" dirty="0" err="1" smtClean="0"/>
              <a:t>Senzor</a:t>
            </a:r>
            <a:r>
              <a:rPr lang="en-US" dirty="0" smtClean="0"/>
              <a:t> je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bitan</a:t>
            </a:r>
            <a:r>
              <a:rPr lang="en-US" dirty="0" smtClean="0"/>
              <a:t> element u SAU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</a:t>
            </a:r>
            <a:r>
              <a:rPr lang="sr-Latn-RS" dirty="0" smtClean="0"/>
              <a:t>ne meri dobro onda nam ni upravljanje nije kvalitetno</a:t>
            </a:r>
          </a:p>
          <a:p>
            <a:r>
              <a:rPr lang="sr-Latn-RS" dirty="0" smtClean="0"/>
              <a:t>Merenje temperature predstavlja jedno od najčešćih i najvažnijih merenja</a:t>
            </a:r>
            <a:endParaRPr lang="en-US" dirty="0" smtClean="0"/>
          </a:p>
          <a:p>
            <a:r>
              <a:rPr lang="sr-Latn-RS" dirty="0" smtClean="0"/>
              <a:t>U </a:t>
            </a:r>
            <a:r>
              <a:rPr lang="sr-Latn-RS" dirty="0"/>
              <a:t>industriji se najčešće koristi Celzijus-ova temperaturna skala </a:t>
            </a:r>
            <a:r>
              <a:rPr lang="en-US" dirty="0"/>
              <a:t>[</a:t>
            </a:r>
            <a:r>
              <a:rPr lang="sr-Latn-RS" dirty="0"/>
              <a:t>˚C</a:t>
            </a:r>
            <a:r>
              <a:rPr lang="en-US" dirty="0" smtClean="0"/>
              <a:t>]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27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Temperaturni 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Temperaturni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podele</a:t>
            </a:r>
            <a:r>
              <a:rPr lang="en-US" dirty="0"/>
              <a:t> u </a:t>
            </a:r>
            <a:r>
              <a:rPr lang="en-US" dirty="0" err="1"/>
              <a:t>kontaktne</a:t>
            </a:r>
            <a:r>
              <a:rPr lang="en-US" dirty="0"/>
              <a:t> i </a:t>
            </a:r>
            <a:r>
              <a:rPr lang="en-US" dirty="0" err="1"/>
              <a:t>bezkontaktne</a:t>
            </a:r>
            <a:endParaRPr lang="en-US" dirty="0"/>
          </a:p>
          <a:p>
            <a:r>
              <a:rPr lang="en-US" dirty="0" err="1"/>
              <a:t>Kontaktni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kontaktnu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medijumom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temperaturna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bezkontaktni</a:t>
            </a:r>
            <a:r>
              <a:rPr lang="en-US" dirty="0"/>
              <a:t> </a:t>
            </a:r>
            <a:r>
              <a:rPr lang="en-US" dirty="0" err="1" smtClean="0"/>
              <a:t>nisu</a:t>
            </a:r>
            <a:endParaRPr lang="sr-Latn-RS" dirty="0" smtClean="0"/>
          </a:p>
          <a:p>
            <a:r>
              <a:rPr lang="sr-Latn-RS" dirty="0" smtClean="0"/>
              <a:t>Osnovne vrste kontaktnih senzora su:</a:t>
            </a:r>
          </a:p>
          <a:p>
            <a:pPr lvl="1"/>
            <a:r>
              <a:rPr lang="sr-Latn-RS" dirty="0"/>
              <a:t>Bimetali</a:t>
            </a:r>
          </a:p>
          <a:p>
            <a:pPr lvl="1"/>
            <a:r>
              <a:rPr lang="sr-Latn-RS" dirty="0"/>
              <a:t>Otpornički termometri</a:t>
            </a:r>
          </a:p>
          <a:p>
            <a:pPr lvl="1"/>
            <a:r>
              <a:rPr lang="sr-Latn-RS" dirty="0"/>
              <a:t>Termoparovi</a:t>
            </a:r>
          </a:p>
          <a:p>
            <a:pPr lvl="1"/>
            <a:r>
              <a:rPr lang="sr-Latn-RS" dirty="0" smtClean="0"/>
              <a:t>Termistori</a:t>
            </a:r>
            <a:endParaRPr lang="sr-Latn-RS" sz="2800" dirty="0"/>
          </a:p>
          <a:p>
            <a:r>
              <a:rPr lang="sr-Latn-RS" dirty="0" smtClean="0"/>
              <a:t>Vrste bezkontaktnih senzora:</a:t>
            </a:r>
            <a:endParaRPr lang="sr-Latn-RS" dirty="0"/>
          </a:p>
          <a:p>
            <a:pPr lvl="1"/>
            <a:r>
              <a:rPr lang="sr-Latn-RS" dirty="0" smtClean="0"/>
              <a:t>Senzori infracrvenog zračenja</a:t>
            </a:r>
          </a:p>
        </p:txBody>
      </p:sp>
    </p:spTree>
    <p:extLst>
      <p:ext uri="{BB962C8B-B14F-4D97-AF65-F5344CB8AC3E}">
        <p14:creationId xmlns:p14="http://schemas.microsoft.com/office/powerpoint/2010/main" val="32382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LOREME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267200" cy="4718304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Spada u grupu</a:t>
            </a:r>
            <a:r>
              <a:rPr lang="en-US" sz="2400" dirty="0" smtClean="0"/>
              <a:t> </a:t>
            </a:r>
            <a:r>
              <a:rPr lang="en-US" sz="2400" dirty="0" err="1" smtClean="0"/>
              <a:t>otporni</a:t>
            </a:r>
            <a:r>
              <a:rPr lang="sr-Latn-RS" sz="2400" dirty="0" smtClean="0"/>
              <a:t>čkih senzora temperature</a:t>
            </a:r>
          </a:p>
          <a:p>
            <a:r>
              <a:rPr lang="it-IT" sz="2400" dirty="0"/>
              <a:t>Otpornički senzori temperature rade na principu promene otpornosti elementa usled promene temperature. </a:t>
            </a:r>
            <a:endParaRPr lang="sr-Latn-RS" sz="2400" dirty="0" smtClean="0"/>
          </a:p>
          <a:p>
            <a:r>
              <a:rPr lang="sr-Latn-RS" sz="2400" dirty="0" smtClean="0"/>
              <a:t>Otpornički senzori se proizvode od metala u obliku žice. Teorijski se može koristiti bilo koji metal ali se najčešće koristi Platina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3268" y="2594373"/>
            <a:ext cx="4606597" cy="1947933"/>
          </a:xfrm>
        </p:spPr>
      </p:pic>
    </p:spTree>
    <p:extLst>
      <p:ext uri="{BB962C8B-B14F-4D97-AF65-F5344CB8AC3E}">
        <p14:creationId xmlns:p14="http://schemas.microsoft.com/office/powerpoint/2010/main" val="39213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LOREME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495800" cy="4718304"/>
          </a:xfrm>
        </p:spPr>
        <p:txBody>
          <a:bodyPr>
            <a:normAutofit/>
          </a:bodyPr>
          <a:lstStyle/>
          <a:p>
            <a:r>
              <a:rPr lang="sr-Latn-RS" sz="2400" dirty="0"/>
              <a:t>Platina se koristi jer ima najbolju karakteristiku u širokom temperaturnom opsegu</a:t>
            </a:r>
          </a:p>
          <a:p>
            <a:r>
              <a:rPr lang="sr-Latn-RS" sz="2400" dirty="0"/>
              <a:t>Upravo nam oznaka Pt100 govori da je u pitanju Platina(Pt) a broj 100 u oznaci govori da na 0˚C ima otpornost od 100</a:t>
            </a:r>
            <a:r>
              <a:rPr lang="el-GR" sz="2400" dirty="0"/>
              <a:t>Ω</a:t>
            </a:r>
            <a:r>
              <a:rPr lang="sr-Latn-RS" sz="2400" dirty="0"/>
              <a:t> (tako postoji i Pt1000)</a:t>
            </a:r>
            <a:endParaRPr lang="en-US" sz="2400" dirty="0"/>
          </a:p>
        </p:txBody>
      </p:sp>
      <p:pic>
        <p:nvPicPr>
          <p:cNvPr id="5" name="Content Placeholder 3" descr="karakteristik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2308225"/>
            <a:ext cx="3048383" cy="28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Karakteristike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Osnovne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karakteristike</a:t>
            </a:r>
            <a:r>
              <a:rPr lang="en-US" sz="2800" dirty="0" smtClean="0"/>
              <a:t>:</a:t>
            </a:r>
          </a:p>
          <a:p>
            <a:pPr lvl="1"/>
            <a:r>
              <a:rPr lang="sr-Latn-RS" sz="2400" dirty="0" smtClean="0"/>
              <a:t>Analogni senzor temperature</a:t>
            </a:r>
          </a:p>
          <a:p>
            <a:pPr lvl="1"/>
            <a:r>
              <a:rPr lang="sr-Latn-RS" sz="2400" dirty="0" smtClean="0"/>
              <a:t>Osetljivost je približno </a:t>
            </a:r>
            <a:r>
              <a:rPr lang="sr-Cyrl-RS" sz="2400" dirty="0"/>
              <a:t>10µ</a:t>
            </a:r>
            <a:r>
              <a:rPr lang="en-US" sz="2400" dirty="0"/>
              <a:t>V/°C</a:t>
            </a:r>
          </a:p>
          <a:p>
            <a:pPr lvl="1"/>
            <a:r>
              <a:rPr lang="sr-Latn-RS" sz="2400" dirty="0" smtClean="0"/>
              <a:t>Specifična otpornost : </a:t>
            </a:r>
            <a:r>
              <a:rPr lang="el-GR" sz="2400" dirty="0"/>
              <a:t>ρ</a:t>
            </a:r>
            <a:r>
              <a:rPr lang="sr-Cyrl-RS" sz="2400" dirty="0"/>
              <a:t> = 0,1 µ</a:t>
            </a:r>
            <a:r>
              <a:rPr lang="el-GR" sz="2400" dirty="0"/>
              <a:t>Ω</a:t>
            </a:r>
            <a:r>
              <a:rPr lang="en-US" sz="2400" dirty="0" smtClean="0"/>
              <a:t>m</a:t>
            </a:r>
            <a:endParaRPr lang="sr-Latn-RS" sz="2400" dirty="0" smtClean="0"/>
          </a:p>
          <a:p>
            <a:pPr lvl="1"/>
            <a:r>
              <a:rPr lang="sr-Latn-RS" sz="2400" dirty="0" smtClean="0"/>
              <a:t>Čistoća Platine: </a:t>
            </a:r>
            <a:r>
              <a:rPr lang="sr-Cyrl-RS" sz="2400" dirty="0"/>
              <a:t>99,999</a:t>
            </a:r>
            <a:r>
              <a:rPr lang="sr-Cyrl-RS" sz="2400" dirty="0" smtClean="0"/>
              <a:t>%</a:t>
            </a:r>
            <a:r>
              <a:rPr lang="en-US" sz="2400" dirty="0" smtClean="0"/>
              <a:t> </a:t>
            </a:r>
            <a:endParaRPr lang="sr-Latn-RS" sz="2400" dirty="0" smtClean="0"/>
          </a:p>
          <a:p>
            <a:pPr lvl="1"/>
            <a:r>
              <a:rPr lang="sr-Latn-RS" sz="2400" dirty="0"/>
              <a:t>Opseg od -260 do 650 ˚C (max 1500 ˚C</a:t>
            </a:r>
            <a:r>
              <a:rPr lang="sr-Latn-RS" sz="2400" dirty="0" smtClean="0"/>
              <a:t>)</a:t>
            </a:r>
          </a:p>
          <a:p>
            <a:pPr lvl="1"/>
            <a:r>
              <a:rPr lang="sr-Latn-RS" sz="2400" dirty="0" smtClean="0"/>
              <a:t>Proboj izolacije: 500V DC</a:t>
            </a:r>
          </a:p>
          <a:p>
            <a:pPr lvl="1"/>
            <a:r>
              <a:rPr lang="sr-Latn-RS" sz="2400" dirty="0" smtClean="0"/>
              <a:t>Pritisak oko 50bar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0909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Ugradnja Pt100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876800"/>
          </a:xfrm>
        </p:spPr>
        <p:txBody>
          <a:bodyPr/>
          <a:lstStyle/>
          <a:p>
            <a:r>
              <a:rPr lang="pl-PL" dirty="0"/>
              <a:t>Ugradna dužina termometra utiče na tačnost.</a:t>
            </a:r>
            <a:endParaRPr lang="sr-Latn-RS" dirty="0" smtClean="0"/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/>
              <a:t>ugradnje</a:t>
            </a:r>
            <a:r>
              <a:rPr lang="en-US" dirty="0"/>
              <a:t>: u </a:t>
            </a:r>
            <a:r>
              <a:rPr lang="en-US" dirty="0" err="1"/>
              <a:t>cevovode</a:t>
            </a:r>
            <a:r>
              <a:rPr lang="en-US" dirty="0"/>
              <a:t>, </a:t>
            </a:r>
            <a:r>
              <a:rPr lang="en-US" dirty="0" err="1"/>
              <a:t>rezervoare</a:t>
            </a:r>
            <a:r>
              <a:rPr lang="en-US" dirty="0"/>
              <a:t> i </a:t>
            </a:r>
            <a:r>
              <a:rPr lang="en-US" dirty="0" smtClean="0"/>
              <a:t>drug</a:t>
            </a:r>
            <a:r>
              <a:rPr lang="sr-Latn-RS" dirty="0" smtClean="0"/>
              <a:t>e </a:t>
            </a:r>
            <a:r>
              <a:rPr lang="en-US" dirty="0" err="1" smtClean="0"/>
              <a:t>delove</a:t>
            </a:r>
            <a:r>
              <a:rPr lang="en-US" dirty="0" smtClean="0"/>
              <a:t> post</a:t>
            </a:r>
            <a:r>
              <a:rPr lang="sr-Latn-RS" dirty="0" smtClean="0"/>
              <a:t>roj</a:t>
            </a:r>
            <a:r>
              <a:rPr lang="en-US" dirty="0" err="1" smtClean="0"/>
              <a:t>enja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ugradnji</a:t>
            </a:r>
            <a:r>
              <a:rPr lang="en-US" dirty="0"/>
              <a:t> u </a:t>
            </a:r>
            <a:r>
              <a:rPr lang="en-US" dirty="0" err="1"/>
              <a:t>cevovode</a:t>
            </a:r>
            <a:r>
              <a:rPr lang="en-US" dirty="0"/>
              <a:t> </a:t>
            </a:r>
            <a:r>
              <a:rPr lang="en-US" dirty="0" err="1"/>
              <a:t>idealno</a:t>
            </a:r>
            <a:r>
              <a:rPr lang="en-US" dirty="0"/>
              <a:t> je da </a:t>
            </a:r>
            <a:r>
              <a:rPr lang="en-US" dirty="0" err="1"/>
              <a:t>ugradna</a:t>
            </a:r>
            <a:r>
              <a:rPr lang="en-US" dirty="0"/>
              <a:t> </a:t>
            </a:r>
            <a:r>
              <a:rPr lang="en-US" dirty="0" err="1"/>
              <a:t>dužina</a:t>
            </a:r>
            <a:r>
              <a:rPr lang="en-US" dirty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/>
              <a:t>veća</a:t>
            </a:r>
            <a:r>
              <a:rPr lang="en-US" dirty="0"/>
              <a:t> od </a:t>
            </a:r>
            <a:r>
              <a:rPr lang="en-US" dirty="0" err="1"/>
              <a:t>polovine</a:t>
            </a:r>
            <a:r>
              <a:rPr lang="en-US" dirty="0"/>
              <a:t> </a:t>
            </a:r>
            <a:r>
              <a:rPr lang="en-US" dirty="0" err="1"/>
              <a:t>prečnika</a:t>
            </a:r>
            <a:r>
              <a:rPr lang="en-US" dirty="0"/>
              <a:t> </a:t>
            </a:r>
            <a:r>
              <a:rPr lang="en-US" dirty="0" err="1"/>
              <a:t>cevovoda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Ugra</a:t>
            </a:r>
            <a:r>
              <a:rPr lang="sr-Latn-RS" dirty="0" smtClean="0"/>
              <a:t>đ</a:t>
            </a:r>
            <a:r>
              <a:rPr lang="en-US" dirty="0" err="1" smtClean="0"/>
              <a:t>uje</a:t>
            </a:r>
            <a:r>
              <a:rPr lang="en-US" dirty="0" smtClean="0"/>
              <a:t> se,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mogu</a:t>
            </a:r>
            <a:r>
              <a:rPr lang="sr-Latn-RS" dirty="0" smtClean="0"/>
              <a:t>će, suprotno proticanju fluida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55000"/>
                <a:satMod val="300000"/>
              </a:schemeClr>
            </a:gs>
            <a:gs pos="91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SIEMENS SITRANS TK-H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419600" cy="4718304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Je Transmiter koji električnu otpornost pretvara u standardni električni signal jačine struje od 4 do 20 mA</a:t>
            </a:r>
          </a:p>
          <a:p>
            <a:r>
              <a:rPr lang="sr-Latn-RS" sz="2400" dirty="0" smtClean="0"/>
              <a:t>Konfigurisan za opseg od -10 do 100 ˚C</a:t>
            </a:r>
          </a:p>
          <a:p>
            <a:r>
              <a:rPr lang="sr-Latn-RS" sz="2400" dirty="0" smtClean="0"/>
              <a:t>Ima linearnu karakteristiku</a:t>
            </a:r>
          </a:p>
          <a:p>
            <a:r>
              <a:rPr lang="sr-Latn-RS" sz="2400" dirty="0" smtClean="0"/>
              <a:t>Napajanje: 8 do 35V DC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57292"/>
            <a:ext cx="2547937" cy="2582214"/>
          </a:xfrm>
        </p:spPr>
      </p:pic>
    </p:spTree>
    <p:extLst>
      <p:ext uri="{BB962C8B-B14F-4D97-AF65-F5344CB8AC3E}">
        <p14:creationId xmlns:p14="http://schemas.microsoft.com/office/powerpoint/2010/main" val="14273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Veza transmitera i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Najbolje bi bilo da transmiter bude odma</a:t>
            </a:r>
            <a:r>
              <a:rPr lang="en-US" dirty="0" smtClean="0"/>
              <a:t>h</a:t>
            </a:r>
            <a:r>
              <a:rPr lang="sr-Latn-RS" dirty="0" smtClean="0"/>
              <a:t> u glavi senzora jer on uzima u obzir i otpornost žice kojim su senzor i transmiter spojeni</a:t>
            </a:r>
          </a:p>
          <a:p>
            <a:r>
              <a:rPr lang="sr-Latn-RS" dirty="0" smtClean="0"/>
              <a:t>Što je duža žica, otpornost je veća a samim tim veća je i greška merenja</a:t>
            </a:r>
          </a:p>
          <a:p>
            <a:r>
              <a:rPr lang="sr-Latn-RS" dirty="0" smtClean="0"/>
              <a:t>U nekim slučajevima to nije moguće zbog visokih temperatura pa su senzor i transmiter fizički daleko jedan od drugog</a:t>
            </a:r>
          </a:p>
        </p:txBody>
      </p:sp>
    </p:spTree>
    <p:extLst>
      <p:ext uri="{BB962C8B-B14F-4D97-AF65-F5344CB8AC3E}">
        <p14:creationId xmlns:p14="http://schemas.microsoft.com/office/powerpoint/2010/main" val="24209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641</TotalTime>
  <Words>536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LOREME Pt100 SIEMENS SITRANS TK-H</vt:lpstr>
      <vt:lpstr>Temperaturni senzori</vt:lpstr>
      <vt:lpstr>Temperaturni senzori</vt:lpstr>
      <vt:lpstr>LOREME Pt100</vt:lpstr>
      <vt:lpstr>LOREME Pt100</vt:lpstr>
      <vt:lpstr>Karakteristike Pt100</vt:lpstr>
      <vt:lpstr>Ugradnja Pt100</vt:lpstr>
      <vt:lpstr>SIEMENS SITRANS TK-H</vt:lpstr>
      <vt:lpstr>Veza transmitera i senzora</vt:lpstr>
      <vt:lpstr>Veza transmitera i senzora</vt:lpstr>
      <vt:lpstr>Veza transmitera i senzora</vt:lpstr>
      <vt:lpstr>Šema povezivanja</vt:lpstr>
      <vt:lpstr>Računanje temperature</vt:lpstr>
      <vt:lpstr>Hvala na pažnji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LOREME Pt100 SIEMENS SITRANS TK-H</dc:title>
  <dc:creator>Jaroslav Kicinja</dc:creator>
  <cp:lastModifiedBy>Jaroslav Kicinja</cp:lastModifiedBy>
  <cp:revision>83</cp:revision>
  <dcterms:created xsi:type="dcterms:W3CDTF">2015-11-18T14:40:35Z</dcterms:created>
  <dcterms:modified xsi:type="dcterms:W3CDTF">2015-11-27T12:08:26Z</dcterms:modified>
</cp:coreProperties>
</file>