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61" r:id="rId3"/>
    <p:sldId id="257" r:id="rId4"/>
    <p:sldId id="267" r:id="rId5"/>
    <p:sldId id="271" r:id="rId6"/>
    <p:sldId id="272" r:id="rId7"/>
    <p:sldId id="273" r:id="rId8"/>
    <p:sldId id="274" r:id="rId9"/>
    <p:sldId id="268" r:id="rId10"/>
    <p:sldId id="266" r:id="rId11"/>
    <p:sldId id="275" r:id="rId12"/>
    <p:sldId id="276" r:id="rId13"/>
    <p:sldId id="277" r:id="rId14"/>
    <p:sldId id="279" r:id="rId15"/>
    <p:sldId id="280" r:id="rId16"/>
    <p:sldId id="278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11/19/2015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smtClean="0"/>
              <a:t>LEUZE FRK 85/4</a:t>
            </a:r>
            <a:r>
              <a:rPr lang="sr-Latn-RS" sz="6000" smtClean="0"/>
              <a:t> </a:t>
            </a:r>
            <a:r>
              <a:rPr lang="en-US" sz="6000" smtClean="0"/>
              <a:t>-</a:t>
            </a:r>
            <a:r>
              <a:rPr lang="sr-Latn-RS" sz="6000" smtClean="0"/>
              <a:t> </a:t>
            </a:r>
            <a:r>
              <a:rPr lang="en-US" sz="6000" smtClean="0"/>
              <a:t>800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O</a:t>
            </a:r>
            <a:r>
              <a:rPr lang="en-US" smtClean="0"/>
              <a:t>pti</a:t>
            </a:r>
            <a:r>
              <a:rPr lang="sr-Latn-RS" smtClean="0"/>
              <a:t>čki senzor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296400" y="6375400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smtClean="0"/>
              <a:t>Nikola Kuzmanović RA164/2011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mtClean="0"/>
              <a:t>LEUZE FRK 85/4 - 800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92301"/>
            <a:ext cx="5397500" cy="3898900"/>
          </a:xfrm>
        </p:spPr>
        <p:txBody>
          <a:bodyPr/>
          <a:lstStyle/>
          <a:p>
            <a:pPr algn="just"/>
            <a:r>
              <a:rPr lang="sr-Latn-RS" smtClean="0"/>
              <a:t>LEUZE FRK 85/4 – 800 je senzor difuzne refleksije svetlosti sa pozadinskom suspenzijom (suzbijanjem).</a:t>
            </a:r>
          </a:p>
          <a:p>
            <a:pPr algn="just"/>
            <a:r>
              <a:rPr lang="sr-Latn-RS" smtClean="0"/>
              <a:t>Princip rada: svetlosni snop sa emitera pogađa objekat na čijoj površini dolazi do difuzije upadnog svetlosnog snopa. Određena količina svetlosti na taj način pada na prijemnik što dovodi do detekcije objekta. S obzirom na takav princip rada senzora, objekat čije prisustvo želimo da detektujemo mora biti na maloj udaljenosti od samog senzora ( od 0,1 – 0,8m za ovaj senzor).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594" y="2454656"/>
            <a:ext cx="4020006" cy="246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4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100" y="110153"/>
            <a:ext cx="9601200" cy="1142385"/>
          </a:xfrm>
        </p:spPr>
        <p:txBody>
          <a:bodyPr/>
          <a:lstStyle/>
          <a:p>
            <a:pPr algn="ctr"/>
            <a:r>
              <a:rPr lang="sr-Latn-RS" smtClean="0"/>
              <a:t>DIMENZIJE SENZORA</a:t>
            </a:r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1252538"/>
            <a:ext cx="5199276" cy="468708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60" y="1430337"/>
            <a:ext cx="2793266" cy="1726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4160" y="3596078"/>
            <a:ext cx="3817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smtClean="0"/>
              <a:t>A</a:t>
            </a:r>
            <a:r>
              <a:rPr lang="sr-Latn-RS" smtClean="0"/>
              <a:t> Optička osa</a:t>
            </a:r>
          </a:p>
          <a:p>
            <a:r>
              <a:rPr lang="sr-Latn-RS" b="1" smtClean="0"/>
              <a:t>B</a:t>
            </a:r>
            <a:r>
              <a:rPr lang="sr-Latn-RS" smtClean="0"/>
              <a:t> Indikator dioda</a:t>
            </a:r>
          </a:p>
          <a:p>
            <a:r>
              <a:rPr lang="sr-Latn-RS" b="1" smtClean="0"/>
              <a:t>C</a:t>
            </a:r>
            <a:r>
              <a:rPr lang="sr-Latn-RS" smtClean="0"/>
              <a:t> Podešavač dometa skeniranja</a:t>
            </a:r>
          </a:p>
          <a:p>
            <a:r>
              <a:rPr lang="sr-Latn-RS" b="1" smtClean="0"/>
              <a:t>D</a:t>
            </a:r>
            <a:r>
              <a:rPr lang="sr-Latn-RS" smtClean="0"/>
              <a:t> Prekidač moda rada svetlo/tama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mtClean="0"/>
              <a:t>NAČIN I ŠEMA POVEZIVANJA</a:t>
            </a:r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976" y="2331720"/>
            <a:ext cx="3681624" cy="2062480"/>
          </a:xfrm>
        </p:spPr>
      </p:pic>
      <p:sp>
        <p:nvSpPr>
          <p:cNvPr id="3" name="TextBox 2"/>
          <p:cNvSpPr txBox="1"/>
          <p:nvPr/>
        </p:nvSpPr>
        <p:spPr>
          <a:xfrm>
            <a:off x="982980" y="2331720"/>
            <a:ext cx="5349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Ima </a:t>
            </a:r>
            <a:r>
              <a:rPr lang="sr-Latn-RS" smtClean="0"/>
              <a:t>širok opseg napona napajanja 10-30V DC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mtClean="0"/>
              <a:t>Tranzistorski izlaz (PNP) za PLC te daje diskretne vrednosti na izlazu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1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mtClean="0"/>
              <a:t>ŠEMA POVEZIVANJA U LABORATORIJI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7" t="10897" r="28200" b="15064"/>
          <a:stretch/>
        </p:blipFill>
        <p:spPr>
          <a:xfrm>
            <a:off x="3037829" y="2222500"/>
            <a:ext cx="6116342" cy="3175000"/>
          </a:xfrm>
        </p:spPr>
      </p:pic>
      <p:sp>
        <p:nvSpPr>
          <p:cNvPr id="5" name="TextBox 4"/>
          <p:cNvSpPr txBox="1"/>
          <p:nvPr/>
        </p:nvSpPr>
        <p:spPr>
          <a:xfrm>
            <a:off x="2489200" y="3289300"/>
            <a:ext cx="647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050" smtClean="0"/>
              <a:t>Pločica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3827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2385"/>
          </a:xfrm>
        </p:spPr>
        <p:txBody>
          <a:bodyPr/>
          <a:lstStyle/>
          <a:p>
            <a:pPr algn="ctr"/>
            <a:r>
              <a:rPr lang="sr-Latn-RS" smtClean="0"/>
              <a:t>SPECIFIKACIJA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51100" y="1574184"/>
            <a:ext cx="7289800" cy="336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sz="1400" b="1" u="sng" smtClean="0">
                <a:latin typeface="Times New Roman" pitchFamily="18" charset="0"/>
                <a:cs typeface="Times New Roman" pitchFamily="18" charset="0"/>
              </a:rPr>
              <a:t>Opti</a:t>
            </a:r>
            <a:r>
              <a:rPr lang="sr-Latn-RS" sz="1400" b="1" u="sng" smtClean="0">
                <a:latin typeface="Times New Roman" pitchFamily="18" charset="0"/>
                <a:cs typeface="Times New Roman" pitchFamily="18" charset="0"/>
              </a:rPr>
              <a:t>č</a:t>
            </a:r>
            <a:r>
              <a:rPr lang="en-US" sz="1400" b="1" u="sng" smtClean="0">
                <a:latin typeface="Times New Roman" pitchFamily="18" charset="0"/>
                <a:cs typeface="Times New Roman" pitchFamily="18" charset="0"/>
              </a:rPr>
              <a:t>ki </a:t>
            </a:r>
            <a:r>
              <a:rPr lang="en-US" sz="1400" b="1" u="sng">
                <a:latin typeface="Times New Roman" pitchFamily="18" charset="0"/>
                <a:cs typeface="Times New Roman" pitchFamily="18" charset="0"/>
              </a:rPr>
              <a:t>podaci:</a:t>
            </a:r>
            <a:endParaRPr lang="en-US" sz="1400" b="1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1400">
                <a:latin typeface="Times New Roman" pitchFamily="18" charset="0"/>
                <a:cs typeface="Times New Roman" pitchFamily="18" charset="0"/>
              </a:rPr>
              <a:t>	- opseg skeniranja(90%)		</a:t>
            </a:r>
            <a:r>
              <a:rPr lang="sr-Latn-RS" sz="14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.......800mm(0.8m)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1400">
                <a:latin typeface="Times New Roman" pitchFamily="18" charset="0"/>
                <a:cs typeface="Times New Roman" pitchFamily="18" charset="0"/>
              </a:rPr>
              <a:t>	- pode</a:t>
            </a:r>
            <a:r>
              <a:rPr lang="sr-Latn-BA" sz="1400">
                <a:latin typeface="Times New Roman" pitchFamily="18" charset="0"/>
                <a:cs typeface="Times New Roman" pitchFamily="18" charset="0"/>
              </a:rPr>
              <a:t>š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ava</a:t>
            </a:r>
            <a:r>
              <a:rPr lang="sr-Latn-BA" sz="1400">
                <a:latin typeface="Times New Roman" pitchFamily="18" charset="0"/>
                <a:cs typeface="Times New Roman" pitchFamily="18" charset="0"/>
              </a:rPr>
              <a:t>nje opsega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sr-Latn-RS" sz="1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120.......800mm(0.8m)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1400">
                <a:latin typeface="Times New Roman" pitchFamily="18" charset="0"/>
                <a:cs typeface="Times New Roman" pitchFamily="18" charset="0"/>
              </a:rPr>
              <a:t>	- izvor 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svetlosti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sr-Latn-RS" sz="1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LED 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1400">
                <a:latin typeface="Times New Roman" pitchFamily="18" charset="0"/>
                <a:cs typeface="Times New Roman" pitchFamily="18" charset="0"/>
              </a:rPr>
              <a:t>	- talasna dužina			880nm</a:t>
            </a:r>
            <a:endParaRPr lang="en-US" sz="1400" u="sng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endParaRPr lang="sr-Latn-BA" sz="1400" u="sng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sz="1400" b="1" u="sng">
                <a:latin typeface="Times New Roman" pitchFamily="18" charset="0"/>
                <a:cs typeface="Times New Roman" pitchFamily="18" charset="0"/>
              </a:rPr>
              <a:t>Vreme:</a:t>
            </a:r>
            <a:endParaRPr lang="en-US" sz="1400" b="1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1400">
                <a:latin typeface="Times New Roman" pitchFamily="18" charset="0"/>
                <a:cs typeface="Times New Roman" pitchFamily="18" charset="0"/>
              </a:rPr>
              <a:t>	- senzorska promena 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sr-Latn-RS" sz="1400" smtClean="0">
                <a:latin typeface="Times New Roman" pitchFamily="18" charset="0"/>
                <a:cs typeface="Times New Roman" pitchFamily="18" charset="0"/>
              </a:rPr>
              <a:t>č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estanosti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r-Latn-RS" sz="1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100Hz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1400">
                <a:latin typeface="Times New Roman" pitchFamily="18" charset="0"/>
                <a:cs typeface="Times New Roman" pitchFamily="18" charset="0"/>
              </a:rPr>
              <a:t>	- vreme odziva		</a:t>
            </a:r>
            <a:r>
              <a:rPr lang="sr-Latn-RS" sz="1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5ms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400">
                <a:latin typeface="Times New Roman" pitchFamily="18" charset="0"/>
                <a:cs typeface="Times New Roman" pitchFamily="18" charset="0"/>
              </a:rPr>
              <a:t>	- odlaganje 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pre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startovanja	</a:t>
            </a:r>
            <a:r>
              <a:rPr lang="sr-Latn-RS" sz="1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&lt;=200ms</a:t>
            </a:r>
            <a:endParaRPr lang="en-US" sz="1400" u="sng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  <a:defRPr/>
            </a:pPr>
            <a:endParaRPr lang="sr-Latn-BA" sz="1400" u="sng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1400" b="1" u="sng">
                <a:latin typeface="Times New Roman" pitchFamily="18" charset="0"/>
                <a:cs typeface="Times New Roman" pitchFamily="18" charset="0"/>
              </a:rPr>
              <a:t>Podaci o elektronici:</a:t>
            </a:r>
            <a:endParaRPr lang="en-US" sz="14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400">
                <a:latin typeface="Times New Roman" pitchFamily="18" charset="0"/>
                <a:cs typeface="Times New Roman" pitchFamily="18" charset="0"/>
              </a:rPr>
              <a:t>	- operativna 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volta</a:t>
            </a:r>
            <a:r>
              <a:rPr lang="sr-Latn-RS" sz="1400">
                <a:latin typeface="Times New Roman" pitchFamily="18" charset="0"/>
                <a:cs typeface="Times New Roman" pitchFamily="18" charset="0"/>
              </a:rPr>
              <a:t>ž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Ub		</a:t>
            </a:r>
            <a:r>
              <a:rPr lang="sr-Latn-RS" sz="1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10…..30V DC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400">
                <a:latin typeface="Times New Roman" pitchFamily="18" charset="0"/>
                <a:cs typeface="Times New Roman" pitchFamily="18" charset="0"/>
              </a:rPr>
              <a:t>	- re</a:t>
            </a:r>
            <a:r>
              <a:rPr lang="sr-Latn-BA" sz="140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idualno talasanje	</a:t>
            </a:r>
            <a:r>
              <a:rPr lang="sr-Latn-BA" sz="14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&lt;=15% Ub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400">
                <a:latin typeface="Times New Roman" pitchFamily="18" charset="0"/>
                <a:cs typeface="Times New Roman" pitchFamily="18" charset="0"/>
              </a:rPr>
              <a:t>	- bias struje		</a:t>
            </a:r>
            <a:r>
              <a:rPr lang="sr-Latn-BA" sz="14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&lt;=40mA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400">
                <a:latin typeface="Times New Roman" pitchFamily="18" charset="0"/>
                <a:cs typeface="Times New Roman" pitchFamily="18" charset="0"/>
              </a:rPr>
              <a:t>	- izlazne promene		</a:t>
            </a:r>
            <a:r>
              <a:rPr lang="sr-Latn-RS" sz="1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PNP </a:t>
            </a:r>
            <a:r>
              <a:rPr lang="sr-Latn-RS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tranzistorski izlaz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400">
                <a:latin typeface="Times New Roman" pitchFamily="18" charset="0"/>
                <a:cs typeface="Times New Roman" pitchFamily="18" charset="0"/>
              </a:rPr>
              <a:t>	- karakteristike funkcije		</a:t>
            </a:r>
            <a:r>
              <a:rPr lang="sr-Latn-RS" sz="1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svetle ili tamne promene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400">
                <a:latin typeface="Times New Roman" pitchFamily="18" charset="0"/>
                <a:cs typeface="Times New Roman" pitchFamily="18" charset="0"/>
              </a:rPr>
              <a:t>	- napon signala</a:t>
            </a:r>
            <a:r>
              <a:rPr lang="sr-Latn-BA" sz="140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 visoki/niski	</a:t>
            </a:r>
            <a:r>
              <a:rPr lang="sr-Latn-RS" sz="1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&gt;=(Ub-2V)/&lt;=2V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400">
                <a:latin typeface="Times New Roman" pitchFamily="18" charset="0"/>
                <a:cs typeface="Times New Roman" pitchFamily="18" charset="0"/>
              </a:rPr>
              <a:t>	- struja izlaza			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max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100mA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35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mtClean="0"/>
              <a:t>SPECIFIKACIJA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97125" y="1943100"/>
            <a:ext cx="7397750" cy="322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u="sng" smtClean="0">
                <a:latin typeface="Times New Roman" pitchFamily="18" charset="0"/>
                <a:cs typeface="Times New Roman" pitchFamily="18" charset="0"/>
              </a:rPr>
              <a:t>Indikatori:</a:t>
            </a:r>
            <a:endParaRPr lang="en-US" sz="14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  <a:defRPr/>
            </a:pP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sr-Latn-RS" sz="1400" smtClean="0">
                <a:latin typeface="Times New Roman" pitchFamily="18" charset="0"/>
                <a:cs typeface="Times New Roman" pitchFamily="18" charset="0"/>
              </a:rPr>
              <a:t>ž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uto LED svetlo uklju</a:t>
            </a:r>
            <a:r>
              <a:rPr lang="sr-Latn-RS" sz="1400">
                <a:latin typeface="Times New Roman" pitchFamily="18" charset="0"/>
                <a:cs typeface="Times New Roman" pitchFamily="18" charset="0"/>
              </a:rPr>
              <a:t>č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eno		</a:t>
            </a:r>
            <a:r>
              <a:rPr lang="sr-Latn-RS" sz="14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refleksija</a:t>
            </a:r>
          </a:p>
          <a:p>
            <a:pPr>
              <a:lnSpc>
                <a:spcPct val="80000"/>
              </a:lnSpc>
              <a:buFont typeface="Arial" pitchFamily="34" charset="0"/>
              <a:buNone/>
              <a:defRPr/>
            </a:pP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sr-Latn-RS" sz="1400" smtClean="0">
                <a:latin typeface="Times New Roman" pitchFamily="18" charset="0"/>
                <a:cs typeface="Times New Roman" pitchFamily="18" charset="0"/>
              </a:rPr>
              <a:t>ž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uto LED svetlo isklju</a:t>
            </a:r>
            <a:r>
              <a:rPr lang="sr-Latn-RS" sz="1400" smtClean="0">
                <a:latin typeface="Times New Roman" pitchFamily="18" charset="0"/>
                <a:cs typeface="Times New Roman" pitchFamily="18" charset="0"/>
              </a:rPr>
              <a:t>č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eno		</a:t>
            </a:r>
            <a:r>
              <a:rPr lang="sr-Latn-RS" sz="14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nema refleksije</a:t>
            </a:r>
            <a:endParaRPr lang="sr-Latn-BA" sz="14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  <a:defRPr/>
            </a:pPr>
            <a:endParaRPr lang="en-US" sz="1400" u="sng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b="1" u="sng" smtClean="0">
                <a:latin typeface="Times New Roman" pitchFamily="18" charset="0"/>
                <a:cs typeface="Times New Roman" pitchFamily="18" charset="0"/>
              </a:rPr>
              <a:t>Mehanicki podaci:</a:t>
            </a:r>
            <a:endParaRPr lang="en-US" sz="14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  <a:defRPr/>
            </a:pP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	- ku</a:t>
            </a:r>
            <a:r>
              <a:rPr lang="sr-Latn-RS" sz="1400" smtClean="0">
                <a:latin typeface="Times New Roman" pitchFamily="18" charset="0"/>
                <a:cs typeface="Times New Roman" pitchFamily="18" charset="0"/>
              </a:rPr>
              <a:t>ć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sr-Latn-RS" sz="1400" smtClean="0">
                <a:latin typeface="Times New Roman" pitchFamily="18" charset="0"/>
                <a:cs typeface="Times New Roman" pitchFamily="18" charset="0"/>
              </a:rPr>
              <a:t>š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te			</a:t>
            </a:r>
            <a:r>
              <a:rPr lang="sr-Latn-RS" sz="14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liveni aluminijum</a:t>
            </a:r>
          </a:p>
          <a:p>
            <a:pPr>
              <a:lnSpc>
                <a:spcPct val="80000"/>
              </a:lnSpc>
              <a:buFont typeface="Arial" pitchFamily="34" charset="0"/>
              <a:buNone/>
              <a:defRPr/>
            </a:pP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	- te</a:t>
            </a:r>
            <a:r>
              <a:rPr lang="sr-Latn-RS" sz="1400" smtClean="0">
                <a:latin typeface="Times New Roman" pitchFamily="18" charset="0"/>
                <a:cs typeface="Times New Roman" pitchFamily="18" charset="0"/>
              </a:rPr>
              <a:t>ž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ina				</a:t>
            </a:r>
            <a:r>
              <a:rPr lang="sr-Latn-RS" sz="14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340g</a:t>
            </a:r>
          </a:p>
          <a:p>
            <a:pPr>
              <a:lnSpc>
                <a:spcPct val="80000"/>
              </a:lnSpc>
              <a:buFont typeface="Arial" pitchFamily="34" charset="0"/>
              <a:buNone/>
              <a:defRPr/>
            </a:pP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	- opti</a:t>
            </a:r>
            <a:r>
              <a:rPr lang="sr-Latn-RS" sz="1400" smtClean="0">
                <a:latin typeface="Times New Roman" pitchFamily="18" charset="0"/>
                <a:cs typeface="Times New Roman" pitchFamily="18" charset="0"/>
              </a:rPr>
              <a:t>č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ki zaklon			</a:t>
            </a:r>
            <a:r>
              <a:rPr lang="sr-Latn-RS" sz="14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staklo</a:t>
            </a:r>
          </a:p>
          <a:p>
            <a:pPr>
              <a:lnSpc>
                <a:spcPct val="80000"/>
              </a:lnSpc>
              <a:buFont typeface="Arial" pitchFamily="34" charset="0"/>
              <a:buNone/>
              <a:defRPr/>
            </a:pP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	- tip konekcije			</a:t>
            </a:r>
            <a:r>
              <a:rPr lang="sr-Latn-RS" sz="14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M12 konektor ili standardni 				</a:t>
            </a:r>
            <a:r>
              <a:rPr lang="sr-Latn-RS" sz="14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utika</a:t>
            </a:r>
            <a:r>
              <a:rPr lang="sr-Latn-RS" sz="1400" smtClean="0">
                <a:latin typeface="Times New Roman" pitchFamily="18" charset="0"/>
                <a:cs typeface="Times New Roman" pitchFamily="18" charset="0"/>
              </a:rPr>
              <a:t>č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 sa </a:t>
            </a:r>
            <a:r>
              <a:rPr lang="sr-Latn-RS" sz="1400" smtClean="0">
                <a:latin typeface="Times New Roman" pitchFamily="18" charset="0"/>
                <a:cs typeface="Times New Roman" pitchFamily="18" charset="0"/>
              </a:rPr>
              <a:t>š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rafovskim konektorom</a:t>
            </a:r>
            <a:endParaRPr lang="en-US" sz="1400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31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mtClean="0"/>
              <a:t>SPECIFIKACIJA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2226642"/>
            <a:ext cx="99187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400" b="1" u="sng">
                <a:latin typeface="Times New Roman" pitchFamily="18" charset="0"/>
                <a:cs typeface="Times New Roman" pitchFamily="18" charset="0"/>
              </a:rPr>
              <a:t>Podaci o okolini</a:t>
            </a:r>
            <a:r>
              <a:rPr lang="en-US" sz="1400" b="1" u="sng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sr-Latn-RS" sz="1400" b="1" u="sng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endParaRPr lang="en-US" sz="14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400">
                <a:latin typeface="Times New Roman" pitchFamily="18" charset="0"/>
                <a:cs typeface="Times New Roman" pitchFamily="18" charset="0"/>
              </a:rPr>
              <a:t>	- temperatura			</a:t>
            </a:r>
            <a:r>
              <a:rPr lang="sr-Latn-RS" sz="1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-20</a:t>
            </a:r>
            <a:r>
              <a:rPr lang="en-US" sz="1400" baseline="3000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C…+60</a:t>
            </a:r>
            <a:r>
              <a:rPr lang="en-US" sz="1400" baseline="3000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C / -30</a:t>
            </a:r>
            <a:r>
              <a:rPr lang="en-US" sz="1400" baseline="3000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C…+70oC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400">
                <a:latin typeface="Times New Roman" pitchFamily="18" charset="0"/>
                <a:cs typeface="Times New Roman" pitchFamily="18" charset="0"/>
              </a:rPr>
              <a:t>	- zastitni krug			</a:t>
            </a:r>
            <a:r>
              <a:rPr lang="sr-Latn-RS" sz="1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1, 2, 3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400">
                <a:latin typeface="Times New Roman" pitchFamily="18" charset="0"/>
                <a:cs typeface="Times New Roman" pitchFamily="18" charset="0"/>
              </a:rPr>
              <a:t>	- VDE zastitna klasa		</a:t>
            </a:r>
            <a:r>
              <a:rPr lang="sr-Latn-RS" sz="1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r-Latn-RS" sz="14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, potpuno izolovani(FRK 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85/2-800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, FRK 85/4-800)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40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sr-Latn-RS" sz="1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III, potpuno izolovani(FRK 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85/4</a:t>
            </a:r>
            <a:r>
              <a:rPr lang="sr-Latn-RS" sz="140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800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L.1)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400">
                <a:latin typeface="Times New Roman" pitchFamily="18" charset="0"/>
                <a:cs typeface="Times New Roman" pitchFamily="18" charset="0"/>
              </a:rPr>
              <a:t>	</a:t>
            </a:r>
            <a:endParaRPr lang="sr-Latn-RS" sz="14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sr-Latn-RS" sz="1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zastitna klasa			</a:t>
            </a:r>
            <a:r>
              <a:rPr lang="sr-Latn-RS" sz="1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IP 65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400">
                <a:latin typeface="Times New Roman" pitchFamily="18" charset="0"/>
                <a:cs typeface="Times New Roman" pitchFamily="18" charset="0"/>
              </a:rPr>
              <a:t>	- LED klasa			</a:t>
            </a:r>
            <a:r>
              <a:rPr lang="sr-Latn-RS" sz="1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r-Latn-RS" sz="14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1(acc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. to EN 60825-1)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400">
                <a:latin typeface="Times New Roman" pitchFamily="18" charset="0"/>
                <a:cs typeface="Times New Roman" pitchFamily="18" charset="0"/>
              </a:rPr>
              <a:t>	- prim</a:t>
            </a:r>
            <a:r>
              <a:rPr lang="sr-Latn-RS" sz="14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enjeni standardi		</a:t>
            </a:r>
            <a:r>
              <a:rPr lang="sr-Latn-RS" sz="1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r-Latn-RS" sz="14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IEC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60947-5-2</a:t>
            </a:r>
            <a:endParaRPr lang="en-US" sz="1400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00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mtClean="0"/>
              <a:t>OPTIČKI SENZORI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r-Latn-RS" smtClean="0"/>
              <a:t>Elektronski optički senzori su detektori i konvertori svetlosnog snopa u električni signal pogodan za dalju distribuciju.</a:t>
            </a:r>
          </a:p>
          <a:p>
            <a:pPr algn="just"/>
            <a:r>
              <a:rPr lang="sr-Latn-RS" smtClean="0"/>
              <a:t>Najčešća primena optičkih senzora je u svrhu detektovanja ili prepoznavanja čvrstih fizičkih predmeta. </a:t>
            </a:r>
            <a:br>
              <a:rPr lang="sr-Latn-RS" smtClean="0"/>
            </a:br>
            <a:r>
              <a:rPr lang="sr-Latn-RS" smtClean="0"/>
              <a:t>Projektovani su tako da mogu pouzdano detektovati objekat na određenoj udaljenosti koja zavisi od intenziteta reflektovane svetlosti, položaja predmeta u odnosu na senzor...</a:t>
            </a:r>
          </a:p>
          <a:p>
            <a:pPr algn="just"/>
            <a:r>
              <a:rPr lang="sr-Latn-RS" smtClean="0"/>
              <a:t>Fizička struktura senzora u velikom broju slučajeva pored detektora svetlosnog snopa podrazumeva i postojanje sopstvenog emitora svetlosnog snopa.</a:t>
            </a:r>
            <a:br>
              <a:rPr lang="sr-Latn-RS" smtClean="0"/>
            </a:br>
            <a:r>
              <a:rPr lang="sr-Latn-RS" smtClean="0"/>
              <a:t>U tu svrhu, kao emitor koristi se LED dioda crvenog ili infracrvenog spektra iz razloga njene pouzdanosti, robusnosti, dugog radnog veka i lake zamene. Kao prijemnici u upotrebi su </a:t>
            </a:r>
            <a:r>
              <a:rPr lang="sr-Latn-R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fotodiode i fototranzistori</a:t>
            </a:r>
            <a:r>
              <a:rPr lang="sr-Latn-RS" smtClean="0"/>
              <a:t>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74" y="327640"/>
            <a:ext cx="9601200" cy="1142385"/>
          </a:xfrm>
        </p:spPr>
        <p:txBody>
          <a:bodyPr/>
          <a:lstStyle/>
          <a:p>
            <a:pPr algn="ctr"/>
            <a:r>
              <a:rPr lang="sr-Latn-RS">
                <a:solidFill>
                  <a:srgbClr val="D15A3E"/>
                </a:solidFill>
              </a:rPr>
              <a:t>PRIMENA OPTIČKIH SENZORA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2" b="3086"/>
          <a:stretch/>
        </p:blipFill>
        <p:spPr>
          <a:xfrm>
            <a:off x="592137" y="1787525"/>
            <a:ext cx="2506663" cy="2492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687" y="1898650"/>
            <a:ext cx="2847975" cy="2381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2137" y="4597400"/>
            <a:ext cx="2506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mtClean="0"/>
              <a:t>Detekcija prolaska objekta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30687" y="4597400"/>
            <a:ext cx="284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mtClean="0"/>
              <a:t>Kontrola kvaliteta transporta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549" y="2136775"/>
            <a:ext cx="3048000" cy="21431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10549" y="45974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mtClean="0"/>
              <a:t>Provera kvaliteta izrade proizvoda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mtClean="0"/>
              <a:t>TIPOVI SENZORA BLIZINE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Osnovni tipovi senzora blizine:</a:t>
            </a:r>
          </a:p>
          <a:p>
            <a:endParaRPr lang="sr-Latn-RS"/>
          </a:p>
          <a:p>
            <a:r>
              <a:rPr lang="en-US"/>
              <a:t>S</a:t>
            </a:r>
            <a:r>
              <a:rPr lang="sr-Latn-RS" smtClean="0"/>
              <a:t>enzor</a:t>
            </a:r>
            <a:r>
              <a:rPr lang="en-US" smtClean="0"/>
              <a:t> prolaska objekta</a:t>
            </a:r>
            <a:endParaRPr lang="sr-Latn-RS" smtClean="0"/>
          </a:p>
          <a:p>
            <a:r>
              <a:rPr lang="en-US"/>
              <a:t>S</a:t>
            </a:r>
            <a:r>
              <a:rPr lang="sr-Latn-RS" smtClean="0"/>
              <a:t>enzor</a:t>
            </a:r>
            <a:r>
              <a:rPr lang="en-US" smtClean="0"/>
              <a:t> reflektovanog svetlosnog snopa</a:t>
            </a:r>
            <a:endParaRPr lang="sr-Latn-RS" smtClean="0"/>
          </a:p>
          <a:p>
            <a:r>
              <a:rPr lang="en-US"/>
              <a:t>S</a:t>
            </a:r>
            <a:r>
              <a:rPr lang="sr-Latn-RS" smtClean="0"/>
              <a:t>enzor</a:t>
            </a:r>
            <a:r>
              <a:rPr lang="en-US" smtClean="0"/>
              <a:t> difuznog svetlosnog snopa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9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mtClean="0"/>
              <a:t>SENZOR</a:t>
            </a:r>
            <a:r>
              <a:rPr lang="en-US" smtClean="0"/>
              <a:t> PROLASKA OBJEKTA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mtClean="0"/>
              <a:t>Prolazni senzor je optički senzor sa razdvojenim emiterom i prijemnikom postavljenim tako da svetlosni zrak emitera pada na prijemnik. Senzor reaguje na prekid svetlosnog zraka emitovanjem električnog signala.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31267"/>
            <a:ext cx="5270500" cy="24595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231267"/>
            <a:ext cx="3581400" cy="233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8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mtClean="0"/>
              <a:t>SENZOR REFLEKSIJE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mtClean="0"/>
              <a:t>Senzor reflektovanog svetlosnog snopa je takve fizičke arhitekture da su emitor i prijemnik smesteni u zajedničko kućište. Refleksna površina je postavljena tako da se svetlosni </a:t>
            </a:r>
            <a:r>
              <a:rPr lang="en-US" smtClean="0"/>
              <a:t>zrak</a:t>
            </a:r>
            <a:r>
              <a:rPr lang="sr-Latn-RS" smtClean="0"/>
              <a:t> sa emitera reflektuje o nju i vrati na prijemnik. U slučaju prekida svetlosnog snopa dolazi do emitovanja električnog signala.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12" y="3532187"/>
            <a:ext cx="5216375" cy="2106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00" y="3390900"/>
            <a:ext cx="29972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7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mtClean="0"/>
              <a:t>DIFUZIONI SENZOR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mtClean="0"/>
              <a:t>Senzor </a:t>
            </a:r>
            <a:r>
              <a:rPr lang="en-US" smtClean="0"/>
              <a:t>ifuznog svetlosnog snopa </a:t>
            </a:r>
            <a:r>
              <a:rPr lang="sr-Latn-RS" smtClean="0"/>
              <a:t>izrađen je tako da su emitor i prijemnik smešteni u zajedničko kućište. Emitovani svetlosni </a:t>
            </a:r>
            <a:r>
              <a:rPr lang="en-US" smtClean="0"/>
              <a:t>zrak</a:t>
            </a:r>
            <a:r>
              <a:rPr lang="sr-Latn-RS" smtClean="0"/>
              <a:t> reflektuje se o predmet u oblasti detekcije senzora i tako reflektovni svetlosni zrak pada na prijemnik. Upotreba ovakvog senzora ograničena je na predmete sa dobrom površinskom refleksijom.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30323"/>
            <a:ext cx="5397500" cy="2464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256" y="3883479"/>
            <a:ext cx="3066344" cy="197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8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54074" y="327640"/>
            <a:ext cx="9601200" cy="11423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mtClean="0">
                <a:solidFill>
                  <a:srgbClr val="D15A3E"/>
                </a:solidFill>
              </a:rPr>
              <a:t>PRINCIP RADA SENZORA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184" y="1997074"/>
            <a:ext cx="6656979" cy="27654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8473" y="5308598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mtClean="0"/>
              <a:t>Princip rada senzora reflektovanog svetlosnog snopa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mtClean="0"/>
              <a:t>PREDNOSTI OPTIČKIH SENZORA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58022"/>
            <a:ext cx="9357360" cy="4125278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r-Latn-RS" smtClean="0"/>
              <a:t>Pouzdano i automatsko uočavanje položaja</a:t>
            </a:r>
          </a:p>
          <a:p>
            <a:pPr algn="just"/>
            <a:endParaRPr lang="sr-Latn-RS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r-Latn-RS" smtClean="0"/>
              <a:t>Beskontaktni senzori</a:t>
            </a:r>
          </a:p>
          <a:p>
            <a:pPr algn="just"/>
            <a:endParaRPr lang="sr-Latn-RS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r-Latn-RS" smtClean="0"/>
              <a:t>Upotreba u rizičnim područjima</a:t>
            </a:r>
          </a:p>
          <a:p>
            <a:pPr algn="just"/>
            <a:endParaRPr lang="sr-Latn-RS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r-Latn-RS" smtClean="0"/>
              <a:t>Jednostavno povezivanje</a:t>
            </a:r>
          </a:p>
          <a:p>
            <a:pPr algn="just"/>
            <a:endParaRPr lang="sr-Latn-RS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r-Latn-RS" smtClean="0"/>
              <a:t>Robusni i nemaju pokretnih delova</a:t>
            </a:r>
          </a:p>
          <a:p>
            <a:pPr algn="just"/>
            <a:endParaRPr lang="sr-Latn-RS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r-Latn-RS" smtClean="0"/>
              <a:t>Brzi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392</Words>
  <Application>Microsoft Office PowerPoint</Application>
  <PresentationFormat>Widescreen</PresentationFormat>
  <Paragraphs>93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Times New Roman</vt:lpstr>
      <vt:lpstr>Diamond Grid 16x9</vt:lpstr>
      <vt:lpstr>LEUZE FRK 85/4 - 800</vt:lpstr>
      <vt:lpstr>OPTIČKI SENZORI </vt:lpstr>
      <vt:lpstr>PRIMENA OPTIČKIH SENZORA</vt:lpstr>
      <vt:lpstr>TIPOVI SENZORA BLIZINE</vt:lpstr>
      <vt:lpstr>SENZOR PROLASKA OBJEKTA</vt:lpstr>
      <vt:lpstr>SENZOR REFLEKSIJE</vt:lpstr>
      <vt:lpstr>DIFUZIONI SENZOR</vt:lpstr>
      <vt:lpstr>PowerPoint Presentation</vt:lpstr>
      <vt:lpstr>PREDNOSTI OPTIČKIH SENZORA</vt:lpstr>
      <vt:lpstr>LEUZE FRK 85/4 - 800</vt:lpstr>
      <vt:lpstr>DIMENZIJE SENZORA</vt:lpstr>
      <vt:lpstr>NAČIN I ŠEMA POVEZIVANJA</vt:lpstr>
      <vt:lpstr>ŠEMA POVEZIVANJA U LABORATORIJI</vt:lpstr>
      <vt:lpstr>SPECIFIKACIJA</vt:lpstr>
      <vt:lpstr>SPECIFIKACIJA</vt:lpstr>
      <vt:lpstr>SPECIFIKACIJA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2015-11-15T17:37:08Z</dcterms:created>
  <dcterms:modified xsi:type="dcterms:W3CDTF">2015-11-19T21:14:18Z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