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366FC0-8ABD-43DE-835E-9AEB633515DB}" type="datetimeFigureOut">
              <a:rPr lang="en-US" smtClean="0"/>
              <a:pPr/>
              <a:t>11/19/2015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293E2D-655A-4430-89B3-CCED60BFFDC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 dirty="0" err="1"/>
              <a:t>nivelco</a:t>
            </a:r>
            <a:r>
              <a:rPr lang="en-US" sz="4900" dirty="0"/>
              <a:t> </a:t>
            </a:r>
            <a:r>
              <a:rPr lang="en-US" sz="4900" dirty="0" err="1"/>
              <a:t>nivoswitch</a:t>
            </a:r>
            <a:r>
              <a:rPr lang="en-US" sz="4900" dirty="0"/>
              <a:t> RFM-301-0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013176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sz="1600" dirty="0" err="1" smtClean="0"/>
              <a:t>Nemanja</a:t>
            </a:r>
            <a:r>
              <a:rPr lang="en-US" sz="1600" dirty="0" smtClean="0"/>
              <a:t> </a:t>
            </a:r>
            <a:r>
              <a:rPr lang="en-US" sz="1600" dirty="0" err="1" smtClean="0"/>
              <a:t>Polimac</a:t>
            </a:r>
            <a:r>
              <a:rPr lang="en-US" sz="1600" dirty="0" smtClean="0"/>
              <a:t>  11613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Nemanja\Desktop\12282073_10205274450121136_1928307663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692696"/>
            <a:ext cx="6804248" cy="5336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488832" cy="6322714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 smtClean="0"/>
              <a:t>-</a:t>
            </a:r>
            <a:r>
              <a:rPr lang="en-US" sz="2400" dirty="0" err="1" smtClean="0"/>
              <a:t>Detektor</a:t>
            </a:r>
            <a:r>
              <a:rPr lang="en-US" sz="2400" dirty="0" smtClean="0"/>
              <a:t> </a:t>
            </a:r>
            <a:r>
              <a:rPr lang="en-US" sz="2400" dirty="0" err="1" smtClean="0"/>
              <a:t>nivoa</a:t>
            </a:r>
            <a:r>
              <a:rPr lang="en-US" sz="2400" dirty="0" smtClean="0"/>
              <a:t> </a:t>
            </a:r>
            <a:r>
              <a:rPr lang="en-US" sz="2400" dirty="0" err="1" smtClean="0"/>
              <a:t>tecnosti</a:t>
            </a:r>
            <a:r>
              <a:rPr lang="sr-Latn-RS" sz="2400" dirty="0" smtClean="0"/>
              <a:t>, vibraciona viljuška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err="1" smtClean="0"/>
              <a:t>Nema</a:t>
            </a:r>
            <a:r>
              <a:rPr lang="en-US" sz="2400" dirty="0" smtClean="0"/>
              <a:t> </a:t>
            </a:r>
            <a:r>
              <a:rPr lang="en-US" sz="2400" dirty="0" err="1" smtClean="0"/>
              <a:t>pokretnih</a:t>
            </a:r>
            <a:r>
              <a:rPr lang="en-US" sz="2400" dirty="0" smtClean="0"/>
              <a:t> </a:t>
            </a:r>
            <a:r>
              <a:rPr lang="en-US" sz="2400" dirty="0" err="1" smtClean="0"/>
              <a:t>delova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Mogućnost</a:t>
            </a:r>
            <a:r>
              <a:rPr lang="en-US" sz="2400" dirty="0" smtClean="0"/>
              <a:t> </a:t>
            </a:r>
            <a:r>
              <a:rPr lang="en-US" sz="2400" dirty="0" err="1" smtClean="0"/>
              <a:t>samočišćenja</a:t>
            </a:r>
            <a:r>
              <a:rPr lang="en-US" sz="2400" dirty="0" smtClean="0"/>
              <a:t> </a:t>
            </a:r>
            <a:r>
              <a:rPr lang="en-US" sz="2400" dirty="0" err="1" smtClean="0"/>
              <a:t>usled</a:t>
            </a:r>
            <a:r>
              <a:rPr lang="en-US" sz="2400" dirty="0" smtClean="0"/>
              <a:t> </a:t>
            </a:r>
            <a:r>
              <a:rPr lang="en-US" sz="2400" dirty="0" err="1" smtClean="0"/>
              <a:t>vibracija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err="1" smtClean="0"/>
              <a:t>Visoka</a:t>
            </a:r>
            <a:r>
              <a:rPr lang="en-US" sz="2400" dirty="0" smtClean="0"/>
              <a:t> </a:t>
            </a:r>
            <a:r>
              <a:rPr lang="en-US" sz="2400" dirty="0" err="1" smtClean="0"/>
              <a:t>otpornost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vibracije</a:t>
            </a:r>
            <a:r>
              <a:rPr lang="sr-Latn-RS" sz="2400" dirty="0" smtClean="0"/>
              <a:t/>
            </a:r>
            <a:br>
              <a:rPr lang="sr-Latn-RS" sz="2400" dirty="0" smtClean="0"/>
            </a:br>
            <a:r>
              <a:rPr lang="sr-Latn-RS" sz="2400" dirty="0" smtClean="0"/>
              <a:t>-</a:t>
            </a:r>
            <a:r>
              <a:rPr lang="pl-PL" sz="2400" dirty="0" smtClean="0"/>
              <a:t> Postoji čvrsti produžetak do 3 m.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err="1" smtClean="0"/>
              <a:t>Montira</a:t>
            </a:r>
            <a:r>
              <a:rPr lang="en-US" sz="2400" dirty="0" smtClean="0"/>
              <a:t> se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cevi</a:t>
            </a:r>
            <a:r>
              <a:rPr lang="en-US" sz="2400" dirty="0" smtClean="0"/>
              <a:t>, </a:t>
            </a:r>
            <a:r>
              <a:rPr lang="en-US" sz="2400" dirty="0" err="1" smtClean="0"/>
              <a:t>silose</a:t>
            </a:r>
            <a:r>
              <a:rPr lang="sr-Latn-RS" sz="2400" dirty="0" smtClean="0"/>
              <a:t>, rezervoare, kanti za punjenje ili      pražnjenje</a:t>
            </a:r>
            <a:br>
              <a:rPr lang="sr-Latn-RS" sz="2400" dirty="0" smtClean="0"/>
            </a:br>
            <a:r>
              <a:rPr lang="sr-Latn-RS" sz="2400" dirty="0" smtClean="0"/>
              <a:t/>
            </a:r>
            <a:br>
              <a:rPr lang="sr-Latn-R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 anchor="t">
            <a:normAutofit/>
          </a:bodyPr>
          <a:lstStyle/>
          <a:p>
            <a:pPr algn="l"/>
            <a:r>
              <a:rPr lang="sr-Latn-RS" sz="4000" dirty="0" smtClean="0"/>
              <a:t>                        Princip rada</a:t>
            </a:r>
            <a:br>
              <a:rPr lang="sr-Latn-RS" sz="4000" dirty="0" smtClean="0"/>
            </a:br>
            <a:r>
              <a:rPr lang="sr-Latn-RS" sz="2000" dirty="0" smtClean="0"/>
              <a:t>-</a:t>
            </a:r>
            <a:r>
              <a:rPr lang="en-US" sz="2400" dirty="0" smtClean="0"/>
              <a:t> </a:t>
            </a:r>
            <a:r>
              <a:rPr lang="en-US" sz="2400" dirty="0" err="1" smtClean="0"/>
              <a:t>Očitavanjem</a:t>
            </a:r>
            <a:r>
              <a:rPr lang="en-US" sz="2400" dirty="0" smtClean="0"/>
              <a:t> </a:t>
            </a:r>
            <a:r>
              <a:rPr lang="en-US" sz="2400" dirty="0" err="1" smtClean="0"/>
              <a:t>rezonantnih</a:t>
            </a:r>
            <a:r>
              <a:rPr lang="en-US" sz="2400" dirty="0" smtClean="0"/>
              <a:t> </a:t>
            </a:r>
            <a:r>
              <a:rPr lang="en-US" sz="2400" dirty="0" err="1" smtClean="0"/>
              <a:t>karakterisitika</a:t>
            </a:r>
            <a:r>
              <a:rPr lang="en-US" sz="2400" dirty="0" smtClean="0"/>
              <a:t> </a:t>
            </a:r>
            <a:r>
              <a:rPr lang="en-US" sz="2400" dirty="0" err="1" smtClean="0"/>
              <a:t>viljuške</a:t>
            </a:r>
            <a:r>
              <a:rPr lang="en-US" sz="2400" dirty="0" smtClean="0"/>
              <a:t> </a:t>
            </a:r>
            <a:r>
              <a:rPr lang="en-US" sz="2400" dirty="0" err="1" smtClean="0"/>
              <a:t>dolazi</a:t>
            </a:r>
            <a:r>
              <a:rPr lang="en-US" sz="2400" dirty="0" smtClean="0"/>
              <a:t> se do </a:t>
            </a:r>
            <a:r>
              <a:rPr lang="en-US" sz="2400" dirty="0" err="1" smtClean="0"/>
              <a:t>informacije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je </a:t>
            </a:r>
            <a:r>
              <a:rPr lang="en-US" sz="2400" dirty="0" err="1" smtClean="0"/>
              <a:t>viljuška</a:t>
            </a:r>
            <a:r>
              <a:rPr lang="en-US" sz="2400" dirty="0" smtClean="0"/>
              <a:t> </a:t>
            </a:r>
            <a:r>
              <a:rPr lang="en-US" sz="2400" dirty="0" err="1" smtClean="0"/>
              <a:t>zaronjena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ne</a:t>
            </a:r>
            <a:endParaRPr lang="en-US" sz="2400" dirty="0"/>
          </a:p>
        </p:txBody>
      </p:sp>
      <p:pic>
        <p:nvPicPr>
          <p:cNvPr id="1026" name="Picture 2" descr="C:\Users\Nemanja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3733800" cy="4476750"/>
          </a:xfrm>
          <a:prstGeom prst="rect">
            <a:avLst/>
          </a:prstGeom>
          <a:noFill/>
        </p:spPr>
      </p:pic>
      <p:pic>
        <p:nvPicPr>
          <p:cNvPr id="3" name="Picture 2" descr="C:\Users\Nemanja\Desktop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988840"/>
            <a:ext cx="4320480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 anchor="t"/>
          <a:lstStyle/>
          <a:p>
            <a:r>
              <a:rPr lang="sr-Latn-RS" dirty="0" smtClean="0"/>
              <a:t/>
            </a:r>
            <a:br>
              <a:rPr lang="sr-Latn-RS" dirty="0" smtClean="0"/>
            </a:br>
            <a:endParaRPr lang="en-US" dirty="0"/>
          </a:p>
        </p:txBody>
      </p:sp>
      <p:pic>
        <p:nvPicPr>
          <p:cNvPr id="2050" name="Picture 2" descr="C:\Users\Nemanja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272" y="476672"/>
            <a:ext cx="8650204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 anchor="t">
            <a:normAutofit/>
          </a:bodyPr>
          <a:lstStyle/>
          <a:p>
            <a:pPr algn="l"/>
            <a:r>
              <a:rPr lang="sr-Latn-RS" dirty="0" smtClean="0"/>
              <a:t>                  Način ugradnje</a:t>
            </a:r>
            <a:br>
              <a:rPr lang="sr-Latn-RS" dirty="0" smtClean="0"/>
            </a:br>
            <a:r>
              <a:rPr lang="sr-Latn-RS" dirty="0" smtClean="0"/>
              <a:t>-</a:t>
            </a:r>
            <a:r>
              <a:rPr lang="vi-VN" dirty="0" smtClean="0"/>
              <a:t> </a:t>
            </a:r>
            <a:r>
              <a:rPr lang="vi-VN" sz="2700" dirty="0" smtClean="0"/>
              <a:t>Moguće ih je primenjivati kod većine tečnosti maksimalne viskoznosti 10000 mm 2 /s</a:t>
            </a:r>
            <a:r>
              <a:rPr lang="sr-Latn-RS" sz="2700" dirty="0" smtClean="0"/>
              <a:t>,</a:t>
            </a:r>
            <a:r>
              <a:rPr lang="vi-VN" sz="2700" dirty="0" smtClean="0"/>
              <a:t> kao i kod korozivnih, gustih turbulentnih tečnosti. Takođe ih je moguće primenjivati i kod detektovanja nivoa praškastih i sitnozrnastih materijala minimalne gustine 0.05 kg/dm3</a:t>
            </a:r>
            <a:r>
              <a:rPr lang="sr-Latn-RS" sz="2700" dirty="0" smtClean="0"/>
              <a:t>.</a:t>
            </a:r>
            <a:br>
              <a:rPr lang="sr-Latn-RS" sz="2700" dirty="0" smtClean="0"/>
            </a:br>
            <a:r>
              <a:rPr lang="sr-Latn-RS" sz="2700" dirty="0" smtClean="0"/>
              <a:t>-</a:t>
            </a:r>
            <a:r>
              <a:rPr lang="vi-VN" sz="2800" dirty="0" smtClean="0"/>
              <a:t> Pri postupku ugrađivanja vibracionih viljuški kod tečnosti potrebno je obratiti pažnju da rezonantna viljuška bude dovoljno uronjena u tečnost, kao i da procep u viljušci bude tako postavljen da obezbeđuje nesmetan protok tečnosti</a:t>
            </a:r>
            <a:endParaRPr 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869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Nemanja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92696"/>
            <a:ext cx="6559520" cy="38608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 anchor="t"/>
          <a:lstStyle/>
          <a:p>
            <a:pPr algn="l"/>
            <a:r>
              <a:rPr lang="sr-Latn-RS" dirty="0" smtClean="0"/>
              <a:t>                     Karakteristike</a:t>
            </a:r>
            <a:br>
              <a:rPr lang="sr-Latn-RS" dirty="0" smtClean="0"/>
            </a:br>
            <a:r>
              <a:rPr lang="sr-Latn-RS" sz="2400" dirty="0" smtClean="0"/>
              <a:t>-Dužina ubacivanja, za tečnosti (</a:t>
            </a:r>
            <a:r>
              <a:rPr lang="en-US" sz="2400" dirty="0"/>
              <a:t>69-3000 mm</a:t>
            </a:r>
            <a:r>
              <a:rPr lang="sr-Latn-RS" sz="2400" dirty="0" smtClean="0"/>
              <a:t>), za materijale (137-3000mm)</a:t>
            </a:r>
            <a:br>
              <a:rPr lang="sr-Latn-RS" sz="2400" dirty="0" smtClean="0"/>
            </a:br>
            <a:r>
              <a:rPr lang="sr-Latn-RS" sz="2400" dirty="0" smtClean="0"/>
              <a:t>-Radna temperatura   </a:t>
            </a:r>
            <a:r>
              <a:rPr lang="en-US" sz="2400" dirty="0"/>
              <a:t>– 40°C … +</a:t>
            </a:r>
            <a:r>
              <a:rPr lang="en-US" sz="2400" dirty="0" smtClean="0"/>
              <a:t>130°C</a:t>
            </a:r>
            <a:r>
              <a:rPr lang="sr-Latn-RS" sz="2400" dirty="0" smtClean="0"/>
              <a:t/>
            </a:r>
            <a:br>
              <a:rPr lang="sr-Latn-RS" sz="2400" dirty="0" smtClean="0"/>
            </a:br>
            <a:r>
              <a:rPr lang="sr-Latn-RS" sz="2400" dirty="0" smtClean="0"/>
              <a:t>-Temeperatura okoline, za tečnosti (</a:t>
            </a:r>
            <a:r>
              <a:rPr lang="en-US" sz="2400" dirty="0"/>
              <a:t>– 30°C … +70°C</a:t>
            </a:r>
            <a:r>
              <a:rPr lang="sr-Latn-RS" sz="2400" dirty="0" smtClean="0"/>
              <a:t>), za materijale (</a:t>
            </a:r>
            <a:r>
              <a:rPr lang="en-US" sz="2400" dirty="0"/>
              <a:t>– 40°C … +70°C</a:t>
            </a:r>
            <a:r>
              <a:rPr lang="sr-Latn-RS" sz="2400" dirty="0" smtClean="0"/>
              <a:t>)</a:t>
            </a:r>
            <a:br>
              <a:rPr lang="sr-Latn-RS" sz="2400" dirty="0" smtClean="0"/>
            </a:br>
            <a:r>
              <a:rPr lang="sr-Latn-RS" sz="2400" dirty="0" smtClean="0"/>
              <a:t>-</a:t>
            </a:r>
            <a:r>
              <a:rPr lang="en-US" sz="2400" dirty="0" smtClean="0"/>
              <a:t>P</a:t>
            </a:r>
            <a:r>
              <a:rPr lang="sr-Latn-RS" sz="2400" dirty="0" smtClean="0"/>
              <a:t>ritisak      </a:t>
            </a:r>
            <a:r>
              <a:rPr lang="en-US" sz="2400" dirty="0" smtClean="0"/>
              <a:t>max</a:t>
            </a:r>
            <a:r>
              <a:rPr lang="en-US" sz="2400" dirty="0"/>
              <a:t>. 4 </a:t>
            </a:r>
            <a:r>
              <a:rPr lang="en-US" sz="2400" dirty="0" err="1"/>
              <a:t>MPa</a:t>
            </a:r>
            <a:r>
              <a:rPr lang="en-US" sz="2400" dirty="0"/>
              <a:t> (40bar</a:t>
            </a:r>
            <a:r>
              <a:rPr lang="en-US" sz="2400" dirty="0" smtClean="0"/>
              <a:t>)</a:t>
            </a:r>
            <a:r>
              <a:rPr lang="sr-Latn-RS" sz="2400" dirty="0" smtClean="0"/>
              <a:t/>
            </a:r>
            <a:br>
              <a:rPr lang="sr-Latn-RS" sz="2400" dirty="0" smtClean="0"/>
            </a:br>
            <a:r>
              <a:rPr lang="sr-Latn-RS" sz="2400" dirty="0" smtClean="0"/>
              <a:t>-</a:t>
            </a:r>
            <a:r>
              <a:rPr lang="en-US" sz="2400" dirty="0" smtClean="0"/>
              <a:t>G</a:t>
            </a:r>
            <a:r>
              <a:rPr lang="sr-Latn-RS" sz="2400" dirty="0" smtClean="0"/>
              <a:t>ustina</a:t>
            </a:r>
            <a:r>
              <a:rPr lang="sr-Latn-RS" sz="2400" dirty="0" smtClean="0"/>
              <a:t>, za tečnosti (</a:t>
            </a:r>
            <a:r>
              <a:rPr lang="en-US" sz="2400" dirty="0" smtClean="0"/>
              <a:t>&gt; 0.7 kg/dm3</a:t>
            </a:r>
            <a:r>
              <a:rPr lang="sr-Latn-RS" sz="2400" dirty="0" smtClean="0"/>
              <a:t>), za materijale (</a:t>
            </a:r>
            <a:r>
              <a:rPr lang="en-US" sz="2400" dirty="0" smtClean="0"/>
              <a:t>&gt; </a:t>
            </a:r>
            <a:r>
              <a:rPr lang="en-US" sz="2400" dirty="0"/>
              <a:t>0.01 kg/dm3</a:t>
            </a:r>
            <a:r>
              <a:rPr lang="sr-Latn-RS" sz="2400" dirty="0" smtClean="0"/>
              <a:t>) </a:t>
            </a:r>
            <a:br>
              <a:rPr lang="sr-Latn-RS" sz="2400" dirty="0" smtClean="0"/>
            </a:br>
            <a:r>
              <a:rPr lang="sr-Latn-RS" sz="2400" dirty="0" smtClean="0"/>
              <a:t>-</a:t>
            </a:r>
            <a:r>
              <a:rPr lang="en-US" sz="2400" dirty="0" smtClean="0"/>
              <a:t>V</a:t>
            </a:r>
            <a:r>
              <a:rPr lang="sr-Latn-RS" sz="2400" dirty="0" smtClean="0"/>
              <a:t>iskoznost   </a:t>
            </a:r>
            <a:r>
              <a:rPr lang="en-US" sz="2400" dirty="0" smtClean="0"/>
              <a:t>=&lt;10000 mm2/s</a:t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err="1" smtClean="0"/>
              <a:t>Napajanje</a:t>
            </a:r>
            <a:r>
              <a:rPr lang="en-US" sz="2400" dirty="0" smtClean="0"/>
              <a:t>      20-255V </a:t>
            </a:r>
            <a:r>
              <a:rPr lang="en-US" sz="2400" dirty="0"/>
              <a:t>AC or 20-60V DC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</a:t>
            </a:r>
            <a:r>
              <a:rPr lang="en-US" sz="2400" dirty="0" err="1" smtClean="0"/>
              <a:t>Masa</a:t>
            </a:r>
            <a:r>
              <a:rPr lang="en-US" sz="2400" dirty="0" smtClean="0"/>
              <a:t> </a:t>
            </a:r>
            <a:r>
              <a:rPr lang="sr-Latn-RS" sz="2400" dirty="0" smtClean="0"/>
              <a:t>             </a:t>
            </a:r>
            <a:r>
              <a:rPr lang="sv-SE" sz="2400" dirty="0" smtClean="0"/>
              <a:t> </a:t>
            </a:r>
            <a:r>
              <a:rPr lang="sr-Latn-RS" sz="2400" dirty="0" smtClean="0"/>
              <a:t>~</a:t>
            </a:r>
            <a:r>
              <a:rPr lang="sv-SE" sz="2400" dirty="0" smtClean="0"/>
              <a:t>1.3 </a:t>
            </a:r>
            <a:r>
              <a:rPr lang="sv-SE" sz="2400" dirty="0"/>
              <a:t>kg + 1.2 kg/m </a:t>
            </a:r>
            <a:r>
              <a:rPr lang="sv-SE" sz="2400" dirty="0" smtClean="0"/>
              <a:t>produ</a:t>
            </a:r>
            <a:r>
              <a:rPr lang="sr-Latn-RS" sz="2400" dirty="0" smtClean="0"/>
              <a:t>žetak</a:t>
            </a:r>
            <a:r>
              <a:rPr lang="sv-SE" sz="2400" dirty="0" smtClean="0"/>
              <a:t> </a:t>
            </a:r>
            <a:r>
              <a:rPr lang="sr-Latn-RS" sz="2400" dirty="0" smtClean="0"/>
              <a:t/>
            </a:r>
            <a:br>
              <a:rPr lang="sr-Latn-RS" sz="2400" dirty="0" smtClean="0"/>
            </a:b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3468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Nemanja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141438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 anchor="t"/>
          <a:lstStyle/>
          <a:p>
            <a:pPr algn="ctr"/>
            <a:r>
              <a:rPr lang="sr-Latn-RS" dirty="0" smtClean="0"/>
              <a:t>Spajanje</a:t>
            </a:r>
            <a:endParaRPr lang="en-US" dirty="0"/>
          </a:p>
        </p:txBody>
      </p:sp>
      <p:pic>
        <p:nvPicPr>
          <p:cNvPr id="4" name="Picture 2" descr="C:\Users\Nemanja\Desktop\Nivoswitch\IMG_20151118_1214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3600000" cy="4223936"/>
          </a:xfrm>
          <a:prstGeom prst="rect">
            <a:avLst/>
          </a:prstGeom>
          <a:noFill/>
        </p:spPr>
      </p:pic>
      <p:pic>
        <p:nvPicPr>
          <p:cNvPr id="5123" name="Picture 3" descr="C:\Users\Nemanja\Desktop\Nivoswitch\IMG_20151118_1131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132856"/>
            <a:ext cx="3600000" cy="4223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</TotalTime>
  <Words>22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nivelco nivoswitch RFM-301-0 </vt:lpstr>
      <vt:lpstr>-Detektor nivoa tecnosti, vibraciona viljuška -Nema pokretnih delova - Mogućnost samočišćenja usled vibracija - Visoka otpornost na vibracije - Postoji čvrsti produžetak do 3 m.  -Montira se na cevi, silose, rezervoare, kanti za punjenje ili      pražnjenje  </vt:lpstr>
      <vt:lpstr>                        Princip rada - Očitavanjem rezonantnih karakterisitika viljuške dolazi se do informacije da li je viljuška zaronjena ili ne</vt:lpstr>
      <vt:lpstr> </vt:lpstr>
      <vt:lpstr>                  Način ugradnje - Moguće ih je primenjivati kod većine tečnosti maksimalne viskoznosti 10000 mm 2 /s, kao i kod korozivnih, gustih turbulentnih tečnosti. Takođe ih je moguće primenjivati i kod detektovanja nivoa praškastih i sitnozrnastih materijala minimalne gustine 0.05 kg/dm3. - Pri postupku ugrađivanja vibracionih viljuški kod tečnosti potrebno je obratiti pažnju da rezonantna viljuška bude dovoljno uronjena u tečnost, kao i da procep u viljušci bude tako postavljen da obezbeđuje nesmetan protok tečnosti</vt:lpstr>
      <vt:lpstr>Slide 6</vt:lpstr>
      <vt:lpstr>                     Karakteristike -Dužina ubacivanja, za tečnosti (69-3000 mm), za materijale (137-3000mm) -Radna temperatura   – 40°C … +130°C -Temeperatura okoline, za tečnosti (– 30°C … +70°C), za materijale (– 40°C … +70°C) -Pritisak      max. 4 MPa (40bar) -Gustina, za tečnosti (&gt; 0.7 kg/dm3), za materijale (&gt; 0.01 kg/dm3)  -Viskoznost   =&lt;10000 mm2/s -Napajanje      20-255V AC or 20-60V DC  -Masa               ~1.3 kg + 1.2 kg/m produžetak  </vt:lpstr>
      <vt:lpstr>Slide 8</vt:lpstr>
      <vt:lpstr>Spajanje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nivelco nivoswitch RFM-301-0</dc:title>
  <dc:creator>Nemanja</dc:creator>
  <cp:lastModifiedBy>Nemanja</cp:lastModifiedBy>
  <cp:revision>22</cp:revision>
  <dcterms:created xsi:type="dcterms:W3CDTF">2015-11-19T09:23:57Z</dcterms:created>
  <dcterms:modified xsi:type="dcterms:W3CDTF">2015-11-19T22:45:16Z</dcterms:modified>
</cp:coreProperties>
</file>