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70" r:id="rId16"/>
    <p:sldId id="269" r:id="rId1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r-Latn-R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CDD2819-2085-4957-A9A4-186014C5BB15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r-Latn-R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781F911-A40E-4BBE-B384-48F683344980}" type="slidenum">
              <a:rPr lang="sr-Latn-RS" smtClean="0"/>
              <a:t>‹#›</a:t>
            </a:fld>
            <a:endParaRPr lang="sr-Latn-R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5616" y="764704"/>
            <a:ext cx="6480048" cy="2301240"/>
          </a:xfrm>
        </p:spPr>
        <p:txBody>
          <a:bodyPr>
            <a:normAutofit/>
          </a:bodyPr>
          <a:lstStyle/>
          <a:p>
            <a:pPr algn="ctr"/>
            <a:r>
              <a:rPr lang="sr-Latn-RS" sz="4400" cap="none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Endress Hauser</a:t>
            </a:r>
            <a:br>
              <a:rPr lang="sr-Latn-RS" sz="4400" cap="none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</a:br>
            <a:r>
              <a:rPr lang="sr-Latn-RS" sz="3600" cap="none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Capacitance Limit Detection</a:t>
            </a:r>
            <a:br>
              <a:rPr lang="sr-Latn-RS" sz="3600" cap="none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</a:br>
            <a:r>
              <a:rPr lang="sr-Latn-RS" sz="4000" cap="none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Nivocompact FTC 231 </a:t>
            </a:r>
            <a:r>
              <a:rPr lang="sr-Latn-RS" sz="40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 </a:t>
            </a:r>
            <a:endParaRPr lang="sr-Latn-RS" sz="4400" dirty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4437112"/>
            <a:ext cx="3311696" cy="1224136"/>
          </a:xfrm>
        </p:spPr>
        <p:txBody>
          <a:bodyPr>
            <a:normAutofit fontScale="92500"/>
          </a:bodyPr>
          <a:lstStyle/>
          <a:p>
            <a:r>
              <a:rPr lang="sr-Latn-RS" sz="3600" b="1" dirty="0" smtClean="0">
                <a:latin typeface="Cambria" pitchFamily="18" charset="0"/>
              </a:rPr>
              <a:t>Lazar Starčević</a:t>
            </a:r>
          </a:p>
          <a:p>
            <a:pPr algn="ctr"/>
            <a:r>
              <a:rPr lang="sr-Latn-RS" sz="3600" b="1" dirty="0" smtClean="0">
                <a:latin typeface="Cambria" pitchFamily="18" charset="0"/>
              </a:rPr>
              <a:t>RA 12/2012</a:t>
            </a:r>
            <a:endParaRPr lang="sr-Latn-RS" sz="36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sr-Latn-RS" sz="2000" dirty="0" smtClean="0"/>
              <a:t>a) za </a:t>
            </a:r>
            <a:r>
              <a:rPr lang="sr-Latn-RS" sz="2000" dirty="0"/>
              <a:t>pneumatske sisteme punjenja, </a:t>
            </a:r>
            <a:r>
              <a:rPr lang="sr-Latn-RS" sz="2000" dirty="0" smtClean="0"/>
              <a:t>udaljenost </a:t>
            </a:r>
            <a:r>
              <a:rPr lang="sr-Latn-RS" sz="2000" dirty="0"/>
              <a:t>sajle od zida silosa ne bi </a:t>
            </a:r>
            <a:r>
              <a:rPr lang="sr-Latn-RS" sz="2000" dirty="0" smtClean="0"/>
              <a:t> trebalo </a:t>
            </a:r>
            <a:r>
              <a:rPr lang="sr-Latn-RS" sz="2000" dirty="0"/>
              <a:t>da je previše mala, kako sajla ne </a:t>
            </a:r>
            <a:r>
              <a:rPr lang="sr-Latn-RS" sz="2000" dirty="0" smtClean="0"/>
              <a:t>bi </a:t>
            </a:r>
            <a:r>
              <a:rPr lang="sr-Latn-RS" sz="2000" dirty="0"/>
              <a:t>udarila o </a:t>
            </a:r>
            <a:r>
              <a:rPr lang="sr-Latn-RS" sz="2000" dirty="0" smtClean="0"/>
              <a:t>zid</a:t>
            </a:r>
          </a:p>
          <a:p>
            <a:pPr marL="64008" indent="0">
              <a:buNone/>
            </a:pPr>
            <a:r>
              <a:rPr lang="sr-Latn-RS" sz="2000" dirty="0" smtClean="0"/>
              <a:t/>
            </a:r>
            <a:br>
              <a:rPr lang="sr-Latn-RS" sz="2000" dirty="0" smtClean="0"/>
            </a:br>
            <a:r>
              <a:rPr lang="sr-Latn-RS" sz="2000" dirty="0" smtClean="0"/>
              <a:t>b)</a:t>
            </a:r>
            <a:r>
              <a:rPr lang="sr-Latn-RS" sz="2000" dirty="0"/>
              <a:t> </a:t>
            </a:r>
            <a:r>
              <a:rPr lang="sr-Latn-RS" sz="2000" dirty="0" smtClean="0"/>
              <a:t>sajla </a:t>
            </a:r>
            <a:r>
              <a:rPr lang="sr-Latn-RS" sz="2000" dirty="0"/>
              <a:t>može biti oštećena od materije koja se unosi</a:t>
            </a:r>
            <a:r>
              <a:rPr lang="en-US" sz="2000" dirty="0"/>
              <a:t>,</a:t>
            </a:r>
            <a:r>
              <a:rPr lang="sr-Latn-RS" sz="2000" dirty="0"/>
              <a:t> ako je postavljena blizu otvora za unos </a:t>
            </a:r>
            <a:r>
              <a:rPr lang="sr-Latn-RS" sz="2000" dirty="0" smtClean="0"/>
              <a:t>materije</a:t>
            </a:r>
            <a:br>
              <a:rPr lang="sr-Latn-RS" sz="2000" dirty="0" smtClean="0"/>
            </a:br>
            <a:r>
              <a:rPr lang="sr-Latn-RS" sz="2000" dirty="0"/>
              <a:t/>
            </a:r>
            <a:br>
              <a:rPr lang="sr-Latn-RS" sz="2000" dirty="0"/>
            </a:br>
            <a:r>
              <a:rPr lang="sr-Latn-RS" sz="2000" dirty="0" smtClean="0"/>
              <a:t>c)</a:t>
            </a:r>
            <a:r>
              <a:rPr lang="sr-Latn-RS" sz="2000" dirty="0"/>
              <a:t> </a:t>
            </a:r>
            <a:r>
              <a:rPr lang="sr-Latn-RS" sz="2000" dirty="0" smtClean="0"/>
              <a:t>kada </a:t>
            </a:r>
            <a:r>
              <a:rPr lang="sr-Latn-RS" sz="2000" dirty="0"/>
              <a:t>je </a:t>
            </a:r>
            <a:r>
              <a:rPr lang="sr-Latn-RS" sz="2000" dirty="0" smtClean="0"/>
              <a:t>grlo </a:t>
            </a:r>
            <a:r>
              <a:rPr lang="sr-Latn-RS" sz="2000" dirty="0"/>
              <a:t>sa </a:t>
            </a:r>
            <a:r>
              <a:rPr lang="sr-Latn-RS" sz="2000" dirty="0" smtClean="0"/>
              <a:t>navojem </a:t>
            </a:r>
            <a:r>
              <a:rPr lang="sr-Latn-RS" sz="2000" dirty="0"/>
              <a:t>previše </a:t>
            </a:r>
            <a:r>
              <a:rPr lang="sr-Latn-RS" sz="2000" dirty="0" smtClean="0"/>
              <a:t>dugačko, </a:t>
            </a:r>
            <a:r>
              <a:rPr lang="sr-Latn-RS" sz="2000" dirty="0"/>
              <a:t>može doći do pojave kondenzacije i prašine</a:t>
            </a:r>
            <a:r>
              <a:rPr lang="en-US" sz="2000" dirty="0"/>
              <a:t>,</a:t>
            </a:r>
            <a:r>
              <a:rPr lang="sr-Latn-RS" sz="2000" dirty="0"/>
              <a:t> koje mogu </a:t>
            </a:r>
            <a:r>
              <a:rPr lang="sr-Latn-RS" sz="2000" dirty="0" smtClean="0"/>
              <a:t>izazvati greške u merenju</a:t>
            </a:r>
            <a:br>
              <a:rPr lang="sr-Latn-R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sr-Latn-RS" sz="2000" dirty="0" smtClean="0"/>
              <a:t>d) ako </a:t>
            </a:r>
            <a:r>
              <a:rPr lang="sr-Latn-RS" sz="2000" dirty="0"/>
              <a:t>je sajla previše blizu zida silosa, može da se zalju</a:t>
            </a:r>
            <a:r>
              <a:rPr lang="en-US" sz="2000" dirty="0" err="1"/>
              <a:t>lj</a:t>
            </a:r>
            <a:r>
              <a:rPr lang="sr-Latn-RS" sz="2000" dirty="0"/>
              <a:t>a i udari o zid  ili dodirne nagomilavanja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sr-Latn-RS" sz="2000" dirty="0"/>
              <a:t> mogu biti formirana unutar silosa što će opet izazvati grešku u prenosu signala</a:t>
            </a:r>
            <a:br>
              <a:rPr lang="sr-Latn-RS" sz="2000" dirty="0"/>
            </a:br>
            <a:endParaRPr lang="sr-Latn-RS" sz="2000" dirty="0" smtClean="0"/>
          </a:p>
        </p:txBody>
      </p:sp>
    </p:spTree>
    <p:extLst>
      <p:ext uri="{BB962C8B-B14F-4D97-AF65-F5344CB8AC3E}">
        <p14:creationId xmlns:p14="http://schemas.microsoft.com/office/powerpoint/2010/main" val="7837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4924"/>
            <a:ext cx="5338936" cy="576988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sr-Latn-RS" sz="2000" dirty="0" smtClean="0"/>
              <a:t>Pri postavljanju senzora se mora voditi računa i o zidu silosa, odnosno materijalu od koga je silos napravljen.</a:t>
            </a:r>
          </a:p>
          <a:p>
            <a:pPr marL="64008" indent="0">
              <a:buNone/>
            </a:pPr>
            <a:r>
              <a:rPr lang="sr-Latn-RS" sz="2000" dirty="0" smtClean="0"/>
              <a:t>Kod silosa sa betonskim zidovima mora se postaviti metalna ploča sa unutrašnje strane , a kod silosa sa plastičnim zidovima se ploča postavlja sa spoljašnje strane. Senzor mora biti zaštićen od sunčevog zračenja da ne bi došlo do greške u merenju.</a:t>
            </a:r>
          </a:p>
          <a:p>
            <a:pPr marL="64008" indent="0">
              <a:buNone/>
            </a:pPr>
            <a:endParaRPr lang="sr-Latn-RS" sz="2000" dirty="0" smtClean="0"/>
          </a:p>
          <a:p>
            <a:pPr marL="64008" indent="0">
              <a:buNone/>
            </a:pPr>
            <a:r>
              <a:rPr lang="sr-Latn-RS" sz="2000" dirty="0" smtClean="0"/>
              <a:t/>
            </a:r>
            <a:br>
              <a:rPr lang="sr-Latn-RS" sz="2000" dirty="0" smtClean="0"/>
            </a:br>
            <a:r>
              <a:rPr lang="sr-Latn-RS" sz="2000" dirty="0" smtClean="0"/>
              <a:t>Kod merenja  malih promena nivoa propisano je maksimalno rastojanje između senzora.</a:t>
            </a:r>
          </a:p>
          <a:p>
            <a:pPr marL="64008" indent="0">
              <a:buNone/>
            </a:pPr>
            <a:r>
              <a:rPr lang="sr-Latn-RS" sz="2000" dirty="0" smtClean="0"/>
              <a:t> </a:t>
            </a:r>
            <a:endParaRPr lang="sr-Latn-RS" sz="2000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684925"/>
            <a:ext cx="286395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10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Detekcija minimalnog i maksimanog nivoa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3034680" cy="538080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 smtClean="0"/>
              <a:t>minimalni nivo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68905"/>
            <a:ext cx="6336704" cy="42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Detekcija minimalnog i maksimanog nivoa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3322712" cy="466072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 smtClean="0"/>
              <a:t>maksimalni nivo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336704" cy="42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/>
          <a:lstStyle/>
          <a:p>
            <a:r>
              <a:rPr lang="sr-Latn-RS" dirty="0" smtClean="0"/>
              <a:t>Povezivanje</a:t>
            </a:r>
            <a:endParaRPr lang="sr-Latn-R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51621"/>
            <a:ext cx="6264696" cy="5389748"/>
          </a:xfrm>
        </p:spPr>
      </p:pic>
    </p:spTree>
    <p:extLst>
      <p:ext uri="{BB962C8B-B14F-4D97-AF65-F5344CB8AC3E}">
        <p14:creationId xmlns:p14="http://schemas.microsoft.com/office/powerpoint/2010/main" val="110935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892480" cy="1399032"/>
          </a:xfrm>
        </p:spPr>
        <p:txBody>
          <a:bodyPr/>
          <a:lstStyle/>
          <a:p>
            <a:r>
              <a:rPr lang="sr-Latn-RS" dirty="0" smtClean="0"/>
              <a:t>Tehničke karakteristike senzora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sr-Latn-RS" sz="2000" dirty="0" smtClean="0"/>
              <a:t>	Radna temperatura: </a:t>
            </a:r>
            <a:r>
              <a:rPr lang="sr-Latn-RS" sz="2000" dirty="0"/>
              <a:t>–20 °</a:t>
            </a:r>
            <a:r>
              <a:rPr lang="sr-Latn-RS" sz="2000" dirty="0" smtClean="0"/>
              <a:t>C... +</a:t>
            </a:r>
            <a:r>
              <a:rPr lang="sr-Latn-RS" sz="2000" dirty="0"/>
              <a:t>80 °</a:t>
            </a:r>
            <a:r>
              <a:rPr lang="sr-Latn-RS" sz="2000" dirty="0" smtClean="0"/>
              <a:t>C</a:t>
            </a:r>
          </a:p>
          <a:p>
            <a:pPr marL="64008" indent="0">
              <a:buNone/>
            </a:pPr>
            <a:r>
              <a:rPr lang="sr-Latn-RS" sz="2000" dirty="0" smtClean="0"/>
              <a:t>	Radni pritisak: atmosferski</a:t>
            </a:r>
          </a:p>
          <a:p>
            <a:pPr marL="64008" indent="0">
              <a:buNone/>
            </a:pPr>
            <a:r>
              <a:rPr lang="sr-Latn-RS" sz="2000" dirty="0" smtClean="0"/>
              <a:t>	Maksimalna sila na sondu: 30kN</a:t>
            </a:r>
          </a:p>
          <a:p>
            <a:pPr marL="64008" indent="0">
              <a:buNone/>
            </a:pPr>
            <a:r>
              <a:rPr lang="sr-Latn-RS" sz="2000" dirty="0" smtClean="0"/>
              <a:t>	Minimalna dielektrična konstanta materijala:  </a:t>
            </a:r>
            <a:r>
              <a:rPr lang="en-US" sz="1800" dirty="0" smtClean="0"/>
              <a:t>Ԑ</a:t>
            </a:r>
            <a:r>
              <a:rPr lang="en-US" sz="1400" dirty="0" smtClean="0"/>
              <a:t>r</a:t>
            </a:r>
            <a:r>
              <a:rPr lang="en-US" sz="1800" dirty="0" smtClean="0"/>
              <a:t> ≥ </a:t>
            </a:r>
            <a:r>
              <a:rPr lang="sr-Latn-RS" sz="1800" dirty="0" smtClean="0"/>
              <a:t>2,5</a:t>
            </a:r>
          </a:p>
          <a:p>
            <a:pPr marL="64008" indent="0">
              <a:buNone/>
            </a:pPr>
            <a:r>
              <a:rPr lang="sr-Latn-RS" sz="1800" dirty="0"/>
              <a:t>	</a:t>
            </a:r>
            <a:r>
              <a:rPr lang="sr-Latn-RS" sz="1800" dirty="0" smtClean="0"/>
              <a:t>Napajanje: </a:t>
            </a:r>
            <a:r>
              <a:rPr lang="en-US" sz="1800" dirty="0"/>
              <a:t>U =: 20 V</a:t>
            </a:r>
            <a:r>
              <a:rPr lang="sr-Latn-RS" sz="1800" dirty="0"/>
              <a:t> ... </a:t>
            </a:r>
            <a:r>
              <a:rPr lang="en-US" sz="1800" dirty="0"/>
              <a:t>200 </a:t>
            </a:r>
            <a:r>
              <a:rPr lang="en-US" sz="1800" dirty="0" smtClean="0"/>
              <a:t>V</a:t>
            </a:r>
            <a:r>
              <a:rPr lang="sr-Latn-RS" sz="1800" dirty="0" smtClean="0"/>
              <a:t>  ili </a:t>
            </a:r>
            <a:r>
              <a:rPr lang="en-US" sz="1800" dirty="0" smtClean="0"/>
              <a:t> </a:t>
            </a:r>
            <a:r>
              <a:rPr lang="en-US" sz="1800" dirty="0"/>
              <a:t>U~:</a:t>
            </a:r>
            <a:r>
              <a:rPr lang="de-DE" sz="1800" dirty="0"/>
              <a:t>21 V</a:t>
            </a:r>
            <a:r>
              <a:rPr lang="sr-Latn-RS" sz="1800" dirty="0"/>
              <a:t> ... </a:t>
            </a:r>
            <a:r>
              <a:rPr lang="de-DE" sz="1800" dirty="0"/>
              <a:t>250 V, 50/60 Hz</a:t>
            </a:r>
            <a:endParaRPr lang="sr-Latn-RS" sz="1800" dirty="0"/>
          </a:p>
          <a:p>
            <a:pPr marL="64008" indent="0">
              <a:buNone/>
            </a:pPr>
            <a:endParaRPr lang="sr-Latn-RS" dirty="0" smtClean="0"/>
          </a:p>
          <a:p>
            <a:pPr marL="64008" indent="0">
              <a:buNone/>
            </a:pPr>
            <a:r>
              <a:rPr lang="sr-Latn-RS" sz="2400" i="1" dirty="0" smtClean="0"/>
              <a:t>Karakteristike sonde:</a:t>
            </a:r>
            <a:r>
              <a:rPr lang="sr-Latn-RS" sz="2800" i="1" dirty="0" smtClean="0"/>
              <a:t/>
            </a:r>
            <a:br>
              <a:rPr lang="sr-Latn-RS" sz="2800" i="1" dirty="0" smtClean="0"/>
            </a:br>
            <a:r>
              <a:rPr lang="sr-Latn-RS" dirty="0" smtClean="0"/>
              <a:t>	</a:t>
            </a:r>
            <a:r>
              <a:rPr lang="sr-Latn-RS" sz="2000" dirty="0" smtClean="0"/>
              <a:t>Materijal od koga je sonda napravljena:  čelično uže</a:t>
            </a:r>
          </a:p>
          <a:p>
            <a:pPr marL="64008" indent="0"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Prečnik sonde: 10 mm</a:t>
            </a:r>
          </a:p>
          <a:p>
            <a:pPr marL="64008" indent="0"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Izolacija: 1mm, PA (poliamid)</a:t>
            </a:r>
          </a:p>
          <a:p>
            <a:pPr marL="64008" indent="0"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Na kraju sonde(čeličnog užeta) se nalazi čelični teg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7621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2348880"/>
            <a:ext cx="3096344" cy="1440160"/>
          </a:xfrm>
        </p:spPr>
        <p:txBody>
          <a:bodyPr>
            <a:noAutofit/>
          </a:bodyPr>
          <a:lstStyle/>
          <a:p>
            <a:r>
              <a:rPr lang="sr-Latn-RS" sz="9600" dirty="0" smtClean="0"/>
              <a:t>Kraj</a:t>
            </a:r>
            <a:endParaRPr lang="sr-Latn-RS" sz="9600" dirty="0"/>
          </a:p>
        </p:txBody>
      </p:sp>
    </p:spTree>
    <p:extLst>
      <p:ext uri="{BB962C8B-B14F-4D97-AF65-F5344CB8AC3E}">
        <p14:creationId xmlns:p14="http://schemas.microsoft.com/office/powerpoint/2010/main" val="28941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400" dirty="0"/>
              <a:t>Kapacitivni senzor za detekciju nivoa, određivanje minimuma i maksimuma.</a:t>
            </a:r>
          </a:p>
          <a:p>
            <a:r>
              <a:rPr lang="sr-Latn-RS" sz="2400" dirty="0"/>
              <a:t>Koristi se isključivo u silosima</a:t>
            </a:r>
            <a:r>
              <a:rPr lang="sr-Latn-RS" sz="2400" dirty="0" smtClean="0"/>
              <a:t>.</a:t>
            </a:r>
          </a:p>
          <a:p>
            <a:r>
              <a:rPr lang="sr-Latn-RS" sz="2400" dirty="0" smtClean="0"/>
              <a:t>Montira se bočno ili odozgo</a:t>
            </a:r>
            <a:endParaRPr lang="sr-Latn-RS" sz="2400" dirty="0"/>
          </a:p>
          <a:p>
            <a:r>
              <a:rPr lang="sr-Latn-RS" sz="2400" dirty="0"/>
              <a:t>Materijali:  fine strukture ili u obliku praha</a:t>
            </a:r>
            <a:br>
              <a:rPr lang="sr-Latn-RS" sz="2400" dirty="0"/>
            </a:br>
            <a:r>
              <a:rPr lang="sr-Latn-RS" sz="2400" dirty="0"/>
              <a:t>(pesak, cement, brašno, stočna hrana...)</a:t>
            </a:r>
          </a:p>
          <a:p>
            <a:r>
              <a:rPr lang="sr-Latn-RS" sz="2400" dirty="0"/>
              <a:t>3 vrste ovih senozora:</a:t>
            </a:r>
            <a:br>
              <a:rPr lang="sr-Latn-RS" sz="2400" dirty="0"/>
            </a:br>
            <a:r>
              <a:rPr lang="sr-Latn-RS" sz="2400" dirty="0"/>
              <a:t>1. FTC </a:t>
            </a:r>
            <a:r>
              <a:rPr lang="sr-Latn-RS" sz="2400" dirty="0" smtClean="0"/>
              <a:t>131 </a:t>
            </a:r>
          </a:p>
          <a:p>
            <a:pPr marL="36576" indent="0">
              <a:buNone/>
            </a:pPr>
            <a:r>
              <a:rPr lang="sr-Latn-RS" sz="2400" dirty="0"/>
              <a:t> </a:t>
            </a:r>
            <a:r>
              <a:rPr lang="sr-Latn-RS" sz="2400" dirty="0" smtClean="0"/>
              <a:t>    2</a:t>
            </a:r>
            <a:r>
              <a:rPr lang="sr-Latn-RS" sz="2400" dirty="0"/>
              <a:t>. FTC </a:t>
            </a:r>
            <a:r>
              <a:rPr lang="sr-Latn-RS" sz="2400" dirty="0" smtClean="0"/>
              <a:t>231 </a:t>
            </a:r>
          </a:p>
          <a:p>
            <a:pPr marL="36576" indent="0">
              <a:buNone/>
            </a:pPr>
            <a:r>
              <a:rPr lang="sr-Latn-RS" sz="2400" dirty="0" smtClean="0"/>
              <a:t>     3</a:t>
            </a:r>
            <a:r>
              <a:rPr lang="sr-Latn-RS" sz="2400" dirty="0"/>
              <a:t>. FTC </a:t>
            </a:r>
            <a:r>
              <a:rPr lang="sr-Latn-RS" sz="2400" dirty="0" smtClean="0"/>
              <a:t>331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237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600" dirty="0"/>
              <a:t>Primena u svim oblastima – od </a:t>
            </a:r>
            <a:r>
              <a:rPr lang="sr-Latn-RS" sz="2600" dirty="0" smtClean="0"/>
              <a:t>procesne, hemijske, </a:t>
            </a:r>
            <a:r>
              <a:rPr lang="sr-Latn-RS" sz="2600" dirty="0"/>
              <a:t>prehrambene i farmaceutske, gde su </a:t>
            </a:r>
            <a:r>
              <a:rPr lang="sr-Latn-RS" sz="2600" dirty="0" smtClean="0"/>
              <a:t>higijenski </a:t>
            </a:r>
            <a:r>
              <a:rPr lang="sr-Latn-RS" sz="2600" dirty="0"/>
              <a:t>uslovi od najvišeg značaja, do energetske i naftne industrije koje zahtevaju robusne i pouzdane uređaje koji su u stanju da izdrže ekstremne uslove.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628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Princip rada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781128"/>
          </a:xfrm>
        </p:spPr>
        <p:txBody>
          <a:bodyPr>
            <a:normAutofit fontScale="85000" lnSpcReduction="20000"/>
          </a:bodyPr>
          <a:lstStyle/>
          <a:p>
            <a:r>
              <a:rPr lang="sr-Latn-RS" sz="3100" dirty="0" smtClean="0"/>
              <a:t>sajla </a:t>
            </a:r>
            <a:r>
              <a:rPr lang="sr-Latn-RS" sz="3100" dirty="0"/>
              <a:t>i zidovi silosa formiraju zidove </a:t>
            </a:r>
            <a:r>
              <a:rPr lang="sr-Latn-RS" sz="3100" dirty="0" smtClean="0"/>
              <a:t>kondenzatora</a:t>
            </a:r>
          </a:p>
          <a:p>
            <a:r>
              <a:rPr lang="sr-Latn-RS" sz="3100" dirty="0"/>
              <a:t>prekidačka funkcija senzora zavisi od</a:t>
            </a:r>
            <a:r>
              <a:rPr lang="en-US" sz="3100" dirty="0"/>
              <a:t> </a:t>
            </a:r>
            <a:r>
              <a:rPr lang="sr-Latn-RS" sz="3100" dirty="0"/>
              <a:t>promene vremenske </a:t>
            </a:r>
            <a:r>
              <a:rPr lang="sr-Latn-RS" sz="3100" dirty="0" smtClean="0"/>
              <a:t>konstante pražnjenja</a:t>
            </a:r>
          </a:p>
          <a:p>
            <a:r>
              <a:rPr lang="sr-Latn-RS" sz="3100" dirty="0"/>
              <a:t>sonda u vazduhu </a:t>
            </a:r>
            <a:r>
              <a:rPr lang="en-US" sz="3100" dirty="0"/>
              <a:t>(Ԑ</a:t>
            </a:r>
            <a:r>
              <a:rPr lang="en-US" sz="2400" dirty="0"/>
              <a:t>r</a:t>
            </a:r>
            <a:r>
              <a:rPr lang="en-US" sz="3100" dirty="0"/>
              <a:t> = 1</a:t>
            </a:r>
            <a:r>
              <a:rPr lang="en-US" sz="3100" dirty="0" smtClean="0"/>
              <a:t>),</a:t>
            </a:r>
            <a:r>
              <a:rPr lang="sr-Latn-RS" sz="3100" dirty="0" smtClean="0"/>
              <a:t> vreme </a:t>
            </a:r>
            <a:r>
              <a:rPr lang="sr-Latn-RS" sz="3100" dirty="0"/>
              <a:t>pražnjenja </a:t>
            </a:r>
            <a:r>
              <a:rPr lang="en-US" sz="3100" dirty="0"/>
              <a:t>je </a:t>
            </a:r>
            <a:r>
              <a:rPr lang="en-US" sz="2800" dirty="0"/>
              <a:t>Ԏ = </a:t>
            </a:r>
            <a:r>
              <a:rPr lang="en-US" sz="2800" dirty="0" smtClean="0"/>
              <a:t>RC</a:t>
            </a:r>
            <a:endParaRPr lang="sr-Latn-RS" sz="3100" dirty="0" smtClean="0"/>
          </a:p>
          <a:p>
            <a:r>
              <a:rPr lang="sr-Latn-RS" sz="3100" dirty="0" smtClean="0"/>
              <a:t>veća</a:t>
            </a:r>
            <a:r>
              <a:rPr lang="en-US" sz="3100" dirty="0" smtClean="0"/>
              <a:t>  </a:t>
            </a:r>
            <a:r>
              <a:rPr lang="en-US" sz="3100" dirty="0"/>
              <a:t>Ԑ</a:t>
            </a:r>
            <a:r>
              <a:rPr lang="en-US" sz="2400" dirty="0"/>
              <a:t>r</a:t>
            </a:r>
            <a:r>
              <a:rPr lang="en-US" sz="3100" dirty="0"/>
              <a:t>  </a:t>
            </a:r>
            <a:r>
              <a:rPr lang="sr-Latn-RS" sz="3100" dirty="0"/>
              <a:t>prouzrokuje veću vrednost </a:t>
            </a:r>
            <a:r>
              <a:rPr lang="en-US" sz="3100" dirty="0" smtClean="0"/>
              <a:t>C</a:t>
            </a:r>
            <a:r>
              <a:rPr lang="sr-Latn-RS" sz="3100" dirty="0" smtClean="0"/>
              <a:t>,</a:t>
            </a:r>
            <a:r>
              <a:rPr lang="en-US" sz="3100" dirty="0" smtClean="0"/>
              <a:t> </a:t>
            </a:r>
            <a:r>
              <a:rPr lang="sr-Latn-RS" sz="3100" dirty="0"/>
              <a:t>a </a:t>
            </a:r>
            <a:r>
              <a:rPr lang="sr-Latn-RS" sz="3100" dirty="0" smtClean="0"/>
              <a:t>samim tim </a:t>
            </a:r>
            <a:r>
              <a:rPr lang="sr-Latn-RS" sz="3100" dirty="0"/>
              <a:t>i povećanje vremena pražnjenja</a:t>
            </a:r>
            <a:r>
              <a:rPr lang="en-US" sz="2800" dirty="0"/>
              <a:t/>
            </a:r>
            <a:br>
              <a:rPr lang="en-US" sz="2800" dirty="0"/>
            </a:b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3600026" cy="40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 FTC senzora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600" dirty="0"/>
              <a:t>Merenje je jednostavno, sigurno i univerzalno primenjivo</a:t>
            </a:r>
          </a:p>
          <a:p>
            <a:r>
              <a:rPr lang="sr-Latn-RS" sz="2600" dirty="0"/>
              <a:t>Jednostavna montaža i niski troškovi instalacije</a:t>
            </a:r>
          </a:p>
          <a:p>
            <a:r>
              <a:rPr lang="sv-SE" sz="2600" dirty="0"/>
              <a:t>Relativna dielektrična konstanta (ε</a:t>
            </a:r>
            <a:r>
              <a:rPr lang="sv-SE" sz="1800" dirty="0"/>
              <a:t>r</a:t>
            </a:r>
            <a:r>
              <a:rPr lang="sv-SE" sz="2600" dirty="0"/>
              <a:t> </a:t>
            </a:r>
            <a:r>
              <a:rPr lang="sv-SE" sz="2600" dirty="0" smtClean="0"/>
              <a:t>) </a:t>
            </a:r>
            <a:r>
              <a:rPr lang="sv-SE" sz="2600" dirty="0"/>
              <a:t>medijuma je važna za ovaj princip merenja</a:t>
            </a:r>
            <a:endParaRPr lang="sr-Latn-RS" sz="2600" dirty="0"/>
          </a:p>
          <a:p>
            <a:r>
              <a:rPr lang="en-US" sz="2600" dirty="0"/>
              <a:t>Z</a:t>
            </a:r>
            <a:r>
              <a:rPr lang="sr-Latn-RS" sz="2600" dirty="0"/>
              <a:t>a različite granične </a:t>
            </a:r>
            <a:r>
              <a:rPr lang="sr-Latn-RS" sz="2600" dirty="0" smtClean="0"/>
              <a:t>vrednosti u zavisnosti od potreba</a:t>
            </a:r>
            <a:endParaRPr lang="sr-Latn-RS" sz="2600" dirty="0"/>
          </a:p>
          <a:p>
            <a:r>
              <a:rPr lang="en-US" sz="2600" dirty="0"/>
              <a:t>D</a:t>
            </a:r>
            <a:r>
              <a:rPr lang="sr-Latn-RS" sz="2600" dirty="0"/>
              <a:t>ug radni vek, bez održavanja i nema </a:t>
            </a:r>
            <a:r>
              <a:rPr lang="sr-Latn-RS" sz="2600" dirty="0" smtClean="0"/>
              <a:t>habanja (nema pokretnih delova)</a:t>
            </a:r>
            <a:endParaRPr lang="sr-Latn-RS" sz="2600" dirty="0"/>
          </a:p>
          <a:p>
            <a:pPr marL="36576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306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Merni sistem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/>
          <a:lstStyle/>
          <a:p>
            <a:r>
              <a:rPr lang="sr-Latn-RS" sz="2600" dirty="0" smtClean="0"/>
              <a:t>Sa stanovišta mernog sistema vidimo da se on sastoji od sledećih elemenata:</a:t>
            </a:r>
          </a:p>
          <a:p>
            <a:pPr lvl="1"/>
            <a:r>
              <a:rPr lang="sr-Latn-RS" dirty="0" smtClean="0"/>
              <a:t>Nivocompact </a:t>
            </a:r>
            <a:r>
              <a:rPr lang="sr-Latn-RS" smtClean="0"/>
              <a:t>FTC </a:t>
            </a:r>
            <a:r>
              <a:rPr lang="sr-Latn-RS" smtClean="0"/>
              <a:t>senzora</a:t>
            </a:r>
            <a:endParaRPr lang="sr-Latn-RS" dirty="0" smtClean="0"/>
          </a:p>
          <a:p>
            <a:pPr lvl="1"/>
            <a:r>
              <a:rPr lang="sr-Latn-RS" dirty="0" smtClean="0"/>
              <a:t>napajanja</a:t>
            </a:r>
          </a:p>
          <a:p>
            <a:pPr lvl="1"/>
            <a:r>
              <a:rPr lang="sr-Latn-RS" dirty="0" smtClean="0"/>
              <a:t>upravljačkog sistema (PLC, releji itd.)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4" y="836712"/>
            <a:ext cx="2876918" cy="52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Postavljanje senzora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7158152" cy="44955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38141" y="1608156"/>
            <a:ext cx="3250704" cy="322056"/>
          </a:xfrm>
          <a:prstGeom prst="rect">
            <a:avLst/>
          </a:prstGeom>
        </p:spPr>
        <p:txBody>
          <a:bodyPr vert="horz" anchor="t">
            <a:normAutofit fontScale="550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bočna montaža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589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352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sr-Latn-RS" dirty="0" smtClean="0"/>
              <a:t>pravilno postavljen senzor za detekciju maksimalnog nivoa</a:t>
            </a:r>
          </a:p>
          <a:p>
            <a:pPr marL="342900" indent="-342900">
              <a:buAutoNum type="alphaLcParenR"/>
            </a:pPr>
            <a:endParaRPr lang="sr-Latn-RS" dirty="0"/>
          </a:p>
          <a:p>
            <a:pPr marL="342900" indent="-342900">
              <a:buAutoNum type="alphaLcParenR"/>
            </a:pPr>
            <a:r>
              <a:rPr lang="sr-Latn-RS" dirty="0" smtClean="0"/>
              <a:t>zid silosa ojačan na mestu gde je senzor zbog sile i pritiska  na sondu</a:t>
            </a:r>
          </a:p>
          <a:p>
            <a:endParaRPr lang="sr-Latn-RS" dirty="0" smtClean="0"/>
          </a:p>
          <a:p>
            <a:r>
              <a:rPr lang="sr-Latn-RS" dirty="0" smtClean="0"/>
              <a:t>c) detekcija minimalnog nivoa, iznad senzora se nalazi zaštitni ’’krov’’ koji                    sprečava nagomilavanje i smanjuje pritisak na sondu</a:t>
            </a:r>
          </a:p>
          <a:p>
            <a:endParaRPr lang="sr-Latn-RS" dirty="0" smtClean="0"/>
          </a:p>
          <a:p>
            <a:r>
              <a:rPr lang="sr-Latn-RS" dirty="0" smtClean="0"/>
              <a:t> d) grlo u kom je sonda postavljena je preveliko, može doći do nakupljanja materijala i do greške u merenju</a:t>
            </a:r>
          </a:p>
          <a:p>
            <a:endParaRPr lang="sr-Latn-RS" dirty="0" smtClean="0"/>
          </a:p>
          <a:p>
            <a:r>
              <a:rPr lang="sr-Latn-RS" dirty="0" smtClean="0"/>
              <a:t>e) sonda je postavljena potpuno horizontalno, bez nagiba, doći će do nagomilavanja materijala a samim tim i do pogrešnog pokazivanja senzora</a:t>
            </a:r>
          </a:p>
          <a:p>
            <a:endParaRPr lang="sr-Latn-RS" dirty="0" smtClean="0"/>
          </a:p>
          <a:p>
            <a:r>
              <a:rPr lang="sr-Latn-RS" dirty="0" smtClean="0"/>
              <a:t> f) sonda postavljena horizontalno, skoro na dnu silosa, 	opet dolazi do nagomilavanja materijala, a može doći i do oštećenja sonde usled prevelikog pritiska na sondu</a:t>
            </a:r>
          </a:p>
          <a:p>
            <a:endParaRPr lang="sr-Latn-RS" dirty="0" smtClean="0"/>
          </a:p>
          <a:p>
            <a:r>
              <a:rPr lang="sr-Latn-RS" dirty="0" smtClean="0"/>
              <a:t> g) sonda postavljena na mestu gde dolazi do nakupljanja materijala</a:t>
            </a:r>
          </a:p>
          <a:p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991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3250704" cy="322056"/>
          </a:xfrm>
        </p:spPr>
        <p:txBody>
          <a:bodyPr>
            <a:normAutofit fontScale="55000" lnSpcReduction="20000"/>
          </a:bodyPr>
          <a:lstStyle/>
          <a:p>
            <a:r>
              <a:rPr lang="sr-Latn-RS" dirty="0" smtClean="0"/>
              <a:t>montaža odozgo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4"/>
            <a:ext cx="4680520" cy="55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1692</TotalTime>
  <Words>423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Endress Hauser Capacitance Limit Detection Nivocompact FTC 231  </vt:lpstr>
      <vt:lpstr>Primena</vt:lpstr>
      <vt:lpstr>Primena</vt:lpstr>
      <vt:lpstr>Princip rada</vt:lpstr>
      <vt:lpstr>Prednosti FTC senzora</vt:lpstr>
      <vt:lpstr>Merni sistem</vt:lpstr>
      <vt:lpstr>Postavljanje senzora</vt:lpstr>
      <vt:lpstr>PowerPoint Presentation</vt:lpstr>
      <vt:lpstr>PowerPoint Presentation</vt:lpstr>
      <vt:lpstr>PowerPoint Presentation</vt:lpstr>
      <vt:lpstr>PowerPoint Presentation</vt:lpstr>
      <vt:lpstr>Detekcija minimalnog i maksimanog nivoa</vt:lpstr>
      <vt:lpstr>Detekcija minimalnog i maksimanog nivoa</vt:lpstr>
      <vt:lpstr>Povezivanje</vt:lpstr>
      <vt:lpstr>Tehničke karakteristike senzora</vt:lpstr>
      <vt:lpstr>Kraj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Endress Hauser</dc:title>
  <dc:creator>Lazar Starčević</dc:creator>
  <cp:lastModifiedBy>Lazar Starčević</cp:lastModifiedBy>
  <cp:revision>37</cp:revision>
  <dcterms:created xsi:type="dcterms:W3CDTF">2015-11-17T08:02:30Z</dcterms:created>
  <dcterms:modified xsi:type="dcterms:W3CDTF">2015-11-20T06:47:11Z</dcterms:modified>
</cp:coreProperties>
</file>