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4B343-3C81-4F68-B749-1E0BD3552D3F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D4784-7805-4491-904C-A08E45FF3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D4784-7805-4491-904C-A08E45FF30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0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AEA3-07F4-4260-A8C9-5153E3C7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94A5-A337-4B7B-B851-C90201D4C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F73E-2CD9-4338-B4F9-9EB8E3E0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D888-B9BE-4576-9D28-03EAF9DB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A86B-EE5B-4E4F-A56B-A2BA903D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2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B910-4C45-43B5-9D07-D72A2B8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C18A1-ECC6-4690-A7AA-801DB243C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8184-4E4B-4D8A-A1A2-C7C5AAC6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5AE7-BD22-4016-8D40-49E1559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87A1-BD62-4E3A-8B40-CFACAAA6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D0823-3A75-4FFE-8122-B0EC9577E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492C-A0C1-4055-B834-AE1A656A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BB88-6D3C-4D9C-9D0C-56A69CF9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B39-FAC2-4554-A55F-E683C933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6D84-C98A-417C-8997-68F40FB7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CEE2-393F-4E9B-9A2F-AD848090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FF75-0232-4D88-856C-187A269D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2A8F-9ACF-4644-8752-2EB92CF6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B705-7FB0-4D8E-B50F-3FCED70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313C-C2B9-4F67-B19A-36D12DA4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6192-0FDE-4096-8C4C-4D7B5909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54C4-0FE6-4137-AF92-908316ED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EF5F-DA9E-4D36-8AA2-405D17EC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F26F-2110-4EA0-82E7-571C440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C6B0-57A5-437F-844C-CD486DE7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9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9F84-43A0-4A7A-B6B9-742F47C5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C7A-E070-4D5B-B60F-260E58D6D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BAD5-2427-4AD4-A70F-A8D8CADC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0CC4-62C5-4848-8840-F70EA106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15D8-2A97-4EEB-BACA-EF912D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59EC-89C5-4F20-81A0-342F48B1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52-DCCB-4263-9AB1-AA232ED3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F2F4-E164-4177-B654-D55503DA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A6923-2A19-4587-ADF4-4CCD5FAFC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DA586-06AD-45EB-9C60-7F94C4A8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2974E-9D6F-4128-ACB5-40E2BF84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252C-BC53-4849-945E-0D2B19A9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0B2AA-A8C9-4AFF-8DD2-1D0D9D63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567C7-D8AE-4E6F-A982-96F20748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F080-07D3-4C20-8233-4D1F86A5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04A4B-7E55-4081-9148-35348FC8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73B03-8E4F-4D8F-BE7C-577C69B0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8870C-8F1D-4C64-A845-7DBC3069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0A27-1F57-4511-8BCE-71435313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EE3B-DF18-46DF-99F9-C2E31EC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19CE-3958-4A54-8F6C-E2A7730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2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73B-B1E6-42CC-A71A-D90EA08C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21BD-8382-45E5-BEB6-002F62A9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4C10-C5A6-4E17-B44E-90D5EF36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BA19C-FB9F-469B-9585-F9C9940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B965-961E-408E-A923-99B266CB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D6E2-72F9-48C6-856C-ADDF4F7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788-43FA-4400-BF33-8F551979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CDF3F-1EF7-4C5C-9721-C514C5D68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BDB6-0CDD-43F8-8741-31F799CE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3EED-CEAC-4134-B348-80E7281C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A76C-EC48-41D3-B2B1-26355EE2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FFC0-A1AE-472A-B008-921D027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9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FF29B-A524-45A3-ACC8-A377D48A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8226-08E5-4FAD-9B27-F740D4FF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BFD1-CBD7-406E-A3EE-8B526BFAE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3B2E-9CBB-4567-9A4F-0510C4B96D9F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F25F-B829-4E8A-A366-C01D08589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880B-A3B8-4359-9327-2470E6200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0B76-FCCA-457E-A49D-0B6285EC6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5B4E-D7D8-48D6-B593-6B27A746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1" y="217294"/>
            <a:ext cx="9150221" cy="1256943"/>
          </a:xfrm>
        </p:spPr>
        <p:txBody>
          <a:bodyPr>
            <a:normAutofit fontScale="90000"/>
          </a:bodyPr>
          <a:lstStyle/>
          <a:p>
            <a:r>
              <a:rPr lang="en-IN" sz="4000" i="0" u="sng" dirty="0">
                <a:solidFill>
                  <a:srgbClr val="610B38"/>
                </a:solidFill>
                <a:effectLst/>
                <a:latin typeface="+mn-lt"/>
              </a:rPr>
              <a:t>What</a:t>
            </a:r>
            <a:r>
              <a:rPr lang="en-IN" sz="4000" i="0" u="sng" dirty="0">
                <a:solidFill>
                  <a:srgbClr val="610B38"/>
                </a:solidFill>
                <a:effectLst/>
                <a:latin typeface="erdana"/>
              </a:rPr>
              <a:t> is Git?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4916E-59FA-4474-9DFE-B20FA9D7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2" y="1905421"/>
            <a:ext cx="9144000" cy="214137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Git is an open-source distributed version control system.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Scalable(increasing many users) &amp; Distributed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Branching and merging(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creation, deletion, and merging on branches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endParaRPr lang="en-I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26" name="Picture 2" descr="Features of Git">
            <a:extLst>
              <a:ext uri="{FF2B5EF4-FFF2-40B4-BE49-F238E27FC236}">
                <a16:creationId xmlns:a16="http://schemas.microsoft.com/office/drawing/2014/main" id="{5515879E-C143-4FF3-84D2-2D96D1E7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03" y="317671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8E6-E69C-46AB-B994-38E08B77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IN" sz="4000" u="sng" dirty="0">
                <a:solidFill>
                  <a:srgbClr val="610B38"/>
                </a:solidFill>
                <a:latin typeface="+mn-lt"/>
              </a:rPr>
              <a:t>Why</a:t>
            </a:r>
            <a:r>
              <a:rPr lang="en-IN" sz="3600" u="sng" dirty="0">
                <a:solidFill>
                  <a:srgbClr val="610B38"/>
                </a:solidFill>
                <a:latin typeface="erdana"/>
              </a:rPr>
              <a:t>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380F-FF3F-4283-8A63-967FCAA4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9899"/>
            <a:ext cx="10515600" cy="16050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Add changes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Featured branches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Updating and merging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Log option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Replace changes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5976496-F126-4B1C-821C-A4488B37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62" y="1099919"/>
            <a:ext cx="7567075" cy="28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9A0C-75A3-49AF-AA02-22555279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427148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b="0" u="sng" dirty="0">
                <a:solidFill>
                  <a:srgbClr val="610B38"/>
                </a:solidFill>
                <a:effectLst/>
                <a:latin typeface="erdana"/>
              </a:rPr>
              <a:t>Git </a:t>
            </a:r>
            <a:r>
              <a:rPr lang="en-IN" sz="4000" b="0" u="sng" dirty="0">
                <a:solidFill>
                  <a:srgbClr val="610B38"/>
                </a:solidFill>
                <a:effectLst/>
                <a:latin typeface="+mn-lt"/>
              </a:rPr>
              <a:t>Flow</a:t>
            </a:r>
            <a:r>
              <a:rPr lang="en-IN" b="0" u="sng" dirty="0">
                <a:solidFill>
                  <a:srgbClr val="610B38"/>
                </a:solidFill>
                <a:effectLst/>
                <a:latin typeface="erdana"/>
              </a:rPr>
              <a:t> / Git Branching Model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8D8E-6199-4C22-A5E4-0F29FA4D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05783" cy="3687248"/>
          </a:xfrm>
        </p:spPr>
        <p:txBody>
          <a:bodyPr/>
          <a:lstStyle/>
          <a:p>
            <a:r>
              <a:rPr lang="en-IN" sz="1400" b="1" dirty="0">
                <a:solidFill>
                  <a:srgbClr val="000000"/>
                </a:solidFill>
              </a:rPr>
              <a:t>Master Branch: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Main branch of the project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r>
              <a:rPr lang="en-IN" sz="1400" b="1" dirty="0">
                <a:solidFill>
                  <a:srgbClr val="000000"/>
                </a:solidFill>
              </a:rPr>
              <a:t>Develop Branch: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Develop branch reaches a stable point and is ready to release</a:t>
            </a:r>
            <a:endParaRPr lang="en-IN" sz="1400" dirty="0">
              <a:solidFill>
                <a:srgbClr val="000000"/>
              </a:solidFill>
              <a:latin typeface="+mj-lt"/>
            </a:endParaRPr>
          </a:p>
          <a:p>
            <a:r>
              <a:rPr lang="en-IN" sz="1400" b="1" dirty="0">
                <a:solidFill>
                  <a:srgbClr val="000000"/>
                </a:solidFill>
              </a:rPr>
              <a:t>Feature branches: </a:t>
            </a:r>
            <a:r>
              <a:rPr lang="en-IN" sz="1400" dirty="0">
                <a:solidFill>
                  <a:srgbClr val="000000"/>
                </a:solidFill>
                <a:latin typeface="+mj-lt"/>
              </a:rPr>
              <a:t>Considered as topic branches(new features and next version)</a:t>
            </a:r>
          </a:p>
          <a:p>
            <a:r>
              <a:rPr lang="en-IN" sz="1400" b="1" dirty="0">
                <a:solidFill>
                  <a:srgbClr val="000000"/>
                </a:solidFill>
              </a:rPr>
              <a:t>Release branches: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This is create by senior developer and  should be deployed to a staging server for testing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074" name="Picture 2" descr="Git Flow">
            <a:extLst>
              <a:ext uri="{FF2B5EF4-FFF2-40B4-BE49-F238E27FC236}">
                <a16:creationId xmlns:a16="http://schemas.microsoft.com/office/drawing/2014/main" id="{D97F846A-2CBE-4D55-9FEA-FCAD252C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93" y="1345127"/>
            <a:ext cx="4412470" cy="48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 Flow">
            <a:extLst>
              <a:ext uri="{FF2B5EF4-FFF2-40B4-BE49-F238E27FC236}">
                <a16:creationId xmlns:a16="http://schemas.microsoft.com/office/drawing/2014/main" id="{64DB2811-B5B8-4B57-8F71-95730367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07" y="1345127"/>
            <a:ext cx="3057525" cy="49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842F-A99D-4991-9929-EC5F4AA4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>
                <a:solidFill>
                  <a:srgbClr val="610B38"/>
                </a:solidFill>
                <a:latin typeface="+mn-lt"/>
              </a:rPr>
              <a:t>Branching &amp; Merging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85EC-4468-4184-B161-28B2414E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Operations </a:t>
            </a:r>
          </a:p>
          <a:p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Create Branch</a:t>
            </a:r>
          </a:p>
          <a:p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Delete Branch</a:t>
            </a:r>
          </a:p>
          <a:p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Switch Branch</a:t>
            </a:r>
          </a:p>
          <a:p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Rename Branch</a:t>
            </a:r>
          </a:p>
          <a:p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Merge Branch</a:t>
            </a:r>
          </a:p>
          <a:p>
            <a:endParaRPr lang="en-IN" dirty="0"/>
          </a:p>
        </p:txBody>
      </p:sp>
      <p:pic>
        <p:nvPicPr>
          <p:cNvPr id="4" name="Picture 2" descr="Git Branch">
            <a:extLst>
              <a:ext uri="{FF2B5EF4-FFF2-40B4-BE49-F238E27FC236}">
                <a16:creationId xmlns:a16="http://schemas.microsoft.com/office/drawing/2014/main" id="{5F33BA5D-3B44-45C1-A337-922FBAEB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6" y="1825625"/>
            <a:ext cx="6359201" cy="278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6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BE7-725A-4E3B-A49A-A89B66DC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610B38"/>
                </a:solidFill>
                <a:effectLst/>
                <a:latin typeface="+mn-lt"/>
              </a:rPr>
              <a:t>Git</a:t>
            </a:r>
            <a:r>
              <a:rPr lang="en-US" b="0" i="0" u="sng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u="sng" dirty="0">
                <a:solidFill>
                  <a:srgbClr val="610B38"/>
                </a:solidFill>
                <a:latin typeface="+mn-lt"/>
              </a:rPr>
              <a:t>Merge and Merge Conflict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7883-426F-47F4-9E51-E5957D44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Scenario1: To merge the specified commit to currently active branch</a:t>
            </a:r>
          </a:p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Scenario2: To merge commits into the master branch:</a:t>
            </a:r>
          </a:p>
          <a:p>
            <a:r>
              <a:rPr lang="it-IT" sz="1400" dirty="0">
                <a:solidFill>
                  <a:srgbClr val="000000"/>
                </a:solidFill>
                <a:latin typeface="verdana" panose="020B0604030504040204" pitchFamily="34" charset="0"/>
              </a:rPr>
              <a:t>Scenario 3: Git merge branch.</a:t>
            </a:r>
            <a:endParaRPr lang="en-I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2" descr="Git Merge and Merge Conflict">
            <a:extLst>
              <a:ext uri="{FF2B5EF4-FFF2-40B4-BE49-F238E27FC236}">
                <a16:creationId xmlns:a16="http://schemas.microsoft.com/office/drawing/2014/main" id="{D0C7A359-0A8C-4272-8D28-75FCC8F5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623" y="2629111"/>
            <a:ext cx="4762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EB15-6EDC-4D61-B905-CA5A0C16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610B38"/>
                </a:solidFill>
                <a:effectLst/>
                <a:latin typeface="+mn-lt"/>
              </a:rPr>
              <a:t>Git</a:t>
            </a:r>
            <a:r>
              <a:rPr lang="en-US" b="0" i="0" u="sng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u="sng" dirty="0">
                <a:solidFill>
                  <a:srgbClr val="610B38"/>
                </a:solidFill>
                <a:latin typeface="+mn-lt"/>
              </a:rPr>
              <a:t>Merge and Merge Conflict</a:t>
            </a:r>
            <a:endParaRPr lang="en-IN" dirty="0"/>
          </a:p>
        </p:txBody>
      </p:sp>
      <p:pic>
        <p:nvPicPr>
          <p:cNvPr id="8194" name="Picture 2" descr="Git Merge and Merge Conflict">
            <a:extLst>
              <a:ext uri="{FF2B5EF4-FFF2-40B4-BE49-F238E27FC236}">
                <a16:creationId xmlns:a16="http://schemas.microsoft.com/office/drawing/2014/main" id="{D512787E-82F6-4D31-A065-9BE4B139A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CE23-4062-42E3-A05F-84371EF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610B38"/>
                </a:solidFill>
                <a:latin typeface="+mn-lt"/>
              </a:rPr>
              <a:t>Collaborating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0488-8136-4628-BFED-A058DAAF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0" i="0" dirty="0">
                <a:solidFill>
                  <a:srgbClr val="610B38"/>
                </a:solidFill>
                <a:effectLst/>
              </a:rPr>
              <a:t>Git Fetch: </a:t>
            </a:r>
            <a:r>
              <a:rPr lang="en-IN" sz="1600" dirty="0">
                <a:solidFill>
                  <a:srgbClr val="FF0000"/>
                </a:solidFill>
              </a:rPr>
              <a:t>$ git fetch&lt; </a:t>
            </a:r>
            <a:r>
              <a:rPr lang="en-IN" sz="1600" dirty="0">
                <a:solidFill>
                  <a:schemeClr val="accent1"/>
                </a:solidFill>
              </a:rPr>
              <a:t>repository Url</a:t>
            </a:r>
            <a:r>
              <a:rPr lang="en-IN" sz="1600" dirty="0">
                <a:solidFill>
                  <a:srgbClr val="FF0000"/>
                </a:solidFill>
              </a:rPr>
              <a:t>&gt;  </a:t>
            </a:r>
          </a:p>
          <a:p>
            <a:r>
              <a:rPr lang="en-IN" sz="1600" dirty="0">
                <a:solidFill>
                  <a:srgbClr val="610B38"/>
                </a:solidFill>
              </a:rPr>
              <a:t>Git Pull : </a:t>
            </a:r>
            <a:r>
              <a:rPr lang="en-US" sz="1600" dirty="0">
                <a:solidFill>
                  <a:srgbClr val="FF0000"/>
                </a:solidFill>
              </a:rPr>
              <a:t>$ git pull &lt;</a:t>
            </a:r>
            <a:r>
              <a:rPr lang="en-US" sz="1600" dirty="0">
                <a:solidFill>
                  <a:schemeClr val="accent1"/>
                </a:solidFill>
              </a:rPr>
              <a:t>option</a:t>
            </a:r>
            <a:r>
              <a:rPr lang="en-US" sz="1600" dirty="0">
                <a:solidFill>
                  <a:srgbClr val="FF0000"/>
                </a:solidFill>
              </a:rPr>
              <a:t>&gt; </a:t>
            </a:r>
            <a:r>
              <a:rPr lang="en-US" sz="1600" dirty="0">
                <a:solidFill>
                  <a:schemeClr val="accent1"/>
                </a:solidFill>
              </a:rPr>
              <a:t>[&lt;repository URL&gt;&lt;refspec&gt;...] </a:t>
            </a:r>
          </a:p>
          <a:p>
            <a:r>
              <a:rPr lang="en-US" sz="1600" dirty="0">
                <a:solidFill>
                  <a:srgbClr val="610B38"/>
                </a:solidFill>
              </a:rPr>
              <a:t>Git Push:</a:t>
            </a:r>
            <a:r>
              <a:rPr lang="en-US" sz="1600" dirty="0">
                <a:solidFill>
                  <a:srgbClr val="FF0000"/>
                </a:solidFill>
              </a:rPr>
              <a:t>$ git push &lt;</a:t>
            </a:r>
            <a:r>
              <a:rPr lang="en-US" sz="1600" dirty="0">
                <a:solidFill>
                  <a:schemeClr val="accent1"/>
                </a:solidFill>
              </a:rPr>
              <a:t>option</a:t>
            </a:r>
            <a:r>
              <a:rPr lang="en-US" sz="1600" dirty="0">
                <a:solidFill>
                  <a:srgbClr val="FF0000"/>
                </a:solidFill>
              </a:rPr>
              <a:t>&gt; [&lt;</a:t>
            </a:r>
            <a:r>
              <a:rPr lang="en-US" sz="1600" dirty="0">
                <a:solidFill>
                  <a:schemeClr val="accent1"/>
                </a:solidFill>
              </a:rPr>
              <a:t>Remote URL</a:t>
            </a:r>
            <a:r>
              <a:rPr lang="en-US" sz="1600" dirty="0">
                <a:solidFill>
                  <a:srgbClr val="FF0000"/>
                </a:solidFill>
              </a:rPr>
              <a:t>&gt;&lt;</a:t>
            </a:r>
            <a:r>
              <a:rPr lang="en-US" sz="1600" dirty="0">
                <a:solidFill>
                  <a:schemeClr val="accent1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>
                <a:solidFill>
                  <a:schemeClr val="accent1"/>
                </a:solidFill>
              </a:rPr>
              <a:t>name</a:t>
            </a:r>
            <a:r>
              <a:rPr lang="en-US" sz="1600" dirty="0">
                <a:solidFill>
                  <a:srgbClr val="FF0000"/>
                </a:solidFill>
              </a:rPr>
              <a:t>&gt;&lt;</a:t>
            </a:r>
            <a:r>
              <a:rPr lang="en-US" sz="1600" dirty="0">
                <a:solidFill>
                  <a:schemeClr val="accent1"/>
                </a:solidFill>
              </a:rPr>
              <a:t>refspec</a:t>
            </a:r>
            <a:r>
              <a:rPr lang="en-US" sz="1600" dirty="0">
                <a:solidFill>
                  <a:srgbClr val="FF0000"/>
                </a:solidFill>
              </a:rPr>
              <a:t>&gt;...]  </a:t>
            </a:r>
          </a:p>
          <a:p>
            <a:endParaRPr lang="en-US" sz="1600" dirty="0">
              <a:solidFill>
                <a:srgbClr val="610B38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  <a:p>
            <a:endParaRPr lang="en-IN" dirty="0"/>
          </a:p>
        </p:txBody>
      </p:sp>
      <p:pic>
        <p:nvPicPr>
          <p:cNvPr id="6" name="Picture 8" descr="Git Pull">
            <a:extLst>
              <a:ext uri="{FF2B5EF4-FFF2-40B4-BE49-F238E27FC236}">
                <a16:creationId xmlns:a16="http://schemas.microsoft.com/office/drawing/2014/main" id="{D491CAF1-DB87-49D6-BD13-1FF273B0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66" y="319769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7F9D-A302-4B7B-A9C2-B8A268F4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610B38"/>
                </a:solidFill>
                <a:latin typeface="+mn-lt"/>
              </a:rPr>
              <a:t>Advantages and Disadvantages</a:t>
            </a:r>
            <a:br>
              <a:rPr lang="en-IN" b="1" i="0" dirty="0">
                <a:solidFill>
                  <a:srgbClr val="232C39"/>
                </a:solidFill>
                <a:effectLst/>
                <a:latin typeface="Nunito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461B-D6A6-4B98-A8A5-DF38C9EA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50386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Fast Processing: 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As compared to other software or apps, it runs more quickly. Both the server as well as local operations are performed easily with high speed.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Flexible: 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work-flow operations in the system are flexible in nature. It is possible to make a choice from the work-flow options.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Easy Merging: 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It is possible to start merging another code in the system. It is a great way for the developers to interact with each other and add-on their contributions. No long procedure is required to follow during the merging time.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sz="16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Disadvantages :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Not suitable for binary files: 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It fails with the presence of files having binary data. It starts processing every work slowly. Any file which doesn’t support textual data is not compatible with this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13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2B8-AE50-4BD4-9E92-093FEADD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83595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95FDC5-87D0-41F3-9DA2-086742D1C05F}"/>
              </a:ext>
            </a:extLst>
          </p:cNvPr>
          <p:cNvSpPr/>
          <p:nvPr/>
        </p:nvSpPr>
        <p:spPr>
          <a:xfrm>
            <a:off x="4512585" y="2967335"/>
            <a:ext cx="316682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D2117-7474-42BF-8D6C-A9C100BFC9E7}"/>
              </a:ext>
            </a:extLst>
          </p:cNvPr>
          <p:cNvSpPr/>
          <p:nvPr/>
        </p:nvSpPr>
        <p:spPr>
          <a:xfrm>
            <a:off x="4483731" y="2967335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89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363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Nunito Sans</vt:lpstr>
      <vt:lpstr>Times New Roman</vt:lpstr>
      <vt:lpstr>verdana</vt:lpstr>
      <vt:lpstr>verdana</vt:lpstr>
      <vt:lpstr>Office Theme</vt:lpstr>
      <vt:lpstr>What is Git? </vt:lpstr>
      <vt:lpstr>Why Git?</vt:lpstr>
      <vt:lpstr>Git Flow / Git Branching Model </vt:lpstr>
      <vt:lpstr>Branching &amp; Merging</vt:lpstr>
      <vt:lpstr>Git Merge and Merge Conflict</vt:lpstr>
      <vt:lpstr>Git Merge and Merge Conflict</vt:lpstr>
      <vt:lpstr>Collaborating </vt:lpstr>
      <vt:lpstr>Advantages and Disadvantages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Git? </dc:title>
  <dc:creator>Raghuchandra RC</dc:creator>
  <cp:lastModifiedBy>Raghuchandra RC</cp:lastModifiedBy>
  <cp:revision>94</cp:revision>
  <dcterms:created xsi:type="dcterms:W3CDTF">2020-12-01T05:24:36Z</dcterms:created>
  <dcterms:modified xsi:type="dcterms:W3CDTF">2020-12-03T07:27:03Z</dcterms:modified>
</cp:coreProperties>
</file>