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D9D5-E5B1-4460-A2D2-7D4A5E259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E74AB-3285-44D2-8354-C859C94E4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2A6D-D9EE-4483-AF36-7074D20B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360F-CA18-4B68-B456-8C63B5249FB4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2A956-F25D-46A0-A3D7-39334FA1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C5315-206F-412C-8515-4317E676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7ACE-0827-4B32-AF10-829600CA9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70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73A7-3C7A-4695-84D3-BB219BC1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BB71D-8665-4DF6-A3B1-0009BCB4A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ED098-141A-4439-A4C4-5AE55311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360F-CA18-4B68-B456-8C63B5249FB4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0ACF9-8A4D-402A-A7DF-B35408F4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AD2F7-4220-4CD2-8741-81F8ED86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7ACE-0827-4B32-AF10-829600CA9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84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394B93-5136-4B87-B594-E1D23FD22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796A4-B467-42E5-A54D-F2427F049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2C5DB-33B8-4BA5-8858-2CF7779C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360F-CA18-4B68-B456-8C63B5249FB4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D0346-D721-49A4-A1A0-F5AD846A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86A55-DA63-46ED-9DB2-18130DFE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7ACE-0827-4B32-AF10-829600CA9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67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5E79-3A91-4F5C-B859-58C814D5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D064-5E88-4C7E-A762-255C0644E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08EB-E759-4891-9180-EFE72BE5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360F-CA18-4B68-B456-8C63B5249FB4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F9F74-06FC-4DAB-BA87-DF5A8D57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CCD66-98AE-4A03-887F-10140EDD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7ACE-0827-4B32-AF10-829600CA9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10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5E6B-8E0F-4DDF-997B-62B958DF5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0F20D-9413-436D-A9D9-1953127AF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B863B-110F-495A-96B6-CEE06EBA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360F-CA18-4B68-B456-8C63B5249FB4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CCF55-729A-4DC7-8AAF-09994023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40F85-9F28-40B3-A551-815D5F09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7ACE-0827-4B32-AF10-829600CA9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30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B633-D729-46F6-9AC4-093362E6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6ADB-EB17-48E2-9C24-910FF608B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ADA32-EB93-40F4-B03A-D355BB4EB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68EB2-DC3E-4EBE-9287-B27F34C8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360F-CA18-4B68-B456-8C63B5249FB4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8B734-EBDA-46BA-B30D-016CE33D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6F355-4386-4AE2-B80C-9393DD99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7ACE-0827-4B32-AF10-829600CA9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80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B471-DE51-452D-B57B-AF6C7E37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8B872-9193-41BA-9AE8-BE4C633F5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A6A56-28AD-4109-99E4-427A12CF2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2C15B-D0DC-4578-9865-5D7E214B8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80FF3-1125-4135-9DAA-DE94D7D49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48F85-C12C-45B9-BC52-AD5C6FBA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360F-CA18-4B68-B456-8C63B5249FB4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F6486-3F1B-42F5-90A5-D7192A98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4F1B2-AD44-4824-9FDF-5EF7F3F1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7ACE-0827-4B32-AF10-829600CA9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35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9BF9-81A2-411B-873F-EEB7AC38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35911-F243-4045-817C-C1881F70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360F-CA18-4B68-B456-8C63B5249FB4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43EA8-0008-4598-9980-874E0A63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EF37E-C433-488B-B49E-2C1D6326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7ACE-0827-4B32-AF10-829600CA9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14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1F462-1D73-4D23-9998-B1CB631E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360F-CA18-4B68-B456-8C63B5249FB4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CC8EE-B28B-478E-AEF8-14AC2299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64D7-1A3A-4731-8294-0471EAD6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7ACE-0827-4B32-AF10-829600CA9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50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1CB6-71A2-41BC-87B9-DB2F7661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0980F-C7AD-4407-B641-E2460CD80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03F48-34D9-4A1F-8BD4-BE96C4692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DA23D-CF5A-4F4A-A9D3-34873D41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360F-CA18-4B68-B456-8C63B5249FB4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6DA84-407C-4564-BEF9-C5C99379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BE466-EFD8-43C3-BAD4-01AAD76C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7ACE-0827-4B32-AF10-829600CA9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6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7EC0-92E4-4994-9907-5E1CFE74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523A2-C67F-47CB-85C2-DF8DC1627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38723-37DD-4CD0-A72E-CDBE176EE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33261-A071-4D26-824B-E889C078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360F-CA18-4B68-B456-8C63B5249FB4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06DDD-19BF-4564-AB77-EE5375E8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AE3FC-40EE-4232-82ED-499723C8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7ACE-0827-4B32-AF10-829600CA9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57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C0DED-85EE-4A35-89DF-F65784CE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728C6-EB35-465C-9F0F-781E1D0BA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392D2-DCAC-4F17-8A8F-50EFD4BFD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360F-CA18-4B68-B456-8C63B5249FB4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8E2B8-E368-4893-8C93-DB1CED11C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22A10-9178-4905-B800-8AFFADC46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17ACE-0827-4B32-AF10-829600CA9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50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86B7-0BC3-4C31-8239-DF533FE1B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1" y="917090"/>
            <a:ext cx="9144000" cy="818404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  <a:t>Squish (Froglogic)</a:t>
            </a:r>
            <a:b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5A26C-2FA9-4CEA-B2EC-C73E640DF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085" y="1129004"/>
            <a:ext cx="10416073" cy="532778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GUI and regression testing </a:t>
            </a:r>
            <a:r>
              <a:rPr lang="en-US" b="0" i="0" dirty="0">
                <a:solidFill>
                  <a:srgbClr val="202122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tool -test applications based on a variety of </a:t>
            </a:r>
            <a:r>
              <a:rPr lang="en-US" dirty="0">
                <a:solidFill>
                  <a:srgbClr val="2021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GUI technologies.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Record and replay test scripts written in </a:t>
            </a:r>
            <a:r>
              <a:rPr lang="en-US" dirty="0">
                <a:solidFill>
                  <a:srgbClr val="2021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JavaScript</a:t>
            </a:r>
            <a:r>
              <a:rPr lang="en-US" b="0" i="0" dirty="0">
                <a:solidFill>
                  <a:srgbClr val="202122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en-US" dirty="0">
                <a:solidFill>
                  <a:srgbClr val="2021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Perl, Python, Ruby or Tcl.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Squish supports the following platforms.</a:t>
            </a:r>
            <a:endParaRPr lang="en-IN" dirty="0">
              <a:solidFill>
                <a:srgbClr val="2021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6E2451-43D0-43E3-B971-E34B45361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021384"/>
              </p:ext>
            </p:extLst>
          </p:nvPr>
        </p:nvGraphicFramePr>
        <p:xfrm>
          <a:off x="1306285" y="2923778"/>
          <a:ext cx="3172409" cy="30823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2409">
                  <a:extLst>
                    <a:ext uri="{9D8B030D-6E8A-4147-A177-3AD203B41FA5}">
                      <a16:colId xmlns:a16="http://schemas.microsoft.com/office/drawing/2014/main" val="1469530846"/>
                    </a:ext>
                  </a:extLst>
                </a:gridCol>
              </a:tblGrid>
              <a:tr h="24061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IN" sz="1400" dirty="0">
                          <a:effectLst/>
                        </a:rPr>
                        <a:t>Qt, QML, QtQuick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5923061"/>
                  </a:ext>
                </a:extLst>
              </a:tr>
              <a:tr h="24061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 startAt="2"/>
                        <a:tabLst>
                          <a:tab pos="457200" algn="l"/>
                        </a:tabLst>
                      </a:pPr>
                      <a:r>
                        <a:rPr lang="en-IN" sz="1400">
                          <a:effectLst/>
                        </a:rPr>
                        <a:t>Java SWT/Eclipse RCP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5497808"/>
                  </a:ext>
                </a:extLst>
              </a:tr>
              <a:tr h="252164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 startAt="3"/>
                        <a:tabLst>
                          <a:tab pos="457200" algn="l"/>
                        </a:tabLst>
                      </a:pPr>
                      <a:r>
                        <a:rPr lang="en-IN" sz="1400">
                          <a:effectLst/>
                        </a:rPr>
                        <a:t>Java AWT/Swing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077542"/>
                  </a:ext>
                </a:extLst>
              </a:tr>
              <a:tr h="24061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 startAt="4"/>
                        <a:tabLst>
                          <a:tab pos="457200" algn="l"/>
                        </a:tabLst>
                      </a:pPr>
                      <a:r>
                        <a:rPr lang="en-IN" sz="1400">
                          <a:effectLst/>
                        </a:rPr>
                        <a:t>JavaFX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7455189"/>
                  </a:ext>
                </a:extLst>
              </a:tr>
              <a:tr h="21440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 startAt="5"/>
                        <a:tabLst>
                          <a:tab pos="457200" algn="l"/>
                        </a:tabLst>
                      </a:pPr>
                      <a:r>
                        <a:rPr lang="en-IN" sz="1400">
                          <a:effectLst/>
                        </a:rPr>
                        <a:t>Windows MFC, .NET Windows Forms and WPF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0260613"/>
                  </a:ext>
                </a:extLst>
              </a:tr>
              <a:tr h="24061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 startAt="6"/>
                        <a:tabLst>
                          <a:tab pos="457200" algn="l"/>
                        </a:tabLst>
                      </a:pPr>
                      <a:r>
                        <a:rPr lang="en-IN" sz="1400" dirty="0">
                          <a:effectLst/>
                        </a:rPr>
                        <a:t>Mac OS X Carbon/Cocoa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8958967"/>
                  </a:ext>
                </a:extLst>
              </a:tr>
              <a:tr h="24061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 startAt="7"/>
                        <a:tabLst>
                          <a:tab pos="457200" algn="l"/>
                        </a:tabLst>
                      </a:pPr>
                      <a:r>
                        <a:rPr lang="en-IN" sz="1400">
                          <a:effectLst/>
                        </a:rPr>
                        <a:t>iOS Cocoa Touch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497374"/>
                  </a:ext>
                </a:extLst>
              </a:tr>
              <a:tr h="17311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 startAt="8"/>
                        <a:tabLst>
                          <a:tab pos="457200" algn="l"/>
                        </a:tabLst>
                      </a:pPr>
                      <a:r>
                        <a:rPr lang="en-IN" sz="1400" dirty="0">
                          <a:effectLst/>
                        </a:rPr>
                        <a:t>Web/HTML/AJAX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9872640"/>
                  </a:ext>
                </a:extLst>
              </a:tr>
              <a:tr h="24061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 startAt="9"/>
                        <a:tabLst>
                          <a:tab pos="457200" algn="l"/>
                        </a:tabLst>
                      </a:pPr>
                      <a:r>
                        <a:rPr lang="en-IN" sz="1400">
                          <a:effectLst/>
                        </a:rPr>
                        <a:t>Flex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9097271"/>
                  </a:ext>
                </a:extLst>
              </a:tr>
              <a:tr h="24061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 startAt="10"/>
                        <a:tabLst>
                          <a:tab pos="457200" algn="l"/>
                        </a:tabLst>
                      </a:pPr>
                      <a:r>
                        <a:rPr lang="en-IN" sz="1400" dirty="0">
                          <a:effectLst/>
                        </a:rPr>
                        <a:t>Android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3220812"/>
                  </a:ext>
                </a:extLst>
              </a:tr>
              <a:tr h="24061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 startAt="11"/>
                        <a:tabLst>
                          <a:tab pos="457200" algn="l"/>
                        </a:tabLst>
                      </a:pPr>
                      <a:r>
                        <a:rPr lang="en-IN" sz="1400" dirty="0">
                          <a:effectLst/>
                        </a:rPr>
                        <a:t>XView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6173190"/>
                  </a:ext>
                </a:extLst>
              </a:tr>
              <a:tr h="24061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 startAt="12"/>
                        <a:tabLst>
                          <a:tab pos="457200" algn="l"/>
                        </a:tabLst>
                      </a:pPr>
                      <a:r>
                        <a:rPr lang="en-IN" sz="1400" dirty="0">
                          <a:effectLst/>
                        </a:rPr>
                        <a:t>Tk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8861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46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BA38-8499-4EB8-8B12-091279AAC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65" y="45379"/>
            <a:ext cx="10515600" cy="1325563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  <a:t>Squish (Froglogic) Workflow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384E5-2FC4-428D-AEC5-B9B010643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2971"/>
            <a:ext cx="10515600" cy="54957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2021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is a two-component system,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200" b="1" dirty="0">
                <a:solidFill>
                  <a:srgbClr val="2021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Runner-</a:t>
            </a:r>
            <a:r>
              <a:rPr lang="en-US" sz="2200" dirty="0">
                <a:solidFill>
                  <a:srgbClr val="2021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which interprets and executes scripts</a:t>
            </a:r>
            <a:endParaRPr lang="en-IN" sz="2200" dirty="0">
              <a:solidFill>
                <a:srgbClr val="2021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200" b="1" dirty="0">
                <a:solidFill>
                  <a:srgbClr val="2021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Server-</a:t>
            </a:r>
            <a:r>
              <a:rPr lang="en-US" sz="2200" dirty="0">
                <a:solidFill>
                  <a:srgbClr val="2021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which hooks in and controls the application under test (AUT) (provides a TCP/IP connection between the AUT and the program running the test)</a:t>
            </a:r>
            <a:endParaRPr lang="en-IN" sz="2200" dirty="0">
              <a:solidFill>
                <a:srgbClr val="2021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200" dirty="0">
              <a:solidFill>
                <a:srgbClr val="2021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200" dirty="0">
              <a:solidFill>
                <a:srgbClr val="2021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200" dirty="0">
              <a:solidFill>
                <a:srgbClr val="2021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200" dirty="0">
              <a:solidFill>
                <a:srgbClr val="2021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200" dirty="0">
              <a:solidFill>
                <a:srgbClr val="2021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200" dirty="0">
              <a:solidFill>
                <a:srgbClr val="2021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200" dirty="0">
              <a:solidFill>
                <a:srgbClr val="2021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200" dirty="0">
              <a:solidFill>
                <a:srgbClr val="2021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200" dirty="0">
                <a:solidFill>
                  <a:srgbClr val="2021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Support for behavior-driven development (BDD) </a:t>
            </a:r>
          </a:p>
          <a:p>
            <a:r>
              <a:rPr lang="en-US" sz="2200" dirty="0">
                <a:solidFill>
                  <a:srgbClr val="2021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Squish uses property-based object identification (independent of screen position)</a:t>
            </a:r>
            <a:endParaRPr lang="en-IN" sz="2200" dirty="0">
              <a:solidFill>
                <a:srgbClr val="2021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2" descr="4.1. Squish for Qt Tutorials">
            <a:extLst>
              <a:ext uri="{FF2B5EF4-FFF2-40B4-BE49-F238E27FC236}">
                <a16:creationId xmlns:a16="http://schemas.microsoft.com/office/drawing/2014/main" id="{97BA8FAE-AC5D-453D-AFBA-213C69EB4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5" y="2603808"/>
            <a:ext cx="7114592" cy="29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86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A8E9-BFEB-486F-B4E8-787120D9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  <a:t>Squish (Froglogic)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5DE44-50E3-4D4E-B6F3-7A3F43B1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1375B0"/>
                </a:solidFill>
                <a:effectLst/>
                <a:latin typeface="Nunito Sans"/>
              </a:rPr>
              <a:t>Advantages</a:t>
            </a:r>
            <a:endParaRPr lang="en-US" b="0" i="0" dirty="0">
              <a:solidFill>
                <a:srgbClr val="4D5968"/>
              </a:solidFill>
              <a:effectLst/>
              <a:latin typeface="Nunito Sans"/>
            </a:endParaRPr>
          </a:p>
          <a:p>
            <a:r>
              <a:rPr lang="en-US" sz="2200" dirty="0">
                <a:solidFill>
                  <a:srgbClr val="2021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Reusability and scalability with respect to the changing requirements.</a:t>
            </a:r>
          </a:p>
          <a:p>
            <a:r>
              <a:rPr lang="en-US" sz="2200" dirty="0">
                <a:solidFill>
                  <a:srgbClr val="2021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Elevated performance and superior efficiency during the test execution phase.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1375B0"/>
                </a:solidFill>
                <a:effectLst/>
                <a:latin typeface="Nunito Sans"/>
              </a:rPr>
              <a:t>Disadvantages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021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 completely automatable, requires manual interference.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021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Additional cost for every additional feature added to the original licensed version of the tool.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04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EB657B-5723-49CC-B150-F5B31E49691C}"/>
              </a:ext>
            </a:extLst>
          </p:cNvPr>
          <p:cNvSpPr/>
          <p:nvPr/>
        </p:nvSpPr>
        <p:spPr>
          <a:xfrm>
            <a:off x="4551411" y="2967335"/>
            <a:ext cx="3089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5163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204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Linux Libertine</vt:lpstr>
      <vt:lpstr>Nunito Sans</vt:lpstr>
      <vt:lpstr>Office Theme</vt:lpstr>
      <vt:lpstr>Squish (Froglogic) </vt:lpstr>
      <vt:lpstr>Squish (Froglogic) Workflow</vt:lpstr>
      <vt:lpstr>Squish (Froglogic)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Raghuchandra RC</dc:creator>
  <cp:lastModifiedBy>Raghuchandra RC</cp:lastModifiedBy>
  <cp:revision>34</cp:revision>
  <dcterms:created xsi:type="dcterms:W3CDTF">2021-01-06T11:49:54Z</dcterms:created>
  <dcterms:modified xsi:type="dcterms:W3CDTF">2021-01-06T12:20:18Z</dcterms:modified>
</cp:coreProperties>
</file>