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GB">
              <a:solidFill>
                <a:srgbClr val="E3DED1">
                  <a:shade val="50000"/>
                </a:srgbClr>
              </a:solidFill>
            </a:endParaRPr>
          </a:p>
        </p:txBody>
      </p:sp>
      <p:sp>
        <p:nvSpPr>
          <p:cNvPr id="11" name="Slide Number Placeholder 10"/>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31495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310097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28182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254479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5" name="Footer Placeholder 4"/>
          <p:cNvSpPr>
            <a:spLocks noGrp="1"/>
          </p:cNvSpPr>
          <p:nvPr>
            <p:ph type="ftr" sz="quarter" idx="11"/>
          </p:nvPr>
        </p:nvSpPr>
        <p:spPr/>
        <p:txBody>
          <a:bodyPr/>
          <a:lstStyle>
            <a:extLst/>
          </a:lstStyle>
          <a:p>
            <a:endParaRPr lang="en-GB">
              <a:solidFill>
                <a:srgbClr val="E3DED1">
                  <a:shade val="50000"/>
                </a:srgbClr>
              </a:solidFill>
            </a:endParaRPr>
          </a:p>
        </p:txBody>
      </p:sp>
      <p:sp>
        <p:nvSpPr>
          <p:cNvPr id="6" name="Slide Number Placeholder 5"/>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400673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GB">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42864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8" name="Footer Placeholder 7"/>
          <p:cNvSpPr>
            <a:spLocks noGrp="1"/>
          </p:cNvSpPr>
          <p:nvPr>
            <p:ph type="ftr" sz="quarter" idx="11"/>
          </p:nvPr>
        </p:nvSpPr>
        <p:spPr/>
        <p:txBody>
          <a:bodyPr/>
          <a:lstStyle>
            <a:extLst/>
          </a:lstStyle>
          <a:p>
            <a:endParaRPr lang="en-GB">
              <a:solidFill>
                <a:srgbClr val="E3DED1">
                  <a:shade val="50000"/>
                </a:srgbClr>
              </a:solidFill>
            </a:endParaRPr>
          </a:p>
        </p:txBody>
      </p:sp>
      <p:sp>
        <p:nvSpPr>
          <p:cNvPr id="9" name="Slide Number Placeholder 8"/>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98197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4" name="Footer Placeholder 3"/>
          <p:cNvSpPr>
            <a:spLocks noGrp="1"/>
          </p:cNvSpPr>
          <p:nvPr>
            <p:ph type="ftr" sz="quarter" idx="11"/>
          </p:nvPr>
        </p:nvSpPr>
        <p:spPr/>
        <p:txBody>
          <a:bodyPr/>
          <a:lstStyle>
            <a:extLst/>
          </a:lstStyle>
          <a:p>
            <a:endParaRPr lang="en-GB">
              <a:solidFill>
                <a:srgbClr val="E3DED1">
                  <a:shade val="50000"/>
                </a:srgbClr>
              </a:solidFill>
            </a:endParaRPr>
          </a:p>
        </p:txBody>
      </p:sp>
      <p:sp>
        <p:nvSpPr>
          <p:cNvPr id="5" name="Slide Number Placeholder 4"/>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1428930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3" name="Footer Placeholder 2"/>
          <p:cNvSpPr>
            <a:spLocks noGrp="1"/>
          </p:cNvSpPr>
          <p:nvPr>
            <p:ph type="ftr" sz="quarter" idx="11"/>
          </p:nvPr>
        </p:nvSpPr>
        <p:spPr/>
        <p:txBody>
          <a:bodyPr/>
          <a:lstStyle>
            <a:extLst/>
          </a:lstStyle>
          <a:p>
            <a:endParaRPr lang="en-GB">
              <a:solidFill>
                <a:srgbClr val="E3DED1">
                  <a:shade val="50000"/>
                </a:srgbClr>
              </a:solidFill>
            </a:endParaRPr>
          </a:p>
        </p:txBody>
      </p:sp>
      <p:sp>
        <p:nvSpPr>
          <p:cNvPr id="4" name="Slide Number Placeholder 3"/>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298900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GB">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400590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6" name="Footer Placeholder 5"/>
          <p:cNvSpPr>
            <a:spLocks noGrp="1"/>
          </p:cNvSpPr>
          <p:nvPr>
            <p:ph type="ftr" sz="quarter" idx="11"/>
          </p:nvPr>
        </p:nvSpPr>
        <p:spPr/>
        <p:txBody>
          <a:bodyPr/>
          <a:lstStyle>
            <a:extLst/>
          </a:lstStyle>
          <a:p>
            <a:endParaRPr lang="en-GB">
              <a:solidFill>
                <a:srgbClr val="E3DED1">
                  <a:shade val="50000"/>
                </a:srgbClr>
              </a:solidFill>
            </a:endParaRPr>
          </a:p>
        </p:txBody>
      </p:sp>
      <p:sp>
        <p:nvSpPr>
          <p:cNvPr id="7" name="Slide Number Placeholder 6"/>
          <p:cNvSpPr>
            <a:spLocks noGrp="1"/>
          </p:cNvSpPr>
          <p:nvPr>
            <p:ph type="sldNum" sz="quarter" idx="12"/>
          </p:nvPr>
        </p:nvSpPr>
        <p:spPr/>
        <p:txBody>
          <a:bodyPr/>
          <a:lstStyle>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extLst>
      <p:ext uri="{BB962C8B-B14F-4D97-AF65-F5344CB8AC3E}">
        <p14:creationId xmlns:p14="http://schemas.microsoft.com/office/powerpoint/2010/main" val="213721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2F2BC58-CE7A-4525-B83B-BFE72970DE8F}" type="datetimeFigureOut">
              <a:rPr lang="en-US" smtClean="0">
                <a:solidFill>
                  <a:srgbClr val="E3DED1">
                    <a:shade val="50000"/>
                  </a:srgbClr>
                </a:solidFill>
              </a:rPr>
              <a:pPr/>
              <a:t>2/28/2022</a:t>
            </a:fld>
            <a:endParaRPr lang="en-GB">
              <a:solidFill>
                <a:srgbClr val="E3DED1">
                  <a:shade val="50000"/>
                </a:srgb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GB">
              <a:solidFill>
                <a:srgbClr val="E3DED1">
                  <a:shade val="50000"/>
                </a:srgb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DCC7829-D4BF-4FD6-9B91-AF1331BE3122}" type="slidenum">
              <a:rPr lang="en-GB" smtClean="0">
                <a:solidFill>
                  <a:srgbClr val="E3DED1">
                    <a:shade val="50000"/>
                  </a:srgbClr>
                </a:solidFill>
              </a:rPr>
              <a:pPr/>
              <a:t>‹#›</a:t>
            </a:fld>
            <a:endParaRPr lang="en-GB">
              <a:solidFill>
                <a:srgbClr val="E3DED1">
                  <a:shade val="50000"/>
                </a:srgbClr>
              </a:solidFill>
            </a:endParaRPr>
          </a:p>
        </p:txBody>
      </p:sp>
    </p:spTree>
    <p:extLst>
      <p:ext uri="{BB962C8B-B14F-4D97-AF65-F5344CB8AC3E}">
        <p14:creationId xmlns:p14="http://schemas.microsoft.com/office/powerpoint/2010/main" val="4102735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028342"/>
            <a:ext cx="7848600" cy="4401205"/>
          </a:xfrm>
          <a:prstGeom prst="rect">
            <a:avLst/>
          </a:prstGeom>
        </p:spPr>
        <p:txBody>
          <a:bodyPr wrap="square">
            <a:spAutoFit/>
          </a:bodyPr>
          <a:lstStyle/>
          <a:p>
            <a:pPr algn="ctr"/>
            <a:r>
              <a:rPr lang="en-GB" sz="3200" b="1" u="sng" dirty="0">
                <a:solidFill>
                  <a:srgbClr val="FF0000"/>
                </a:solidFill>
                <a:latin typeface="Times New Roman" pitchFamily="18" charset="0"/>
                <a:cs typeface="Times New Roman" pitchFamily="18" charset="0"/>
              </a:rPr>
              <a:t>C++ Expression</a:t>
            </a:r>
          </a:p>
          <a:p>
            <a:pPr algn="ctr"/>
            <a:endParaRPr lang="en-GB" sz="3200" b="1" u="sng" dirty="0">
              <a:solidFill>
                <a:srgbClr val="FF0000"/>
              </a:solidFill>
              <a:latin typeface="Times New Roman" pitchFamily="18" charset="0"/>
              <a:cs typeface="Times New Roman" pitchFamily="18" charset="0"/>
            </a:endParaRPr>
          </a:p>
          <a:p>
            <a:pPr algn="just"/>
            <a:r>
              <a:rPr lang="en-GB" dirty="0">
                <a:solidFill>
                  <a:prstClr val="black"/>
                </a:solidFill>
              </a:rPr>
              <a:t>C++ expression consists of operators, constants, and variables which are arranged according to the rules of the language. It can also contain function calls which return values. An expression can consist of one or more operands, zero or more operators to compute a value. Every expression produces some value which is assigned to the variable with the help of an assignment operator.</a:t>
            </a:r>
          </a:p>
          <a:p>
            <a:pPr algn="just"/>
            <a:endParaRPr lang="en-GB" dirty="0">
              <a:solidFill>
                <a:prstClr val="black"/>
              </a:solidFill>
            </a:endParaRPr>
          </a:p>
          <a:p>
            <a:pPr algn="just"/>
            <a:r>
              <a:rPr lang="en-GB" b="1" dirty="0">
                <a:solidFill>
                  <a:prstClr val="black"/>
                </a:solidFill>
              </a:rPr>
              <a:t>Examples of C++ expression:</a:t>
            </a:r>
            <a:endParaRPr lang="en-GB" dirty="0">
              <a:solidFill>
                <a:prstClr val="black"/>
              </a:solidFill>
            </a:endParaRPr>
          </a:p>
          <a:p>
            <a:pPr algn="just"/>
            <a:r>
              <a:rPr lang="en-GB" dirty="0">
                <a:solidFill>
                  <a:prstClr val="black"/>
                </a:solidFill>
              </a:rPr>
              <a:t>(</a:t>
            </a:r>
            <a:r>
              <a:rPr lang="en-GB" dirty="0" err="1">
                <a:solidFill>
                  <a:prstClr val="black"/>
                </a:solidFill>
              </a:rPr>
              <a:t>a+b</a:t>
            </a:r>
            <a:r>
              <a:rPr lang="en-GB" dirty="0">
                <a:solidFill>
                  <a:prstClr val="black"/>
                </a:solidFill>
              </a:rPr>
              <a:t>) - c  </a:t>
            </a:r>
          </a:p>
          <a:p>
            <a:pPr algn="just"/>
            <a:r>
              <a:rPr lang="en-GB" dirty="0">
                <a:solidFill>
                  <a:prstClr val="black"/>
                </a:solidFill>
              </a:rPr>
              <a:t>(x/y) -z  </a:t>
            </a:r>
          </a:p>
          <a:p>
            <a:pPr algn="just"/>
            <a:r>
              <a:rPr lang="en-GB" dirty="0">
                <a:solidFill>
                  <a:prstClr val="black"/>
                </a:solidFill>
              </a:rPr>
              <a:t>4a2 - 5b +c  </a:t>
            </a:r>
          </a:p>
          <a:p>
            <a:pPr algn="just"/>
            <a:r>
              <a:rPr lang="en-GB" dirty="0">
                <a:solidFill>
                  <a:prstClr val="black"/>
                </a:solidFill>
              </a:rPr>
              <a:t>(</a:t>
            </a:r>
            <a:r>
              <a:rPr lang="en-GB" dirty="0" err="1">
                <a:solidFill>
                  <a:prstClr val="black"/>
                </a:solidFill>
              </a:rPr>
              <a:t>a+b</a:t>
            </a:r>
            <a:r>
              <a:rPr lang="en-GB" dirty="0">
                <a:solidFill>
                  <a:prstClr val="black"/>
                </a:solidFill>
              </a:rPr>
              <a:t>) * (</a:t>
            </a:r>
            <a:r>
              <a:rPr lang="en-GB" dirty="0" err="1">
                <a:solidFill>
                  <a:prstClr val="black"/>
                </a:solidFill>
              </a:rPr>
              <a:t>x+y</a:t>
            </a:r>
            <a:r>
              <a:rPr lang="en-GB" dirty="0">
                <a:solidFill>
                  <a:prstClr val="black"/>
                </a:solidFill>
              </a:rPr>
              <a:t>)  </a:t>
            </a:r>
            <a:endParaRPr lang="en-GB" dirty="0">
              <a:solidFill>
                <a:prstClr val="black"/>
              </a:solidFill>
            </a:endParaRPr>
          </a:p>
        </p:txBody>
      </p:sp>
    </p:spTree>
    <p:extLst>
      <p:ext uri="{BB962C8B-B14F-4D97-AF65-F5344CB8AC3E}">
        <p14:creationId xmlns:p14="http://schemas.microsoft.com/office/powerpoint/2010/main" val="301643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descr="C++ Expres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solidFill>
                <a:prstClr val="black"/>
              </a:solidFill>
            </a:endParaRPr>
          </a:p>
        </p:txBody>
      </p:sp>
      <p:pic>
        <p:nvPicPr>
          <p:cNvPr id="1026" name="Picture 2" descr="C++ Expression"/>
          <p:cNvPicPr>
            <a:picLocks noChangeAspect="1" noChangeArrowheads="1"/>
          </p:cNvPicPr>
          <p:nvPr/>
        </p:nvPicPr>
        <p:blipFill>
          <a:blip r:embed="rId2"/>
          <a:srcRect/>
          <a:stretch>
            <a:fillRect/>
          </a:stretch>
        </p:blipFill>
        <p:spPr bwMode="auto">
          <a:xfrm>
            <a:off x="762000" y="685800"/>
            <a:ext cx="7696200" cy="5334000"/>
          </a:xfrm>
          <a:prstGeom prst="rect">
            <a:avLst/>
          </a:prstGeom>
          <a:noFill/>
        </p:spPr>
      </p:pic>
    </p:spTree>
    <p:extLst>
      <p:ext uri="{BB962C8B-B14F-4D97-AF65-F5344CB8AC3E}">
        <p14:creationId xmlns:p14="http://schemas.microsoft.com/office/powerpoint/2010/main" val="92395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924800" cy="5632311"/>
          </a:xfrm>
          <a:prstGeom prst="rect">
            <a:avLst/>
          </a:prstGeom>
        </p:spPr>
        <p:txBody>
          <a:bodyPr wrap="square">
            <a:spAutoFit/>
          </a:bodyPr>
          <a:lstStyle/>
          <a:p>
            <a:r>
              <a:rPr lang="en-GB" sz="2400" b="1" u="sng" dirty="0">
                <a:solidFill>
                  <a:srgbClr val="610B4B"/>
                </a:solidFill>
                <a:latin typeface="erdana"/>
              </a:rPr>
              <a:t>Constant expressions</a:t>
            </a:r>
          </a:p>
          <a:p>
            <a:pPr algn="just"/>
            <a:r>
              <a:rPr lang="en-GB" sz="2400" dirty="0">
                <a:solidFill>
                  <a:srgbClr val="000000"/>
                </a:solidFill>
              </a:rPr>
              <a:t>A constant expression is an expression that consists of only constant values. It is an expression whose value is determined at the compile-time but evaluated at the run-time. It can be composed of integer, character, floating-point, and enumeration constants.</a:t>
            </a:r>
          </a:p>
          <a:p>
            <a:pPr algn="just"/>
            <a:r>
              <a:rPr lang="en-GB" sz="2400" dirty="0">
                <a:solidFill>
                  <a:srgbClr val="000000"/>
                </a:solidFill>
              </a:rPr>
              <a:t>Constants are used in the following situations:</a:t>
            </a:r>
          </a:p>
          <a:p>
            <a:pPr algn="just">
              <a:buFont typeface="Arial"/>
              <a:buChar char="•"/>
            </a:pPr>
            <a:r>
              <a:rPr lang="en-GB" sz="2400" dirty="0">
                <a:solidFill>
                  <a:srgbClr val="000000"/>
                </a:solidFill>
              </a:rPr>
              <a:t>It is used in the subscript </a:t>
            </a:r>
            <a:r>
              <a:rPr lang="en-GB" sz="2400" dirty="0" err="1">
                <a:solidFill>
                  <a:srgbClr val="000000"/>
                </a:solidFill>
              </a:rPr>
              <a:t>declarator</a:t>
            </a:r>
            <a:r>
              <a:rPr lang="en-GB" sz="2400" dirty="0">
                <a:solidFill>
                  <a:srgbClr val="000000"/>
                </a:solidFill>
              </a:rPr>
              <a:t> to describe the array bound.</a:t>
            </a:r>
          </a:p>
          <a:p>
            <a:pPr algn="just">
              <a:buFont typeface="Arial"/>
              <a:buChar char="•"/>
            </a:pPr>
            <a:r>
              <a:rPr lang="en-GB" sz="2400" dirty="0">
                <a:solidFill>
                  <a:srgbClr val="000000"/>
                </a:solidFill>
              </a:rPr>
              <a:t>It is used after the case keyword in the switch statement.</a:t>
            </a:r>
          </a:p>
          <a:p>
            <a:pPr algn="just">
              <a:buFont typeface="Arial"/>
              <a:buChar char="•"/>
            </a:pPr>
            <a:r>
              <a:rPr lang="en-GB" sz="2400" dirty="0">
                <a:solidFill>
                  <a:srgbClr val="000000"/>
                </a:solidFill>
              </a:rPr>
              <a:t>It is used as a numeric value in an </a:t>
            </a:r>
            <a:r>
              <a:rPr lang="en-GB" sz="2400" b="1" dirty="0">
                <a:solidFill>
                  <a:srgbClr val="000000"/>
                </a:solidFill>
              </a:rPr>
              <a:t>enum</a:t>
            </a:r>
            <a:endParaRPr lang="en-GB" sz="2400" dirty="0">
              <a:solidFill>
                <a:srgbClr val="000000"/>
              </a:solidFill>
            </a:endParaRPr>
          </a:p>
          <a:p>
            <a:pPr algn="just">
              <a:buFont typeface="Arial"/>
              <a:buChar char="•"/>
            </a:pPr>
            <a:r>
              <a:rPr lang="en-GB" sz="2400" dirty="0">
                <a:solidFill>
                  <a:srgbClr val="000000"/>
                </a:solidFill>
              </a:rPr>
              <a:t>It specifies a bit-field width.</a:t>
            </a:r>
          </a:p>
          <a:p>
            <a:pPr algn="just">
              <a:buFont typeface="Arial"/>
              <a:buChar char="•"/>
            </a:pPr>
            <a:r>
              <a:rPr lang="en-GB" sz="2400" dirty="0">
                <a:solidFill>
                  <a:srgbClr val="000000"/>
                </a:solidFill>
              </a:rPr>
              <a:t>It is used in the pre-processor </a:t>
            </a:r>
            <a:r>
              <a:rPr lang="en-GB" sz="2400" b="1" dirty="0">
                <a:solidFill>
                  <a:srgbClr val="000000"/>
                </a:solidFill>
              </a:rPr>
              <a:t>#if</a:t>
            </a:r>
            <a:endParaRPr lang="en-GB" sz="2400" dirty="0">
              <a:solidFill>
                <a:srgbClr val="000000"/>
              </a:solidFill>
            </a:endParaRPr>
          </a:p>
        </p:txBody>
      </p:sp>
    </p:spTree>
    <p:extLst>
      <p:ext uri="{BB962C8B-B14F-4D97-AF65-F5344CB8AC3E}">
        <p14:creationId xmlns:p14="http://schemas.microsoft.com/office/powerpoint/2010/main" val="331109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077200" cy="5693866"/>
          </a:xfrm>
          <a:prstGeom prst="rect">
            <a:avLst/>
          </a:prstGeom>
        </p:spPr>
        <p:txBody>
          <a:bodyPr wrap="square">
            <a:spAutoFit/>
          </a:bodyPr>
          <a:lstStyle/>
          <a:p>
            <a:pPr algn="just"/>
            <a:r>
              <a:rPr lang="en-GB" sz="2800" dirty="0">
                <a:solidFill>
                  <a:prstClr val="black"/>
                </a:solidFill>
              </a:rPr>
              <a:t>Let's see a simple program containing constant expression:</a:t>
            </a:r>
          </a:p>
          <a:p>
            <a:pPr algn="just"/>
            <a:endParaRPr lang="en-GB" sz="2800" dirty="0">
              <a:solidFill>
                <a:prstClr val="black"/>
              </a:solidFill>
            </a:endParaRPr>
          </a:p>
          <a:p>
            <a:pPr algn="just"/>
            <a:r>
              <a:rPr lang="en-GB" sz="2800" dirty="0">
                <a:solidFill>
                  <a:prstClr val="black"/>
                </a:solidFill>
              </a:rPr>
              <a:t>#include &lt;iostream&gt;  </a:t>
            </a:r>
          </a:p>
          <a:p>
            <a:pPr algn="just"/>
            <a:r>
              <a:rPr lang="en-GB" sz="2800" b="1" dirty="0">
                <a:solidFill>
                  <a:prstClr val="black"/>
                </a:solidFill>
              </a:rPr>
              <a:t>using</a:t>
            </a:r>
            <a:r>
              <a:rPr lang="en-GB" sz="2800" dirty="0">
                <a:solidFill>
                  <a:prstClr val="black"/>
                </a:solidFill>
              </a:rPr>
              <a:t> </a:t>
            </a:r>
            <a:r>
              <a:rPr lang="en-GB" sz="2800" b="1" dirty="0">
                <a:solidFill>
                  <a:prstClr val="black"/>
                </a:solidFill>
              </a:rPr>
              <a:t>namespace</a:t>
            </a:r>
            <a:r>
              <a:rPr lang="en-GB" sz="2800" dirty="0">
                <a:solidFill>
                  <a:prstClr val="black"/>
                </a:solidFill>
              </a:rPr>
              <a:t> std;  </a:t>
            </a:r>
          </a:p>
          <a:p>
            <a:pPr algn="just"/>
            <a:r>
              <a:rPr lang="en-GB" sz="2800" b="1" dirty="0">
                <a:solidFill>
                  <a:prstClr val="black"/>
                </a:solidFill>
              </a:rPr>
              <a:t>int</a:t>
            </a:r>
            <a:r>
              <a:rPr lang="en-GB" sz="2800" dirty="0">
                <a:solidFill>
                  <a:prstClr val="black"/>
                </a:solidFill>
              </a:rPr>
              <a:t> main()  </a:t>
            </a:r>
          </a:p>
          <a:p>
            <a:pPr algn="just"/>
            <a:r>
              <a:rPr lang="en-GB" sz="2800" dirty="0">
                <a:solidFill>
                  <a:prstClr val="black"/>
                </a:solidFill>
              </a:rPr>
              <a:t>{  </a:t>
            </a:r>
          </a:p>
          <a:p>
            <a:pPr algn="just"/>
            <a:r>
              <a:rPr lang="en-GB" sz="2800" dirty="0">
                <a:solidFill>
                  <a:prstClr val="black"/>
                </a:solidFill>
              </a:rPr>
              <a:t>    </a:t>
            </a:r>
            <a:r>
              <a:rPr lang="en-GB" sz="2800" b="1" dirty="0">
                <a:solidFill>
                  <a:prstClr val="black"/>
                </a:solidFill>
              </a:rPr>
              <a:t>int</a:t>
            </a:r>
            <a:r>
              <a:rPr lang="en-GB" sz="2800" dirty="0">
                <a:solidFill>
                  <a:prstClr val="black"/>
                </a:solidFill>
              </a:rPr>
              <a:t> x;        // variable declaration.  </a:t>
            </a:r>
          </a:p>
          <a:p>
            <a:pPr algn="just"/>
            <a:r>
              <a:rPr lang="en-GB" sz="2800" dirty="0">
                <a:solidFill>
                  <a:prstClr val="black"/>
                </a:solidFill>
              </a:rPr>
              <a:t>    x=(3/2) + 2;  // constant expression  </a:t>
            </a:r>
          </a:p>
          <a:p>
            <a:pPr algn="just"/>
            <a:r>
              <a:rPr lang="en-GB" sz="2800" dirty="0">
                <a:solidFill>
                  <a:prstClr val="black"/>
                </a:solidFill>
              </a:rPr>
              <a:t>    </a:t>
            </a:r>
            <a:r>
              <a:rPr lang="en-GB" sz="2800" dirty="0" err="1">
                <a:solidFill>
                  <a:prstClr val="black"/>
                </a:solidFill>
              </a:rPr>
              <a:t>cout</a:t>
            </a:r>
            <a:r>
              <a:rPr lang="en-GB" sz="2800" dirty="0">
                <a:solidFill>
                  <a:prstClr val="black"/>
                </a:solidFill>
              </a:rPr>
              <a:t>&lt;&lt;"Value of x is : "&lt;&lt;x;  // displaying the value of x.  </a:t>
            </a:r>
          </a:p>
          <a:p>
            <a:pPr algn="just"/>
            <a:r>
              <a:rPr lang="en-GB" sz="2800" dirty="0">
                <a:solidFill>
                  <a:prstClr val="black"/>
                </a:solidFill>
              </a:rPr>
              <a:t>    </a:t>
            </a:r>
            <a:r>
              <a:rPr lang="en-GB" sz="2800" b="1" dirty="0">
                <a:solidFill>
                  <a:prstClr val="black"/>
                </a:solidFill>
              </a:rPr>
              <a:t>return</a:t>
            </a:r>
            <a:r>
              <a:rPr lang="en-GB" sz="2800" dirty="0">
                <a:solidFill>
                  <a:prstClr val="black"/>
                </a:solidFill>
              </a:rPr>
              <a:t> 0;  </a:t>
            </a:r>
          </a:p>
          <a:p>
            <a:pPr algn="just"/>
            <a:r>
              <a:rPr lang="en-GB" sz="2800" dirty="0">
                <a:solidFill>
                  <a:prstClr val="black"/>
                </a:solidFill>
              </a:rPr>
              <a:t>}  </a:t>
            </a:r>
            <a:endParaRPr lang="en-GB" sz="2800" dirty="0">
              <a:solidFill>
                <a:prstClr val="black"/>
              </a:solidFill>
            </a:endParaRPr>
          </a:p>
        </p:txBody>
      </p:sp>
    </p:spTree>
    <p:extLst>
      <p:ext uri="{BB962C8B-B14F-4D97-AF65-F5344CB8AC3E}">
        <p14:creationId xmlns:p14="http://schemas.microsoft.com/office/powerpoint/2010/main" val="150033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7543800" cy="5262979"/>
          </a:xfrm>
          <a:prstGeom prst="rect">
            <a:avLst/>
          </a:prstGeom>
        </p:spPr>
        <p:txBody>
          <a:bodyPr wrap="square">
            <a:spAutoFit/>
          </a:bodyPr>
          <a:lstStyle/>
          <a:p>
            <a:pPr algn="just"/>
            <a:r>
              <a:rPr lang="en-GB" sz="2800" b="1" u="sng" dirty="0">
                <a:solidFill>
                  <a:prstClr val="black"/>
                </a:solidFill>
              </a:rPr>
              <a:t>Integral Expressions</a:t>
            </a:r>
          </a:p>
          <a:p>
            <a:pPr algn="just"/>
            <a:endParaRPr lang="en-GB" sz="2800" b="1" u="sng" dirty="0">
              <a:solidFill>
                <a:prstClr val="black"/>
              </a:solidFill>
            </a:endParaRPr>
          </a:p>
          <a:p>
            <a:pPr algn="just"/>
            <a:r>
              <a:rPr lang="en-GB" sz="2800" dirty="0">
                <a:solidFill>
                  <a:prstClr val="black"/>
                </a:solidFill>
              </a:rPr>
              <a:t>An integer expression is an expression that produces the integer value as output after performing all the explicit and implicit conversions.</a:t>
            </a:r>
          </a:p>
          <a:p>
            <a:pPr algn="just"/>
            <a:endParaRPr lang="en-GB" sz="2800" dirty="0">
              <a:solidFill>
                <a:prstClr val="black"/>
              </a:solidFill>
            </a:endParaRPr>
          </a:p>
          <a:p>
            <a:pPr algn="just"/>
            <a:r>
              <a:rPr lang="en-GB" sz="2800" b="1" dirty="0">
                <a:solidFill>
                  <a:prstClr val="black"/>
                </a:solidFill>
              </a:rPr>
              <a:t>Following are the examples of integral expression:</a:t>
            </a:r>
            <a:endParaRPr lang="en-GB" sz="2800" dirty="0">
              <a:solidFill>
                <a:prstClr val="black"/>
              </a:solidFill>
            </a:endParaRPr>
          </a:p>
          <a:p>
            <a:pPr algn="just"/>
            <a:r>
              <a:rPr lang="en-GB" sz="2800" dirty="0">
                <a:solidFill>
                  <a:prstClr val="black"/>
                </a:solidFill>
              </a:rPr>
              <a:t>(x * y) -5        </a:t>
            </a:r>
          </a:p>
          <a:p>
            <a:pPr algn="just"/>
            <a:r>
              <a:rPr lang="en-GB" sz="2800" dirty="0">
                <a:solidFill>
                  <a:prstClr val="black"/>
                </a:solidFill>
              </a:rPr>
              <a:t>x + </a:t>
            </a:r>
            <a:r>
              <a:rPr lang="en-GB" sz="2800" b="1" dirty="0">
                <a:solidFill>
                  <a:prstClr val="black"/>
                </a:solidFill>
              </a:rPr>
              <a:t>int</a:t>
            </a:r>
            <a:r>
              <a:rPr lang="en-GB" sz="2800" dirty="0">
                <a:solidFill>
                  <a:prstClr val="black"/>
                </a:solidFill>
              </a:rPr>
              <a:t>(9.0)  </a:t>
            </a:r>
          </a:p>
          <a:p>
            <a:pPr algn="just"/>
            <a:r>
              <a:rPr lang="en-GB" sz="2800" dirty="0">
                <a:solidFill>
                  <a:prstClr val="black"/>
                </a:solidFill>
              </a:rPr>
              <a:t>where x and y are the integers.  </a:t>
            </a:r>
            <a:endParaRPr lang="en-GB" sz="2800" dirty="0">
              <a:solidFill>
                <a:prstClr val="black"/>
              </a:solidFill>
            </a:endParaRPr>
          </a:p>
        </p:txBody>
      </p:sp>
    </p:spTree>
    <p:extLst>
      <p:ext uri="{BB962C8B-B14F-4D97-AF65-F5344CB8AC3E}">
        <p14:creationId xmlns:p14="http://schemas.microsoft.com/office/powerpoint/2010/main" val="3071718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02359"/>
            <a:ext cx="8229600" cy="6555641"/>
          </a:xfrm>
          <a:prstGeom prst="rect">
            <a:avLst/>
          </a:prstGeom>
        </p:spPr>
        <p:txBody>
          <a:bodyPr wrap="square">
            <a:spAutoFit/>
          </a:bodyPr>
          <a:lstStyle/>
          <a:p>
            <a:r>
              <a:rPr lang="en-GB" sz="2000" b="1" u="sng" dirty="0">
                <a:solidFill>
                  <a:prstClr val="black"/>
                </a:solidFill>
              </a:rPr>
              <a:t>Float Expressions</a:t>
            </a:r>
          </a:p>
          <a:p>
            <a:endParaRPr lang="en-GB" sz="2000" b="1" u="sng" dirty="0">
              <a:solidFill>
                <a:prstClr val="black"/>
              </a:solidFill>
            </a:endParaRPr>
          </a:p>
          <a:p>
            <a:pPr algn="just"/>
            <a:r>
              <a:rPr lang="en-GB" sz="2000" dirty="0">
                <a:solidFill>
                  <a:prstClr val="black"/>
                </a:solidFill>
              </a:rPr>
              <a:t>A float expression is an expression that produces floating-point value as output after performing all the explicit and implicit conversions.</a:t>
            </a:r>
          </a:p>
          <a:p>
            <a:r>
              <a:rPr lang="en-GB" sz="2000" dirty="0">
                <a:solidFill>
                  <a:prstClr val="black"/>
                </a:solidFill>
              </a:rPr>
              <a:t>The following are the examples of float expressions:</a:t>
            </a:r>
          </a:p>
          <a:p>
            <a:r>
              <a:rPr lang="en-GB" sz="2000" dirty="0" err="1">
                <a:solidFill>
                  <a:prstClr val="black"/>
                </a:solidFill>
              </a:rPr>
              <a:t>x+y</a:t>
            </a:r>
            <a:r>
              <a:rPr lang="en-GB" sz="2000" dirty="0">
                <a:solidFill>
                  <a:prstClr val="black"/>
                </a:solidFill>
              </a:rPr>
              <a:t>  </a:t>
            </a:r>
          </a:p>
          <a:p>
            <a:r>
              <a:rPr lang="en-GB" sz="2000" dirty="0">
                <a:solidFill>
                  <a:prstClr val="black"/>
                </a:solidFill>
              </a:rPr>
              <a:t>(x/10) + y  </a:t>
            </a:r>
          </a:p>
          <a:p>
            <a:r>
              <a:rPr lang="en-GB" sz="2000" dirty="0">
                <a:solidFill>
                  <a:prstClr val="black"/>
                </a:solidFill>
              </a:rPr>
              <a:t>34.5  </a:t>
            </a:r>
          </a:p>
          <a:p>
            <a:r>
              <a:rPr lang="en-GB" sz="2000" dirty="0" err="1">
                <a:solidFill>
                  <a:prstClr val="black"/>
                </a:solidFill>
              </a:rPr>
              <a:t>x+</a:t>
            </a:r>
            <a:r>
              <a:rPr lang="en-GB" sz="2000" b="1" dirty="0" err="1">
                <a:solidFill>
                  <a:prstClr val="black"/>
                </a:solidFill>
              </a:rPr>
              <a:t>float</a:t>
            </a:r>
            <a:r>
              <a:rPr lang="en-GB" sz="2000" dirty="0">
                <a:solidFill>
                  <a:prstClr val="black"/>
                </a:solidFill>
              </a:rPr>
              <a:t>(10) </a:t>
            </a:r>
          </a:p>
          <a:p>
            <a:pPr algn="just"/>
            <a:endParaRPr lang="en-US" sz="2000" dirty="0">
              <a:solidFill>
                <a:prstClr val="black"/>
              </a:solidFill>
            </a:endParaRPr>
          </a:p>
          <a:p>
            <a:r>
              <a:rPr lang="en-GB" sz="2000" b="1" u="sng" dirty="0">
                <a:solidFill>
                  <a:prstClr val="black"/>
                </a:solidFill>
              </a:rPr>
              <a:t>Pointer Expressions</a:t>
            </a:r>
          </a:p>
          <a:p>
            <a:endParaRPr lang="en-GB" sz="2000" b="1" u="sng" dirty="0">
              <a:solidFill>
                <a:prstClr val="black"/>
              </a:solidFill>
            </a:endParaRPr>
          </a:p>
          <a:p>
            <a:r>
              <a:rPr lang="en-GB" sz="2000" dirty="0">
                <a:solidFill>
                  <a:prstClr val="black"/>
                </a:solidFill>
              </a:rPr>
              <a:t>A pointer expression is an expression that produces address value as an output.</a:t>
            </a:r>
          </a:p>
          <a:p>
            <a:r>
              <a:rPr lang="en-GB" sz="2000" b="1" dirty="0">
                <a:solidFill>
                  <a:prstClr val="black"/>
                </a:solidFill>
              </a:rPr>
              <a:t>The following are the examples of pointer expression:</a:t>
            </a:r>
            <a:endParaRPr lang="en-GB" sz="2000" dirty="0">
              <a:solidFill>
                <a:prstClr val="black"/>
              </a:solidFill>
            </a:endParaRPr>
          </a:p>
          <a:p>
            <a:r>
              <a:rPr lang="en-GB" sz="2000" dirty="0">
                <a:solidFill>
                  <a:prstClr val="black"/>
                </a:solidFill>
              </a:rPr>
              <a:t>&amp;x  </a:t>
            </a:r>
          </a:p>
          <a:p>
            <a:r>
              <a:rPr lang="en-GB" sz="2000" dirty="0" err="1">
                <a:solidFill>
                  <a:prstClr val="black"/>
                </a:solidFill>
              </a:rPr>
              <a:t>ptr</a:t>
            </a:r>
            <a:r>
              <a:rPr lang="en-GB" sz="2000" dirty="0">
                <a:solidFill>
                  <a:prstClr val="black"/>
                </a:solidFill>
              </a:rPr>
              <a:t>  </a:t>
            </a:r>
          </a:p>
          <a:p>
            <a:r>
              <a:rPr lang="en-GB" sz="2000" dirty="0" err="1">
                <a:solidFill>
                  <a:prstClr val="black"/>
                </a:solidFill>
              </a:rPr>
              <a:t>ptr</a:t>
            </a:r>
            <a:r>
              <a:rPr lang="en-GB" sz="2000" dirty="0">
                <a:solidFill>
                  <a:prstClr val="black"/>
                </a:solidFill>
              </a:rPr>
              <a:t>++  </a:t>
            </a:r>
          </a:p>
          <a:p>
            <a:r>
              <a:rPr lang="en-GB" sz="2000" dirty="0" err="1">
                <a:solidFill>
                  <a:prstClr val="black"/>
                </a:solidFill>
              </a:rPr>
              <a:t>ptr</a:t>
            </a:r>
            <a:r>
              <a:rPr lang="en-GB" sz="2000" dirty="0">
                <a:solidFill>
                  <a:prstClr val="black"/>
                </a:solidFill>
              </a:rPr>
              <a:t>-  </a:t>
            </a:r>
          </a:p>
          <a:p>
            <a:pPr algn="just"/>
            <a:endParaRPr lang="en-GB" sz="2000" dirty="0">
              <a:solidFill>
                <a:prstClr val="black"/>
              </a:solidFill>
            </a:endParaRPr>
          </a:p>
        </p:txBody>
      </p:sp>
    </p:spTree>
    <p:extLst>
      <p:ext uri="{BB962C8B-B14F-4D97-AF65-F5344CB8AC3E}">
        <p14:creationId xmlns:p14="http://schemas.microsoft.com/office/powerpoint/2010/main" val="50434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8229600" cy="5632311"/>
          </a:xfrm>
          <a:prstGeom prst="rect">
            <a:avLst/>
          </a:prstGeom>
        </p:spPr>
        <p:txBody>
          <a:bodyPr wrap="square">
            <a:spAutoFit/>
          </a:bodyPr>
          <a:lstStyle/>
          <a:p>
            <a:r>
              <a:rPr lang="en-GB" sz="2400" b="1" u="sng" dirty="0">
                <a:solidFill>
                  <a:prstClr val="black"/>
                </a:solidFill>
              </a:rPr>
              <a:t>Relational Expressions</a:t>
            </a:r>
          </a:p>
          <a:p>
            <a:endParaRPr lang="en-GB" sz="2400" b="1" u="sng" dirty="0">
              <a:solidFill>
                <a:prstClr val="black"/>
              </a:solidFill>
            </a:endParaRPr>
          </a:p>
          <a:p>
            <a:pPr algn="just"/>
            <a:r>
              <a:rPr lang="en-GB" sz="2400" dirty="0">
                <a:solidFill>
                  <a:prstClr val="black"/>
                </a:solidFill>
              </a:rPr>
              <a:t>A relational expression is an expression that produces a value of type </a:t>
            </a:r>
            <a:r>
              <a:rPr lang="en-GB" sz="2400" dirty="0" err="1">
                <a:solidFill>
                  <a:prstClr val="black"/>
                </a:solidFill>
              </a:rPr>
              <a:t>bool</a:t>
            </a:r>
            <a:r>
              <a:rPr lang="en-GB" sz="2400" dirty="0">
                <a:solidFill>
                  <a:prstClr val="black"/>
                </a:solidFill>
              </a:rPr>
              <a:t>, which can be either true or false. It is also known as a </a:t>
            </a:r>
            <a:r>
              <a:rPr lang="en-GB" sz="2400" dirty="0" err="1">
                <a:solidFill>
                  <a:prstClr val="black"/>
                </a:solidFill>
              </a:rPr>
              <a:t>boolean</a:t>
            </a:r>
            <a:r>
              <a:rPr lang="en-GB" sz="2400" dirty="0">
                <a:solidFill>
                  <a:prstClr val="black"/>
                </a:solidFill>
              </a:rPr>
              <a:t> expression. When arithmetic expressions are used on both sides of the relational operator, arithmetic expressions are evaluated first, and then their results are compared.</a:t>
            </a:r>
          </a:p>
          <a:p>
            <a:pPr algn="just"/>
            <a:endParaRPr lang="en-GB" sz="2400" dirty="0">
              <a:solidFill>
                <a:prstClr val="black"/>
              </a:solidFill>
            </a:endParaRPr>
          </a:p>
          <a:p>
            <a:r>
              <a:rPr lang="en-GB" sz="2400" b="1" dirty="0">
                <a:solidFill>
                  <a:prstClr val="black"/>
                </a:solidFill>
              </a:rPr>
              <a:t>The following are the examples of the relational expression:</a:t>
            </a:r>
            <a:endParaRPr lang="en-GB" sz="2400" dirty="0">
              <a:solidFill>
                <a:prstClr val="black"/>
              </a:solidFill>
            </a:endParaRPr>
          </a:p>
          <a:p>
            <a:r>
              <a:rPr lang="en-GB" sz="2400" dirty="0">
                <a:solidFill>
                  <a:prstClr val="black"/>
                </a:solidFill>
              </a:rPr>
              <a:t>a&gt;b  </a:t>
            </a:r>
          </a:p>
          <a:p>
            <a:r>
              <a:rPr lang="en-GB" sz="2400" dirty="0">
                <a:solidFill>
                  <a:prstClr val="black"/>
                </a:solidFill>
              </a:rPr>
              <a:t>a-b &gt;= x-y  </a:t>
            </a:r>
          </a:p>
          <a:p>
            <a:r>
              <a:rPr lang="en-GB" sz="2400" dirty="0" err="1">
                <a:solidFill>
                  <a:prstClr val="black"/>
                </a:solidFill>
              </a:rPr>
              <a:t>a+b</a:t>
            </a:r>
            <a:r>
              <a:rPr lang="en-GB" sz="2400" dirty="0">
                <a:solidFill>
                  <a:prstClr val="black"/>
                </a:solidFill>
              </a:rPr>
              <a:t>&gt;80  </a:t>
            </a:r>
            <a:endParaRPr lang="en-GB" sz="2400" dirty="0">
              <a:solidFill>
                <a:prstClr val="black"/>
              </a:solidFill>
            </a:endParaRPr>
          </a:p>
        </p:txBody>
      </p:sp>
    </p:spTree>
    <p:extLst>
      <p:ext uri="{BB962C8B-B14F-4D97-AF65-F5344CB8AC3E}">
        <p14:creationId xmlns:p14="http://schemas.microsoft.com/office/powerpoint/2010/main" val="367873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762000"/>
            <a:ext cx="7391400" cy="5693866"/>
          </a:xfrm>
          <a:prstGeom prst="rect">
            <a:avLst/>
          </a:prstGeom>
        </p:spPr>
        <p:txBody>
          <a:bodyPr wrap="square">
            <a:spAutoFit/>
          </a:bodyPr>
          <a:lstStyle/>
          <a:p>
            <a:r>
              <a:rPr lang="en-GB" sz="2800" b="1" u="sng" dirty="0">
                <a:solidFill>
                  <a:prstClr val="black"/>
                </a:solidFill>
              </a:rPr>
              <a:t>Logical Expressions</a:t>
            </a:r>
          </a:p>
          <a:p>
            <a:endParaRPr lang="en-GB" sz="2800" b="1" u="sng" dirty="0">
              <a:solidFill>
                <a:prstClr val="black"/>
              </a:solidFill>
            </a:endParaRPr>
          </a:p>
          <a:p>
            <a:pPr algn="just"/>
            <a:r>
              <a:rPr lang="en-GB" sz="2800" dirty="0">
                <a:solidFill>
                  <a:prstClr val="black"/>
                </a:solidFill>
              </a:rPr>
              <a:t>A logical expression is an expression that combines two or more relational expressions and produces a </a:t>
            </a:r>
            <a:r>
              <a:rPr lang="en-GB" sz="2800" dirty="0" err="1">
                <a:solidFill>
                  <a:prstClr val="black"/>
                </a:solidFill>
              </a:rPr>
              <a:t>bool</a:t>
            </a:r>
            <a:r>
              <a:rPr lang="en-GB" sz="2800" dirty="0">
                <a:solidFill>
                  <a:prstClr val="black"/>
                </a:solidFill>
              </a:rPr>
              <a:t> type value. The logical operators are '&amp;&amp;' and '||' that combines two or more relational expressions.</a:t>
            </a:r>
          </a:p>
          <a:p>
            <a:pPr algn="just"/>
            <a:endParaRPr lang="en-GB" sz="2800" dirty="0">
              <a:solidFill>
                <a:prstClr val="black"/>
              </a:solidFill>
            </a:endParaRPr>
          </a:p>
          <a:p>
            <a:r>
              <a:rPr lang="en-GB" sz="2800" dirty="0">
                <a:solidFill>
                  <a:prstClr val="black"/>
                </a:solidFill>
              </a:rPr>
              <a:t>The following are some examples of logical expressions:</a:t>
            </a:r>
          </a:p>
          <a:p>
            <a:r>
              <a:rPr lang="en-GB" sz="2800" dirty="0">
                <a:solidFill>
                  <a:prstClr val="black"/>
                </a:solidFill>
              </a:rPr>
              <a:t>a&gt;b &amp;&amp; x&gt;y  </a:t>
            </a:r>
          </a:p>
          <a:p>
            <a:r>
              <a:rPr lang="en-GB" sz="2800" dirty="0">
                <a:solidFill>
                  <a:prstClr val="black"/>
                </a:solidFill>
              </a:rPr>
              <a:t>a&gt;10 || b==5</a:t>
            </a:r>
            <a:r>
              <a:rPr lang="en-GB" dirty="0">
                <a:solidFill>
                  <a:prstClr val="black"/>
                </a:solidFill>
              </a:rPr>
              <a:t>  </a:t>
            </a:r>
            <a:endParaRPr lang="en-GB" dirty="0">
              <a:solidFill>
                <a:prstClr val="black"/>
              </a:solidFill>
            </a:endParaRPr>
          </a:p>
        </p:txBody>
      </p:sp>
    </p:spTree>
    <p:extLst>
      <p:ext uri="{BB962C8B-B14F-4D97-AF65-F5344CB8AC3E}">
        <p14:creationId xmlns:p14="http://schemas.microsoft.com/office/powerpoint/2010/main" val="1734892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153400" cy="3785652"/>
          </a:xfrm>
          <a:prstGeom prst="rect">
            <a:avLst/>
          </a:prstGeom>
        </p:spPr>
        <p:txBody>
          <a:bodyPr wrap="square">
            <a:spAutoFit/>
          </a:bodyPr>
          <a:lstStyle/>
          <a:p>
            <a:r>
              <a:rPr lang="en-GB" sz="2400" b="1" u="sng" dirty="0">
                <a:solidFill>
                  <a:prstClr val="black"/>
                </a:solidFill>
              </a:rPr>
              <a:t>Bitwise Expressions</a:t>
            </a:r>
          </a:p>
          <a:p>
            <a:pPr algn="just"/>
            <a:r>
              <a:rPr lang="en-GB" sz="2400" dirty="0">
                <a:solidFill>
                  <a:prstClr val="black"/>
                </a:solidFill>
              </a:rPr>
              <a:t>A bitwise expression is an expression which is used to manipulate the data at a bit level. They are basically used to shift the bits.</a:t>
            </a:r>
          </a:p>
          <a:p>
            <a:pPr algn="just"/>
            <a:endParaRPr lang="en-US" sz="2400" dirty="0">
              <a:solidFill>
                <a:prstClr val="black"/>
              </a:solidFill>
            </a:endParaRPr>
          </a:p>
          <a:p>
            <a:r>
              <a:rPr lang="en-GB" sz="2400" b="1" u="sng" dirty="0">
                <a:solidFill>
                  <a:prstClr val="black"/>
                </a:solidFill>
              </a:rPr>
              <a:t>Special Assignment Expressions</a:t>
            </a:r>
          </a:p>
          <a:p>
            <a:pPr algn="just"/>
            <a:r>
              <a:rPr lang="en-GB" sz="2400" dirty="0">
                <a:solidFill>
                  <a:prstClr val="black"/>
                </a:solidFill>
              </a:rPr>
              <a:t>Special assignment expressions are the expressions which can be further classified depending upon the value assigned to the variable.</a:t>
            </a:r>
          </a:p>
          <a:p>
            <a:pPr algn="just"/>
            <a:endParaRPr lang="en-GB" sz="2400" dirty="0">
              <a:solidFill>
                <a:prstClr val="black"/>
              </a:solidFill>
            </a:endParaRPr>
          </a:p>
        </p:txBody>
      </p:sp>
    </p:spTree>
    <p:extLst>
      <p:ext uri="{BB962C8B-B14F-4D97-AF65-F5344CB8AC3E}">
        <p14:creationId xmlns:p14="http://schemas.microsoft.com/office/powerpoint/2010/main" val="946598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On-screen Show (4:3)</PresentationFormat>
  <Paragraphs>73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Verma</dc:creator>
  <cp:lastModifiedBy>Apoorva Verma</cp:lastModifiedBy>
  <cp:revision>1</cp:revision>
  <dcterms:created xsi:type="dcterms:W3CDTF">2022-02-28T03:26:45Z</dcterms:created>
  <dcterms:modified xsi:type="dcterms:W3CDTF">2022-02-28T03:27:12Z</dcterms:modified>
</cp:coreProperties>
</file>