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0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4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3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39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6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ion-c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of C++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prstClr val="black"/>
                </a:solidFill>
              </a:rPr>
              <a:t>C++ programming language</a:t>
            </a:r>
            <a:r>
              <a:rPr lang="en-GB" dirty="0">
                <a:solidFill>
                  <a:prstClr val="black"/>
                </a:solidFill>
              </a:rPr>
              <a:t> was developed in 1980 by Bjarne Stroustrup at bell laboratories of AT&amp;T (American Telephone &amp; Telegraph), located in U.S.A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Bjarne Stroustrup</a:t>
            </a:r>
            <a:r>
              <a:rPr lang="en-GB" dirty="0">
                <a:solidFill>
                  <a:prstClr val="black"/>
                </a:solidFill>
              </a:rPr>
              <a:t> is known as the </a:t>
            </a:r>
            <a:r>
              <a:rPr lang="en-GB" b="1" dirty="0">
                <a:solidFill>
                  <a:prstClr val="black"/>
                </a:solidFill>
              </a:rPr>
              <a:t>founder of C++ language</a:t>
            </a:r>
            <a:r>
              <a:rPr lang="en-GB" b="1" dirty="0">
                <a:solidFill>
                  <a:prstClr val="black"/>
                </a:solidFill>
              </a:rPr>
              <a:t>.</a:t>
            </a:r>
          </a:p>
          <a:p>
            <a:pPr algn="just"/>
            <a:endParaRPr lang="en-US" b="1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It was develop for adding a feature of </a:t>
            </a:r>
            <a:r>
              <a:rPr lang="en-GB" b="1" dirty="0">
                <a:solidFill>
                  <a:prstClr val="black"/>
                </a:solidFill>
              </a:rPr>
              <a:t>OOP </a:t>
            </a:r>
            <a:endParaRPr lang="en-GB" b="1" dirty="0">
              <a:solidFill>
                <a:prstClr val="black"/>
              </a:solidFill>
            </a:endParaRP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(</a:t>
            </a:r>
            <a:r>
              <a:rPr lang="en-GB" b="1" dirty="0">
                <a:solidFill>
                  <a:prstClr val="black"/>
                </a:solidFill>
              </a:rPr>
              <a:t>Object Oriented Programming)</a:t>
            </a:r>
            <a:r>
              <a:rPr lang="en-GB" dirty="0">
                <a:solidFill>
                  <a:prstClr val="black"/>
                </a:solidFill>
              </a:rPr>
              <a:t> in C without </a:t>
            </a:r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significantly </a:t>
            </a:r>
            <a:r>
              <a:rPr lang="en-GB" dirty="0">
                <a:solidFill>
                  <a:prstClr val="black"/>
                </a:solidFill>
              </a:rPr>
              <a:t>changing the C component.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C</a:t>
            </a:r>
            <a:r>
              <a:rPr lang="en-GB" dirty="0">
                <a:solidFill>
                  <a:prstClr val="black"/>
                </a:solidFill>
              </a:rPr>
              <a:t>++ programming is "relative" (called a </a:t>
            </a:r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superset</a:t>
            </a:r>
            <a:r>
              <a:rPr lang="en-GB" dirty="0">
                <a:solidFill>
                  <a:prstClr val="black"/>
                </a:solidFill>
              </a:rPr>
              <a:t>) of C, it means any valid C program </a:t>
            </a:r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is </a:t>
            </a:r>
            <a:r>
              <a:rPr lang="en-GB" dirty="0">
                <a:solidFill>
                  <a:prstClr val="black"/>
                </a:solidFill>
              </a:rPr>
              <a:t>also a valid C++ program.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4" name="Picture 3" descr="cpp-histor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2362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533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Structure of a C++ program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Header files:- </a:t>
            </a:r>
          </a:p>
          <a:p>
            <a:endParaRPr lang="en-US" b="1" u="sng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C++ program has the header file which stands for </a:t>
            </a:r>
            <a:r>
              <a:rPr lang="en-GB" sz="20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input and output stream 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used to take input with the help of “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and “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 respectively</a:t>
            </a:r>
            <a:r>
              <a:rPr lang="en-GB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filename.h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#include "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filename.h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7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533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Structure of a C++ program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Basic input/output stream:- </a:t>
            </a:r>
          </a:p>
          <a:p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C++ I/O operation is using the stream concept. </a:t>
            </a:r>
          </a:p>
          <a:p>
            <a:pPr algn="just">
              <a:buFont typeface="Wingdings" pitchFamily="2" charset="2"/>
              <a:buChar char="Ø"/>
            </a:pP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Stream is the sequence of bytes or flow of data. </a:t>
            </a:r>
          </a:p>
          <a:p>
            <a:pPr algn="just">
              <a:buFont typeface="Wingdings" pitchFamily="2" charset="2"/>
              <a:buChar char="Ø"/>
            </a:pP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makes the performance fast.</a:t>
            </a:r>
          </a:p>
          <a:p>
            <a:pPr algn="just">
              <a:buFont typeface="Wingdings" pitchFamily="2" charset="2"/>
              <a:buChar char="Ø"/>
            </a:pP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bytes flow from main memory to device like printer, display screen, or a network connection, etc, this is called as </a:t>
            </a:r>
            <a:r>
              <a:rPr lang="en-GB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output operation.</a:t>
            </a: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bytes flow from device like printer, display screen, or a network connection, etc to main memory, this is called as </a:t>
            </a:r>
            <a:r>
              <a:rPr lang="en-GB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input operation</a:t>
            </a:r>
            <a:r>
              <a:rPr lang="en-GB" sz="2000" b="1" dirty="0">
                <a:solidFill>
                  <a:prstClr val="black"/>
                </a:solidFill>
              </a:rPr>
              <a:t>.</a:t>
            </a:r>
            <a:endParaRPr lang="en-GB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1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prstClr val="black"/>
                </a:solidFill>
              </a:rPr>
              <a:t>Standard output stream (</a:t>
            </a:r>
            <a:r>
              <a:rPr lang="en-GB" b="1" u="sng" dirty="0" err="1">
                <a:solidFill>
                  <a:prstClr val="black"/>
                </a:solidFill>
              </a:rPr>
              <a:t>cout</a:t>
            </a:r>
            <a:r>
              <a:rPr lang="en-GB" b="1" u="sng" dirty="0">
                <a:solidFill>
                  <a:prstClr val="black"/>
                </a:solidFill>
              </a:rPr>
              <a:t>):- </a:t>
            </a:r>
          </a:p>
          <a:p>
            <a:endParaRPr lang="en-US" b="1" u="sng" dirty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The </a:t>
            </a:r>
            <a:r>
              <a:rPr lang="en-GB" b="1" dirty="0" err="1">
                <a:solidFill>
                  <a:prstClr val="black"/>
                </a:solidFill>
              </a:rPr>
              <a:t>cout</a:t>
            </a:r>
            <a:r>
              <a:rPr lang="en-GB" dirty="0">
                <a:solidFill>
                  <a:prstClr val="black"/>
                </a:solidFill>
              </a:rPr>
              <a:t> is a predefined object of </a:t>
            </a:r>
            <a:r>
              <a:rPr lang="en-GB" b="1" dirty="0">
                <a:solidFill>
                  <a:prstClr val="black"/>
                </a:solidFill>
              </a:rPr>
              <a:t>ostream</a:t>
            </a:r>
            <a:r>
              <a:rPr lang="en-GB" dirty="0">
                <a:solidFill>
                  <a:prstClr val="black"/>
                </a:solidFill>
              </a:rPr>
              <a:t> class.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It is connected with the standard output device, which is usually a display screen.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err="1">
                <a:solidFill>
                  <a:prstClr val="black"/>
                </a:solidFill>
              </a:rPr>
              <a:t>cout</a:t>
            </a:r>
            <a:r>
              <a:rPr lang="en-GB" dirty="0">
                <a:solidFill>
                  <a:prstClr val="black"/>
                </a:solidFill>
              </a:rPr>
              <a:t> is used in conjunction with stream insertion operator (&lt;&lt;) to display the output on a console.</a:t>
            </a: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prstClr val="black"/>
              </a:solidFill>
            </a:endParaRPr>
          </a:p>
          <a:p>
            <a:r>
              <a:rPr lang="en-GB" b="1" u="sng" dirty="0">
                <a:solidFill>
                  <a:prstClr val="black"/>
                </a:solidFill>
              </a:rPr>
              <a:t>Standard input stream (</a:t>
            </a:r>
            <a:r>
              <a:rPr lang="en-GB" b="1" u="sng" dirty="0" err="1">
                <a:solidFill>
                  <a:prstClr val="black"/>
                </a:solidFill>
              </a:rPr>
              <a:t>cin</a:t>
            </a:r>
            <a:r>
              <a:rPr lang="en-GB" b="1" u="sng" dirty="0">
                <a:solidFill>
                  <a:prstClr val="black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The </a:t>
            </a:r>
            <a:r>
              <a:rPr lang="en-GB" b="1" dirty="0" err="1">
                <a:solidFill>
                  <a:prstClr val="black"/>
                </a:solidFill>
              </a:rPr>
              <a:t>cin</a:t>
            </a:r>
            <a:r>
              <a:rPr lang="en-GB" dirty="0">
                <a:solidFill>
                  <a:prstClr val="black"/>
                </a:solidFill>
              </a:rPr>
              <a:t> is a predefined object of </a:t>
            </a:r>
            <a:r>
              <a:rPr lang="en-GB" b="1" dirty="0">
                <a:solidFill>
                  <a:prstClr val="black"/>
                </a:solidFill>
              </a:rPr>
              <a:t>istream</a:t>
            </a:r>
            <a:r>
              <a:rPr lang="en-GB" dirty="0">
                <a:solidFill>
                  <a:prstClr val="black"/>
                </a:solidFill>
              </a:rPr>
              <a:t> class.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It is connected with the standard input device, which is usually a keyboard. 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err="1">
                <a:solidFill>
                  <a:prstClr val="black"/>
                </a:solidFill>
              </a:rPr>
              <a:t>cin</a:t>
            </a:r>
            <a:r>
              <a:rPr lang="en-GB" dirty="0">
                <a:solidFill>
                  <a:prstClr val="black"/>
                </a:solidFill>
              </a:rPr>
              <a:t> is used in conjunction with stream extraction operator (&gt;&gt;) to read the input from a console.</a:t>
            </a:r>
          </a:p>
          <a:p>
            <a:pPr algn="just"/>
            <a:endParaRPr lang="en-US" b="1" dirty="0">
              <a:solidFill>
                <a:prstClr val="black"/>
              </a:solidFill>
            </a:endParaRPr>
          </a:p>
          <a:p>
            <a:r>
              <a:rPr lang="en-GB" b="1" u="sng" dirty="0">
                <a:solidFill>
                  <a:prstClr val="black"/>
                </a:solidFill>
              </a:rPr>
              <a:t>Standard end line (</a:t>
            </a:r>
            <a:r>
              <a:rPr lang="en-GB" b="1" u="sng" dirty="0" err="1">
                <a:solidFill>
                  <a:prstClr val="black"/>
                </a:solidFill>
              </a:rPr>
              <a:t>endl</a:t>
            </a:r>
            <a:r>
              <a:rPr lang="en-GB" b="1" u="sng" dirty="0">
                <a:solidFill>
                  <a:prstClr val="black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The </a:t>
            </a:r>
            <a:r>
              <a:rPr lang="en-GB" b="1" dirty="0" err="1">
                <a:solidFill>
                  <a:prstClr val="black"/>
                </a:solidFill>
              </a:rPr>
              <a:t>endl</a:t>
            </a:r>
            <a:r>
              <a:rPr lang="en-GB" dirty="0">
                <a:solidFill>
                  <a:prstClr val="black"/>
                </a:solidFill>
              </a:rPr>
              <a:t> is a predefined object of </a:t>
            </a:r>
            <a:r>
              <a:rPr lang="en-GB" b="1" dirty="0">
                <a:solidFill>
                  <a:prstClr val="black"/>
                </a:solidFill>
              </a:rPr>
              <a:t>ostream</a:t>
            </a:r>
            <a:r>
              <a:rPr lang="en-GB" dirty="0">
                <a:solidFill>
                  <a:prstClr val="black"/>
                </a:solidFill>
              </a:rPr>
              <a:t> class. 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</a:rPr>
              <a:t>It is used to insert a new line characters and flushes the stream.</a:t>
            </a:r>
          </a:p>
          <a:p>
            <a:pPr algn="just"/>
            <a:endParaRPr lang="en-GB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002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#include &lt;iostream.h&gt;  // header file</a:t>
            </a:r>
          </a:p>
          <a:p>
            <a:r>
              <a:rPr lang="en-GB" dirty="0">
                <a:solidFill>
                  <a:prstClr val="black"/>
                </a:solidFill>
              </a:rPr>
              <a:t>#include&lt;</a:t>
            </a:r>
            <a:r>
              <a:rPr lang="en-GB" dirty="0" err="1">
                <a:solidFill>
                  <a:prstClr val="black"/>
                </a:solidFill>
              </a:rPr>
              <a:t>conio.h</a:t>
            </a:r>
            <a:r>
              <a:rPr lang="en-GB" dirty="0">
                <a:solidFill>
                  <a:prstClr val="black"/>
                </a:solidFill>
              </a:rPr>
              <a:t>&gt;  	 //header file</a:t>
            </a:r>
          </a:p>
          <a:p>
            <a:r>
              <a:rPr lang="en-GB" b="1" dirty="0">
                <a:solidFill>
                  <a:prstClr val="black"/>
                </a:solidFill>
              </a:rPr>
              <a:t>void</a:t>
            </a:r>
            <a:r>
              <a:rPr lang="en-GB" dirty="0">
                <a:solidFill>
                  <a:prstClr val="black"/>
                </a:solidFill>
              </a:rPr>
              <a:t> main() 		//main function</a:t>
            </a:r>
          </a:p>
          <a:p>
            <a:r>
              <a:rPr lang="en-GB" dirty="0">
                <a:solidFill>
                  <a:prstClr val="black"/>
                </a:solidFill>
              </a:rPr>
              <a:t>{  </a:t>
            </a:r>
          </a:p>
          <a:p>
            <a:r>
              <a:rPr lang="en-GB" dirty="0">
                <a:solidFill>
                  <a:prstClr val="black"/>
                </a:solidFill>
              </a:rPr>
              <a:t>   </a:t>
            </a:r>
            <a:r>
              <a:rPr lang="en-GB" dirty="0" err="1">
                <a:solidFill>
                  <a:prstClr val="black"/>
                </a:solidFill>
              </a:rPr>
              <a:t>clrscr</a:t>
            </a:r>
            <a:r>
              <a:rPr lang="en-GB" dirty="0">
                <a:solidFill>
                  <a:prstClr val="black"/>
                </a:solidFill>
              </a:rPr>
              <a:t>();  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   </a:t>
            </a:r>
            <a:r>
              <a:rPr lang="en-GB" dirty="0" err="1">
                <a:solidFill>
                  <a:prstClr val="black"/>
                </a:solidFill>
              </a:rPr>
              <a:t>cout</a:t>
            </a:r>
            <a:r>
              <a:rPr lang="en-GB" dirty="0">
                <a:solidFill>
                  <a:prstClr val="black"/>
                </a:solidFill>
              </a:rPr>
              <a:t> &lt;&lt; "Welcome to C++ Programming."; //output statement  </a:t>
            </a:r>
          </a:p>
          <a:p>
            <a:r>
              <a:rPr lang="en-GB" dirty="0">
                <a:solidFill>
                  <a:prstClr val="black"/>
                </a:solidFill>
              </a:rPr>
              <a:t>   </a:t>
            </a:r>
            <a:r>
              <a:rPr lang="en-GB" dirty="0" err="1">
                <a:solidFill>
                  <a:prstClr val="black"/>
                </a:solidFill>
              </a:rPr>
              <a:t>getch</a:t>
            </a:r>
            <a:r>
              <a:rPr lang="en-GB" dirty="0">
                <a:solidFill>
                  <a:prstClr val="black"/>
                </a:solidFill>
              </a:rPr>
              <a:t>();  </a:t>
            </a:r>
          </a:p>
          <a:p>
            <a:r>
              <a:rPr lang="en-GB" dirty="0">
                <a:solidFill>
                  <a:prstClr val="black"/>
                </a:solidFill>
              </a:rPr>
              <a:t>}  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C++ program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8" name="AutoShape 2" descr="Cartoon Man Doing Research Using A Computer - Man With Use Computer Cartoon  PNG Image | Transparent PNG Free Download on See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5060" name="AutoShape 4" descr="Cartoon Man Doing Research Using A Computer - Man With Use Computer Cartoon  PNG Image | Transparent PNG Free Download on See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5062" name="AutoShape 6" descr="Cartoon Man Doing Research Using A Computer - Man With Use Computer Cartoon  PNG Image | Transparent PNG Free Download on See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pic>
        <p:nvPicPr>
          <p:cNvPr id="7" name="Picture 6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962400"/>
            <a:ext cx="342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05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32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statements in single </a:t>
            </a:r>
            <a:r>
              <a:rPr lang="en-US" sz="32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endParaRPr lang="en-GB" sz="3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441748"/>
            <a:ext cx="8077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#include&lt;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iostream.h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"something"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"something else"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endParaRPr lang="en-US" altLang="en-US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	       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"some more stuff"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"omg does it ever end"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       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"I think we might"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"be almost done"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       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"but you never know.... 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“</a:t>
            </a:r>
            <a:r>
              <a:rPr lang="en-US" alt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this”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"is probably the end"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       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>
                <a:solidFill>
                  <a:srgbClr val="600030"/>
                </a:solidFill>
                <a:latin typeface="Arial Unicode MS" pitchFamily="34" charset="-128"/>
                <a:cs typeface="Arial" pitchFamily="34" charset="0"/>
              </a:rPr>
              <a:t>"yep"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&lt;&lt; </a:t>
            </a:r>
            <a:r>
              <a:rPr lang="en-US" altLang="en-US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;</a:t>
            </a:r>
            <a:r>
              <a:rPr lang="en-US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4869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A variable is a name of memory location. It is used to store data. Its value can be changed and it can be reused many times.</a:t>
            </a:r>
          </a:p>
          <a:p>
            <a:r>
              <a:rPr lang="en-GB" dirty="0">
                <a:solidFill>
                  <a:prstClr val="black"/>
                </a:solidFill>
              </a:rPr>
              <a:t>It is a way to represent memory location through symbol so that it can be easily identified.</a:t>
            </a:r>
          </a:p>
          <a:p>
            <a:endParaRPr lang="en-US" b="1" u="sng" dirty="0">
              <a:solidFill>
                <a:prstClr val="black"/>
              </a:solidFill>
            </a:endParaRPr>
          </a:p>
          <a:p>
            <a:r>
              <a:rPr lang="en-US" b="1" u="sng" dirty="0">
                <a:solidFill>
                  <a:prstClr val="black"/>
                </a:solidFill>
              </a:rPr>
              <a:t>Syntax</a:t>
            </a:r>
          </a:p>
          <a:p>
            <a:r>
              <a:rPr lang="en-GB" dirty="0">
                <a:solidFill>
                  <a:prstClr val="black"/>
                </a:solidFill>
              </a:rPr>
              <a:t>type variable list;   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The example of declaring variable is given below:</a:t>
            </a:r>
          </a:p>
          <a:p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x;    </a:t>
            </a:r>
          </a:p>
          <a:p>
            <a:r>
              <a:rPr lang="en-GB" b="1" dirty="0">
                <a:solidFill>
                  <a:prstClr val="black"/>
                </a:solidFill>
              </a:rPr>
              <a:t>float</a:t>
            </a:r>
            <a:r>
              <a:rPr lang="en-GB" dirty="0">
                <a:solidFill>
                  <a:prstClr val="black"/>
                </a:solidFill>
              </a:rPr>
              <a:t> y;    </a:t>
            </a:r>
          </a:p>
          <a:p>
            <a:r>
              <a:rPr lang="en-GB" b="1" dirty="0">
                <a:solidFill>
                  <a:prstClr val="black"/>
                </a:solidFill>
              </a:rPr>
              <a:t>char</a:t>
            </a:r>
            <a:r>
              <a:rPr lang="en-GB" dirty="0">
                <a:solidFill>
                  <a:prstClr val="black"/>
                </a:solidFill>
              </a:rPr>
              <a:t> z;  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We can also provide values while declaring the variables as given below:</a:t>
            </a:r>
          </a:p>
          <a:p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x=5,b=10;  //declaring 2 variable of integer type    </a:t>
            </a:r>
          </a:p>
          <a:p>
            <a:r>
              <a:rPr lang="en-GB" b="1" dirty="0">
                <a:solidFill>
                  <a:prstClr val="black"/>
                </a:solidFill>
              </a:rPr>
              <a:t>float</a:t>
            </a:r>
            <a:r>
              <a:rPr lang="en-GB" dirty="0">
                <a:solidFill>
                  <a:prstClr val="black"/>
                </a:solidFill>
              </a:rPr>
              <a:t> f=30.8;    </a:t>
            </a:r>
          </a:p>
          <a:p>
            <a:r>
              <a:rPr lang="en-GB" b="1" dirty="0">
                <a:solidFill>
                  <a:prstClr val="black"/>
                </a:solidFill>
              </a:rPr>
              <a:t>char</a:t>
            </a:r>
            <a:r>
              <a:rPr lang="en-GB" dirty="0">
                <a:solidFill>
                  <a:prstClr val="black"/>
                </a:solidFill>
              </a:rPr>
              <a:t> c='A';    </a:t>
            </a:r>
          </a:p>
          <a:p>
            <a:r>
              <a:rPr lang="en-GB" dirty="0">
                <a:solidFill>
                  <a:prstClr val="black"/>
                </a:solidFill>
              </a:rPr>
              <a:t>  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4572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Variable</a:t>
            </a:r>
          </a:p>
          <a:p>
            <a:endParaRPr lang="en-GB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4869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prstClr val="black"/>
                </a:solidFill>
              </a:rPr>
              <a:t>Rules for defining variables</a:t>
            </a:r>
          </a:p>
          <a:p>
            <a:endParaRPr lang="en-GB" b="1" u="sng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A variable can have alphabets, digits and underscore.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A variable name can start with alphabet and underscore only. It can't start with digit.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No white space is allowed within variable name.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dirty="0">
                <a:solidFill>
                  <a:prstClr val="black"/>
                </a:solidFill>
              </a:rPr>
              <a:t>A variable name must not be any reserved word or keyword e.g. char, float etc.</a:t>
            </a:r>
          </a:p>
          <a:p>
            <a:pPr algn="just"/>
            <a:endParaRPr lang="en-GB" dirty="0">
              <a:solidFill>
                <a:prstClr val="black"/>
              </a:solidFill>
            </a:endParaRPr>
          </a:p>
          <a:p>
            <a:pPr algn="just"/>
            <a:r>
              <a:rPr lang="en-GB" b="1" u="sng" dirty="0">
                <a:solidFill>
                  <a:prstClr val="black"/>
                </a:solidFill>
              </a:rPr>
              <a:t>Valid variable names: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a;    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_</a:t>
            </a:r>
            <a:r>
              <a:rPr lang="en-GB" dirty="0" err="1">
                <a:solidFill>
                  <a:prstClr val="black"/>
                </a:solidFill>
              </a:rPr>
              <a:t>ab</a:t>
            </a:r>
            <a:r>
              <a:rPr lang="en-GB" dirty="0">
                <a:solidFill>
                  <a:prstClr val="black"/>
                </a:solidFill>
              </a:rPr>
              <a:t>;    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a30;    </a:t>
            </a:r>
          </a:p>
          <a:p>
            <a:pPr algn="just"/>
            <a:r>
              <a:rPr lang="en-GB" b="1" u="sng" dirty="0">
                <a:solidFill>
                  <a:prstClr val="black"/>
                </a:solidFill>
              </a:rPr>
              <a:t>Invalid variable names: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4;    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x y;    </a:t>
            </a:r>
          </a:p>
          <a:p>
            <a:pPr algn="just"/>
            <a:r>
              <a:rPr lang="en-GB" b="1" dirty="0">
                <a:solidFill>
                  <a:prstClr val="black"/>
                </a:solidFill>
              </a:rPr>
              <a:t>int</a:t>
            </a:r>
            <a:r>
              <a:rPr lang="en-GB" dirty="0">
                <a:solidFill>
                  <a:prstClr val="black"/>
                </a:solidFill>
              </a:rPr>
              <a:t> </a:t>
            </a:r>
            <a:r>
              <a:rPr lang="en-GB" b="1" dirty="0">
                <a:solidFill>
                  <a:prstClr val="black"/>
                </a:solidFill>
              </a:rPr>
              <a:t>double</a:t>
            </a:r>
            <a:r>
              <a:rPr lang="en-GB" dirty="0">
                <a:solidFill>
                  <a:prstClr val="black"/>
                </a:solidFill>
              </a:rPr>
              <a:t>;  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4572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Variable</a:t>
            </a:r>
          </a:p>
          <a:p>
            <a:endParaRPr lang="en-GB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Data Types</a:t>
            </a:r>
          </a:p>
          <a:p>
            <a:pPr algn="ctr"/>
            <a:endParaRPr lang="en-GB" sz="3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solidFill>
                  <a:prstClr val="black"/>
                </a:solidFill>
              </a:rPr>
              <a:t>A data type specifies the type of data that a variable can store such as integer, floating, character etc.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1026" name="Picture 2" descr="Cpp Data typews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60960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7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295401"/>
          <a:ext cx="8001000" cy="50292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1144577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times new roman"/>
                        </a:rPr>
                        <a:t>Types</a:t>
                      </a:r>
                    </a:p>
                  </a:txBody>
                  <a:tcPr marL="84083" marR="84083" marT="84083" marB="84083">
                    <a:lnL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times new roman"/>
                        </a:rPr>
                        <a:t>Data Types</a:t>
                      </a:r>
                    </a:p>
                  </a:txBody>
                  <a:tcPr marL="84083" marR="84083" marT="84083" marB="84083">
                    <a:lnL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71156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Basic Data Type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300">
                          <a:solidFill>
                            <a:srgbClr val="000000"/>
                          </a:solidFill>
                          <a:latin typeface="verdana"/>
                        </a:rPr>
                        <a:t>int, char, float, double, etc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156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verdana"/>
                        </a:rPr>
                        <a:t>Derived Data Type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array, pointer, etc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71156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Enumeration Data Type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enum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156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User Defined Data Type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verdana"/>
                        </a:rPr>
                        <a:t>structure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85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prstClr val="black"/>
                </a:solidFill>
              </a:rPr>
              <a:t>There are 4 types of data types in C++ language.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30812"/>
              </p:ext>
            </p:extLst>
          </p:nvPr>
        </p:nvGraphicFramePr>
        <p:xfrm>
          <a:off x="304800" y="304800"/>
          <a:ext cx="8534400" cy="6153686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3560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Types</a:t>
                      </a:r>
                    </a:p>
                  </a:txBody>
                  <a:tcPr marL="58489" marR="58489" marT="58489" marB="58489">
                    <a:lnL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Memory Size</a:t>
                      </a:r>
                    </a:p>
                  </a:txBody>
                  <a:tcPr marL="58489" marR="58489" marT="58489" marB="58489">
                    <a:lnL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Range</a:t>
                      </a:r>
                    </a:p>
                  </a:txBody>
                  <a:tcPr marL="58489" marR="58489" marT="58489" marB="58489">
                    <a:lnL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-128 to 127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char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-128 to 127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char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127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short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short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32,767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long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long int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1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 double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 byte</a:t>
                      </a:r>
                    </a:p>
                  </a:txBody>
                  <a:tcPr marL="38993" marR="38993" marT="38993" marB="3899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6791" marR="46791" marT="23396" marB="233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of programming languages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600200"/>
          <a:ext cx="7924800" cy="4724400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711895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Language</a:t>
                      </a:r>
                    </a:p>
                  </a:txBody>
                  <a:tcPr marL="84083" marR="84083" marT="84083" marB="84083">
                    <a:lnL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Year</a:t>
                      </a:r>
                    </a:p>
                  </a:txBody>
                  <a:tcPr marL="84083" marR="84083" marT="84083" marB="84083">
                    <a:lnL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Developed By</a:t>
                      </a:r>
                    </a:p>
                  </a:txBody>
                  <a:tcPr marL="84083" marR="84083" marT="84083" marB="84083">
                    <a:lnL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04033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 err="1">
                          <a:solidFill>
                            <a:srgbClr val="000000"/>
                          </a:solidFill>
                          <a:latin typeface="verdana"/>
                        </a:rPr>
                        <a:t>Algol</a:t>
                      </a:r>
                      <a:endParaRPr lang="en-GB" sz="130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1960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International Group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033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BCPL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1967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Martin Richard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4033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1970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Ken Thompson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033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Traditional C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1972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Dennis Ritchie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92340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K &amp; R C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1978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Kernighan &amp; Dennis Ritchie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033"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C++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>
                          <a:solidFill>
                            <a:srgbClr val="000000"/>
                          </a:solidFill>
                          <a:latin typeface="verdana"/>
                        </a:rPr>
                        <a:t>1980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dirty="0">
                          <a:solidFill>
                            <a:srgbClr val="000000"/>
                          </a:solidFill>
                          <a:latin typeface="verdana"/>
                        </a:rPr>
                        <a:t>Bjarne Stroustrup</a:t>
                      </a:r>
                    </a:p>
                  </a:txBody>
                  <a:tcPr marL="56055" marR="56055" marT="56055" marB="560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4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0574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 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myNum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5;               // Integer (whole number)</a:t>
            </a:r>
            <a:b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float 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myFloatNum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5.99;     // Floating point number</a:t>
            </a:r>
            <a:b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double 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myDoubleNum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9.98;   // Floating point number</a:t>
            </a:r>
            <a:b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char 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myLetter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'D';         // Character</a:t>
            </a:r>
            <a:b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myBoolean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true;       // Boolean</a:t>
            </a:r>
            <a:b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GB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myText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 "Hello";     // String</a:t>
            </a:r>
            <a:endParaRPr lang="en-GB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Examples of Data types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Enumeration data type</a:t>
            </a:r>
            <a:endParaRPr lang="en-GB" sz="2400" b="1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370" y="1143000"/>
            <a:ext cx="844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</a:rPr>
              <a:t>Enumeration (or </a:t>
            </a:r>
            <a:r>
              <a:rPr lang="en-US" dirty="0" err="1">
                <a:solidFill>
                  <a:prstClr val="black"/>
                </a:solidFill>
              </a:rPr>
              <a:t>enum</a:t>
            </a:r>
            <a:r>
              <a:rPr lang="en-US" dirty="0">
                <a:solidFill>
                  <a:prstClr val="black"/>
                </a:solidFill>
              </a:rPr>
              <a:t>) is a user defined data type in </a:t>
            </a:r>
            <a:r>
              <a:rPr lang="en-US" dirty="0">
                <a:solidFill>
                  <a:prstClr val="black"/>
                </a:solidFill>
              </a:rPr>
              <a:t>C++.</a:t>
            </a:r>
          </a:p>
          <a:p>
            <a:pPr algn="just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It is mainly used to assign names to integral constants, the names make a program easy to read and maintain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https://media.geeksforgeeks.org/wp-content/cdn-uploads/Enum-In-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5666" r="12152" b="8406"/>
          <a:stretch/>
        </p:blipFill>
        <p:spPr bwMode="auto">
          <a:xfrm>
            <a:off x="533400" y="2165192"/>
            <a:ext cx="8001000" cy="382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#include &lt;iostream&gt;</a:t>
            </a:r>
          </a:p>
          <a:p>
            <a:r>
              <a:rPr lang="en-GB" sz="2800" dirty="0">
                <a:solidFill>
                  <a:prstClr val="black"/>
                </a:solidFill>
              </a:rPr>
              <a:t>using namespace std;</a:t>
            </a:r>
          </a:p>
          <a:p>
            <a:r>
              <a:rPr lang="en-GB" sz="2800" dirty="0">
                <a:solidFill>
                  <a:prstClr val="black"/>
                </a:solidFill>
              </a:rPr>
              <a:t>enum week{Mon, Tue, Wed, </a:t>
            </a:r>
            <a:r>
              <a:rPr lang="en-GB" sz="2800" dirty="0" err="1">
                <a:solidFill>
                  <a:prstClr val="black"/>
                </a:solidFill>
              </a:rPr>
              <a:t>Thur</a:t>
            </a:r>
            <a:r>
              <a:rPr lang="en-GB" sz="2800" dirty="0">
                <a:solidFill>
                  <a:prstClr val="black"/>
                </a:solidFill>
              </a:rPr>
              <a:t>, Fri, Sat, Sun};  </a:t>
            </a:r>
          </a:p>
          <a:p>
            <a:r>
              <a:rPr lang="en-GB" sz="2800" dirty="0">
                <a:solidFill>
                  <a:prstClr val="black"/>
                </a:solidFill>
              </a:rPr>
              <a:t>int main()</a:t>
            </a:r>
          </a:p>
          <a:p>
            <a:r>
              <a:rPr lang="en-GB" sz="2800" dirty="0">
                <a:solidFill>
                  <a:prstClr val="black"/>
                </a:solidFill>
              </a:rPr>
              <a:t>{    </a:t>
            </a:r>
          </a:p>
          <a:p>
            <a:r>
              <a:rPr lang="en-GB" sz="2800" dirty="0">
                <a:solidFill>
                  <a:prstClr val="black"/>
                </a:solidFill>
              </a:rPr>
              <a:t>enum week day;    </a:t>
            </a:r>
          </a:p>
          <a:p>
            <a:r>
              <a:rPr lang="en-GB" sz="2800" dirty="0">
                <a:solidFill>
                  <a:prstClr val="black"/>
                </a:solidFill>
              </a:rPr>
              <a:t>day = Wed;    </a:t>
            </a:r>
          </a:p>
          <a:p>
            <a:r>
              <a:rPr lang="en-GB" sz="2800" dirty="0" err="1">
                <a:solidFill>
                  <a:prstClr val="black"/>
                </a:solidFill>
              </a:rPr>
              <a:t>cout</a:t>
            </a:r>
            <a:r>
              <a:rPr lang="en-GB" sz="2800" dirty="0">
                <a:solidFill>
                  <a:prstClr val="black"/>
                </a:solidFill>
              </a:rPr>
              <a:t>&lt;&lt;day;    </a:t>
            </a:r>
          </a:p>
          <a:p>
            <a:r>
              <a:rPr lang="en-GB" sz="2800" dirty="0">
                <a:solidFill>
                  <a:prstClr val="black"/>
                </a:solidFill>
              </a:rPr>
              <a:t>return 0;</a:t>
            </a:r>
          </a:p>
          <a:p>
            <a:r>
              <a:rPr lang="en-GB" sz="2800" dirty="0">
                <a:solidFill>
                  <a:prstClr val="black"/>
                </a:solidFill>
              </a:rPr>
              <a:t>} 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rial Rounded MT Bold" pitchFamily="34" charset="0"/>
              </a:rPr>
              <a:t>Example of enumeration data type</a:t>
            </a:r>
            <a:endParaRPr lang="en-GB" sz="32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1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++ STRINGS&#10; The following declaration and initialization create a string&#10;consisting of the word &quot;Hello&quot;. To hold the nu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488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21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•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381000" y="701145"/>
            <a:ext cx="8305800" cy="5596347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 Types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type is used to store a sequence of characters (text). This is not a built-in type, but it behaves like one in its most basic usage. String values must be surrounded by double quotes: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 greeting = </a:t>
            </a:r>
            <a:r>
              <a:rPr lang="en-US" sz="2000" dirty="0">
                <a:solidFill>
                  <a:srgbClr val="A52A2A"/>
                </a:solidFill>
                <a:latin typeface="Times New Roman" pitchFamily="18" charset="0"/>
                <a:cs typeface="Times New Roman" pitchFamily="18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&lt;&lt; greeting;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use strings, you must include an additional header file in the source code, the </a:t>
            </a:r>
            <a:r>
              <a:rPr 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&lt;string&gt;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library: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GB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int main()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string greeting = "Hello";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&lt;&lt; greeting;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3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Structures and Unions in C++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</a:rPr>
              <a:t>A structure is a user-defined data type available in </a:t>
            </a:r>
            <a:r>
              <a:rPr lang="en-US" dirty="0">
                <a:solidFill>
                  <a:prstClr val="black"/>
                </a:solidFill>
              </a:rPr>
              <a:t>C++ </a:t>
            </a:r>
            <a:r>
              <a:rPr lang="en-US" dirty="0">
                <a:solidFill>
                  <a:prstClr val="black"/>
                </a:solidFill>
              </a:rPr>
              <a:t>that allows to combining data items of different kinds. Structures are used to represent a record.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219" y="2362200"/>
            <a:ext cx="8387219" cy="31367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lang="en-US" altLang="en-US" b="1" dirty="0">
                <a:solidFill>
                  <a:srgbClr val="273239"/>
                </a:solidFill>
                <a:latin typeface="urw-din"/>
              </a:rPr>
              <a:t>Defining a structure:</a:t>
            </a:r>
            <a:r>
              <a:rPr lang="en-US" altLang="en-US" dirty="0">
                <a:solidFill>
                  <a:srgbClr val="273239"/>
                </a:solidFill>
                <a:latin typeface="urw-din"/>
              </a:rPr>
              <a:t> To define a structure, you must use the </a:t>
            </a:r>
            <a:r>
              <a:rPr lang="en-US" altLang="en-US" b="1" dirty="0" err="1">
                <a:solidFill>
                  <a:srgbClr val="273239"/>
                </a:solidFill>
                <a:latin typeface="urw-din"/>
              </a:rPr>
              <a:t>struct</a:t>
            </a:r>
            <a:r>
              <a:rPr lang="en-US" altLang="en-US" dirty="0">
                <a:solidFill>
                  <a:srgbClr val="273239"/>
                </a:solidFill>
                <a:latin typeface="urw-din"/>
              </a:rPr>
              <a:t> statement. The </a:t>
            </a:r>
            <a:r>
              <a:rPr lang="en-US" altLang="en-US" dirty="0" err="1">
                <a:solidFill>
                  <a:srgbClr val="273239"/>
                </a:solidFill>
                <a:latin typeface="urw-din"/>
              </a:rPr>
              <a:t>struct</a:t>
            </a:r>
            <a:r>
              <a:rPr lang="en-US" altLang="en-US" dirty="0">
                <a:solidFill>
                  <a:srgbClr val="273239"/>
                </a:solidFill>
                <a:latin typeface="urw-din"/>
              </a:rPr>
              <a:t> statement defines a new data type, with more than or equal to one member. </a:t>
            </a:r>
          </a:p>
          <a:p>
            <a:endParaRPr lang="en-US" alt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altLang="en-US" dirty="0">
                <a:solidFill>
                  <a:srgbClr val="273239"/>
                </a:solidFill>
                <a:latin typeface="urw-din"/>
              </a:rPr>
              <a:t>The format of the </a:t>
            </a:r>
            <a:r>
              <a:rPr lang="en-US" altLang="en-US" dirty="0" err="1">
                <a:solidFill>
                  <a:srgbClr val="273239"/>
                </a:solidFill>
                <a:latin typeface="urw-din"/>
              </a:rPr>
              <a:t>struct</a:t>
            </a:r>
            <a:r>
              <a:rPr lang="en-US" altLang="en-US" dirty="0">
                <a:solidFill>
                  <a:srgbClr val="273239"/>
                </a:solidFill>
                <a:latin typeface="urw-din"/>
              </a:rPr>
              <a:t> statement is as follows:</a:t>
            </a:r>
            <a:endParaRPr lang="en-US" altLang="en-US" dirty="0">
              <a:solidFill>
                <a:srgbClr val="273239"/>
              </a:solidFill>
              <a:latin typeface="Consolas" pitchFamily="49" charset="0"/>
            </a:endParaRPr>
          </a:p>
          <a:p>
            <a:pPr eaLnBrk="0" hangingPunct="0"/>
            <a:r>
              <a:rPr lang="en-US" altLang="en-US" dirty="0" err="1">
                <a:solidFill>
                  <a:srgbClr val="273239"/>
                </a:solidFill>
                <a:latin typeface="Consolas" pitchFamily="49" charset="0"/>
              </a:rPr>
              <a:t>struct</a:t>
            </a:r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 [structure name] </a:t>
            </a:r>
          </a:p>
          <a:p>
            <a:pPr eaLnBrk="0" hangingPunct="0"/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{ </a:t>
            </a:r>
          </a:p>
          <a:p>
            <a:pPr eaLnBrk="0" hangingPunct="0"/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	</a:t>
            </a:r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member definition; </a:t>
            </a:r>
          </a:p>
          <a:p>
            <a:pPr eaLnBrk="0" hangingPunct="0"/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	</a:t>
            </a:r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member definition; </a:t>
            </a:r>
          </a:p>
          <a:p>
            <a:pPr eaLnBrk="0" hangingPunct="0"/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	</a:t>
            </a:r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... member definition; </a:t>
            </a:r>
          </a:p>
          <a:p>
            <a:pPr eaLnBrk="0" hangingPunct="0"/>
            <a:r>
              <a:rPr lang="en-US" altLang="en-US" dirty="0">
                <a:solidFill>
                  <a:srgbClr val="273239"/>
                </a:solidFill>
                <a:latin typeface="Consolas" pitchFamily="49" charset="0"/>
              </a:rPr>
              <a:t>};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52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>
                <a:solidFill>
                  <a:prstClr val="black"/>
                </a:solidFill>
                <a:hlinkClick r:id="rId2"/>
              </a:rPr>
              <a:t>union</a:t>
            </a:r>
            <a:endParaRPr lang="en-US" dirty="0">
              <a:solidFill>
                <a:prstClr val="black"/>
              </a:solidFill>
            </a:endParaRPr>
          </a:p>
          <a:p>
            <a:pPr algn="just" fontAlgn="base"/>
            <a:r>
              <a:rPr lang="en-US" dirty="0">
                <a:solidFill>
                  <a:prstClr val="black"/>
                </a:solidFill>
              </a:rPr>
              <a:t>A union is a special data type available in </a:t>
            </a:r>
            <a:r>
              <a:rPr lang="en-US" dirty="0">
                <a:solidFill>
                  <a:prstClr val="black"/>
                </a:solidFill>
              </a:rPr>
              <a:t>C++ </a:t>
            </a:r>
            <a:r>
              <a:rPr lang="en-US" dirty="0">
                <a:solidFill>
                  <a:prstClr val="black"/>
                </a:solidFill>
              </a:rPr>
              <a:t>that allows storing different data types in the same memory location.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2419" y="1828800"/>
            <a:ext cx="8367386" cy="3690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lang="en-US" altLang="en-US" sz="2000" b="1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Defining a Union:</a:t>
            </a:r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 To define a union, you must use the </a:t>
            </a:r>
            <a:r>
              <a:rPr lang="en-US" altLang="en-US" sz="2000" b="1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union</a:t>
            </a:r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 statement in the same way as you did while defining a structure. The union statement defines a new data type with more than one member for your program. </a:t>
            </a:r>
          </a:p>
          <a:p>
            <a:pPr algn="just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The format of the union statement is as follows: </a:t>
            </a:r>
            <a:endParaRPr lang="en-US" altLang="en-US" sz="2000" dirty="0">
              <a:solidFill>
                <a:prstClr val="black"/>
              </a:solidFill>
              <a:latin typeface="Verdana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 </a:t>
            </a: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union [union name] </a:t>
            </a: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{ </a:t>
            </a: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	member definition; </a:t>
            </a: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member definition; </a:t>
            </a:r>
          </a:p>
          <a:p>
            <a:pPr algn="just" eaLnBrk="0" hangingPunct="0"/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273239"/>
                </a:solidFill>
                <a:latin typeface="Verdana"/>
                <a:cs typeface="Times New Roman" panose="02020603050405020304" pitchFamily="18" charset="0"/>
              </a:rPr>
              <a:t>member definition; </a:t>
            </a:r>
          </a:p>
          <a:p>
            <a:pPr algn="just" eaLnBrk="0" hangingPunct="0"/>
            <a:r>
              <a:rPr lang="en-US" altLang="en-US" sz="1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4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474703"/>
            <a:ext cx="774255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273239"/>
                </a:solidFill>
                <a:latin typeface="Verdana"/>
              </a:rPr>
              <a:t>                                                                  </a:t>
            </a:r>
            <a:endParaRPr lang="en-US" altLang="en-US" sz="2400" dirty="0">
              <a:solidFill>
                <a:srgbClr val="273239"/>
              </a:solidFill>
              <a:latin typeface="Verdana"/>
            </a:endParaRPr>
          </a:p>
          <a:p>
            <a:pPr algn="ctr"/>
            <a:r>
              <a:rPr lang="en-US" altLang="en-US" sz="2400" b="1" u="sng" dirty="0">
                <a:solidFill>
                  <a:srgbClr val="FF0000"/>
                </a:solidFill>
                <a:latin typeface="Verdana"/>
              </a:rPr>
              <a:t>Differences between structure and </a:t>
            </a:r>
          </a:p>
          <a:p>
            <a:pPr algn="ctr"/>
            <a:r>
              <a:rPr lang="en-US" altLang="en-US" sz="2400" b="1" u="sng" dirty="0">
                <a:solidFill>
                  <a:srgbClr val="FF0000"/>
                </a:solidFill>
                <a:latin typeface="Verdana"/>
              </a:rPr>
              <a:t>union </a:t>
            </a:r>
            <a:r>
              <a:rPr lang="en-US" altLang="en-US" sz="2400" dirty="0">
                <a:solidFill>
                  <a:srgbClr val="273239"/>
                </a:solidFill>
                <a:latin typeface="Verdana"/>
              </a:rPr>
              <a:t>             </a:t>
            </a:r>
          </a:p>
        </p:txBody>
      </p:sp>
      <p:pic>
        <p:nvPicPr>
          <p:cNvPr id="4098" name="Picture 2" descr="https://media.geeksforgeeks.org/wp-content/uploads/Structure-vs-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4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09600"/>
            <a:ext cx="2752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 of  C++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Cpp 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6200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6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 of C++ programming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48690"/>
            <a:ext cx="807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prstClr val="black"/>
                </a:solidFill>
              </a:rPr>
              <a:t>C++ Tokens</a:t>
            </a:r>
            <a:r>
              <a:rPr lang="en-US" dirty="0">
                <a:solidFill>
                  <a:prstClr val="black"/>
                </a:solidFill>
              </a:rPr>
              <a:t>:-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text of a C++ program consists of tokens and white space. </a:t>
            </a:r>
          </a:p>
          <a:p>
            <a:pPr algn="just"/>
            <a:endParaRPr lang="en-GB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token is the smallest element of a C++ program that is meaningful to the compiler</a:t>
            </a:r>
          </a:p>
          <a:p>
            <a:pPr algn="just"/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C++ parser recognizes these kinds of tokens: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Keywords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Identifiers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Numeric, Boolean and Pointer Literals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String and Character Literals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User-Defined Literals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Punctuators</a:t>
            </a:r>
          </a:p>
          <a:p>
            <a:pPr marL="342900" indent="-342900" algn="just">
              <a:buFont typeface="+mj-lt"/>
              <a:buAutoNum type="arabicPeriod"/>
            </a:pPr>
            <a:endParaRPr lang="en-GB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Tokens are usually separated by </a:t>
            </a:r>
            <a:r>
              <a:rPr lang="en-GB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white space</a:t>
            </a: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which can be one or more: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Blanks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Horizontal or vertical tabs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New lines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Form feeds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</a:p>
          <a:p>
            <a:pPr marL="342900" indent="-342900" algn="just">
              <a:buFont typeface="+mj-lt"/>
              <a:buAutoNum type="arabicPeriod"/>
            </a:pPr>
            <a:endParaRPr lang="en-GB" dirty="0">
              <a:solidFill>
                <a:prstClr val="black"/>
              </a:solidFill>
            </a:endParaRPr>
          </a:p>
          <a:p>
            <a:endParaRPr lang="en-GB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 of C++ programming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C++ comments:-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comment is text that the compiler ignores but that is useful for programmers. 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Comments are normally used to annotate code for future reference.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compiler treats them as white space</a:t>
            </a:r>
            <a:r>
              <a:rPr lang="en-GB" sz="2000" dirty="0">
                <a:solidFill>
                  <a:prstClr val="black"/>
                </a:solidFill>
              </a:rPr>
              <a:t>.</a:t>
            </a:r>
          </a:p>
          <a:p>
            <a:pPr algn="just"/>
            <a:endParaRPr lang="en-US" sz="2000" b="1" u="sng" dirty="0">
              <a:solidFill>
                <a:prstClr val="black"/>
              </a:solidFill>
            </a:endParaRPr>
          </a:p>
          <a:p>
            <a:pPr algn="just"/>
            <a:r>
              <a:rPr lang="en-GB" sz="20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 C++ comment is written in one of the following ways:</a:t>
            </a:r>
          </a:p>
          <a:p>
            <a:pPr algn="just"/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 /* (slash, asterisk) characters, followed by any sequence of characters (including new lines), followed by the */ characters. This syntax is the same as ANSI C. It is basically known as multi-line comment.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 // (two slashes) characters, followed by any sequence of characters. A new line not immediately preceded by a backslash terminates this form of comment. Therefore, it is commonly called a "single-line comment."</a:t>
            </a:r>
          </a:p>
          <a:p>
            <a:pPr algn="just"/>
            <a:endParaRPr lang="en-GB" sz="2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 of C++ programming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C++ Identifier:-</a:t>
            </a:r>
          </a:p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 </a:t>
            </a:r>
          </a:p>
          <a:p>
            <a:pPr algn="just"/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 identifier is a sequence of characters used to denote one of the following:</a:t>
            </a:r>
          </a:p>
          <a:p>
            <a:pPr algn="just"/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Object or variable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Class, structure, or union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Enumerated type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Member of a class, structure, union, or enumeration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Function or class-member function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typedef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Label name</a:t>
            </a:r>
          </a:p>
          <a:p>
            <a:endParaRPr lang="en-GB" sz="2000" dirty="0">
              <a:solidFill>
                <a:prstClr val="black"/>
              </a:solidFill>
            </a:endParaRPr>
          </a:p>
          <a:p>
            <a:pPr algn="just"/>
            <a:endParaRPr lang="en-GB" sz="2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1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 of C++ programming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C++ keywords:-</a:t>
            </a:r>
          </a:p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 </a:t>
            </a: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Keywords are predefined reserved identifiers that have special meanings. They can't be used as identifiers in your program.</a:t>
            </a:r>
          </a:p>
          <a:p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>
                <a:solidFill>
                  <a:prstClr val="black"/>
                </a:solidFill>
              </a:rPr>
              <a:t>Standard C++ keywords</a:t>
            </a:r>
          </a:p>
          <a:p>
            <a:endParaRPr lang="en-GB" sz="2000" b="1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 	long	unsigned	throw 		true	for	if 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else	enum		explicit		short	return	char	case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try	catch	exit		public 	private		protected</a:t>
            </a: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7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 of C++ programming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C++ keywords:-</a:t>
            </a:r>
          </a:p>
          <a:p>
            <a:pPr algn="just"/>
            <a:r>
              <a:rPr lang="en-US" sz="2000" b="1" u="sng" dirty="0">
                <a:solidFill>
                  <a:prstClr val="black"/>
                </a:solidFill>
              </a:rPr>
              <a:t> </a:t>
            </a:r>
          </a:p>
          <a:p>
            <a:r>
              <a:rPr lang="en-GB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Keywords are predefined reserved identifiers that have special meanings. They can't be used as identifiers in your program.</a:t>
            </a:r>
          </a:p>
          <a:p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>
                <a:solidFill>
                  <a:prstClr val="black"/>
                </a:solidFill>
              </a:rPr>
              <a:t>Standard C++ keywords</a:t>
            </a:r>
          </a:p>
          <a:p>
            <a:endParaRPr lang="en-GB" sz="2000" b="1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 	long	unsigned	throw 		true	for	if 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else	enum		explicit		short	return	char	case</a:t>
            </a:r>
          </a:p>
          <a:p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try	catch	exit		public 	private		protected</a:t>
            </a:r>
            <a:endParaRPr lang="en-GB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Structure of a C++ program</a:t>
            </a:r>
            <a:endParaRPr lang="en-GB" sz="2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 descr="C++ Program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3429000" cy="4724400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>
            <a:off x="3733800" y="1787770"/>
            <a:ext cx="21336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1524000"/>
            <a:ext cx="2819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75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Header files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1400" y="2743200"/>
            <a:ext cx="23622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2438400"/>
            <a:ext cx="2819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Global variables and functions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81400" y="3657600"/>
            <a:ext cx="22098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3429000"/>
            <a:ext cx="2895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505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Void main/int main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3600" y="4419600"/>
            <a:ext cx="2819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4495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code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733800" y="4800600"/>
            <a:ext cx="2133600" cy="3810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4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814</Words>
  <Application>Microsoft Office PowerPoint</Application>
  <PresentationFormat>On-screen Show (4:3)</PresentationFormat>
  <Paragraphs>318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Verma</dc:creator>
  <cp:lastModifiedBy>Apoorva Verma</cp:lastModifiedBy>
  <cp:revision>1</cp:revision>
  <dcterms:created xsi:type="dcterms:W3CDTF">2022-01-27T07:53:32Z</dcterms:created>
  <dcterms:modified xsi:type="dcterms:W3CDTF">2022-01-27T07:55:00Z</dcterms:modified>
</cp:coreProperties>
</file>