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0" r:id="rId3"/>
    <p:sldId id="258" r:id="rId4"/>
    <p:sldId id="259" r:id="rId5"/>
    <p:sldId id="281" r:id="rId6"/>
    <p:sldId id="260" r:id="rId7"/>
    <p:sldId id="261" r:id="rId8"/>
    <p:sldId id="282" r:id="rId9"/>
    <p:sldId id="262" r:id="rId10"/>
    <p:sldId id="263" r:id="rId11"/>
    <p:sldId id="283" r:id="rId12"/>
    <p:sldId id="284" r:id="rId13"/>
    <p:sldId id="285" r:id="rId14"/>
    <p:sldId id="286" r:id="rId15"/>
    <p:sldId id="287" r:id="rId16"/>
    <p:sldId id="264" r:id="rId17"/>
    <p:sldId id="288" r:id="rId18"/>
    <p:sldId id="290" r:id="rId19"/>
    <p:sldId id="291" r:id="rId20"/>
    <p:sldId id="289" r:id="rId21"/>
    <p:sldId id="292" r:id="rId22"/>
    <p:sldId id="293" r:id="rId23"/>
    <p:sldId id="294" r:id="rId24"/>
    <p:sldId id="295" r:id="rId25"/>
    <p:sldId id="296"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2/14/2022</a:t>
            </a:fld>
            <a:endParaRPr lang="en-GB">
              <a:solidFill>
                <a:srgbClr val="E3DED1">
                  <a:shade val="50000"/>
                </a:srgbClr>
              </a:solidFill>
            </a:endParaRPr>
          </a:p>
        </p:txBody>
      </p:sp>
      <p:sp>
        <p:nvSpPr>
          <p:cNvPr id="8" name="Footer Placeholder 7"/>
          <p:cNvSpPr>
            <a:spLocks noGrp="1"/>
          </p:cNvSpPr>
          <p:nvPr>
            <p:ph type="ftr" sz="quarter" idx="11"/>
          </p:nvPr>
        </p:nvSpPr>
        <p:spPr/>
        <p:txBody>
          <a:bodyPr/>
          <a:lstStyle>
            <a:extLst/>
          </a:lstStyle>
          <a:p>
            <a:endParaRPr lang="en-GB">
              <a:solidFill>
                <a:srgbClr val="E3DED1">
                  <a:shade val="50000"/>
                </a:srgbClr>
              </a:solidFill>
            </a:endParaRPr>
          </a:p>
        </p:txBody>
      </p:sp>
      <p:sp>
        <p:nvSpPr>
          <p:cNvPr id="11" name="Slide Number Placeholder 10"/>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204341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2/14/2022</a:t>
            </a:fld>
            <a:endParaRPr lang="en-GB">
              <a:solidFill>
                <a:srgbClr val="E3DED1">
                  <a:shade val="50000"/>
                </a:srgbClr>
              </a:solidFill>
            </a:endParaRPr>
          </a:p>
        </p:txBody>
      </p:sp>
      <p:sp>
        <p:nvSpPr>
          <p:cNvPr id="5" name="Footer Placeholder 4"/>
          <p:cNvSpPr>
            <a:spLocks noGrp="1"/>
          </p:cNvSpPr>
          <p:nvPr>
            <p:ph type="ftr" sz="quarter" idx="11"/>
          </p:nvPr>
        </p:nvSpPr>
        <p:spPr/>
        <p:txBody>
          <a:bodyPr/>
          <a:lstStyle>
            <a:extLst/>
          </a:lstStyle>
          <a:p>
            <a:endParaRPr lang="en-GB">
              <a:solidFill>
                <a:srgbClr val="E3DED1">
                  <a:shade val="50000"/>
                </a:srgbClr>
              </a:solidFill>
            </a:endParaRPr>
          </a:p>
        </p:txBody>
      </p:sp>
      <p:sp>
        <p:nvSpPr>
          <p:cNvPr id="6" name="Slide Number Placeholder 5"/>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374117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2/14/2022</a:t>
            </a:fld>
            <a:endParaRPr lang="en-GB">
              <a:solidFill>
                <a:srgbClr val="E3DED1">
                  <a:shade val="50000"/>
                </a:srgbClr>
              </a:solidFill>
            </a:endParaRPr>
          </a:p>
        </p:txBody>
      </p:sp>
      <p:sp>
        <p:nvSpPr>
          <p:cNvPr id="5" name="Footer Placeholder 4"/>
          <p:cNvSpPr>
            <a:spLocks noGrp="1"/>
          </p:cNvSpPr>
          <p:nvPr>
            <p:ph type="ftr" sz="quarter" idx="11"/>
          </p:nvPr>
        </p:nvSpPr>
        <p:spPr/>
        <p:txBody>
          <a:bodyPr/>
          <a:lstStyle>
            <a:extLst/>
          </a:lstStyle>
          <a:p>
            <a:endParaRPr lang="en-GB">
              <a:solidFill>
                <a:srgbClr val="E3DED1">
                  <a:shade val="50000"/>
                </a:srgbClr>
              </a:solidFill>
            </a:endParaRPr>
          </a:p>
        </p:txBody>
      </p:sp>
      <p:sp>
        <p:nvSpPr>
          <p:cNvPr id="6" name="Slide Number Placeholder 5"/>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260617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2/14/2022</a:t>
            </a:fld>
            <a:endParaRPr lang="en-GB">
              <a:solidFill>
                <a:srgbClr val="E3DED1">
                  <a:shade val="50000"/>
                </a:srgbClr>
              </a:solidFill>
            </a:endParaRPr>
          </a:p>
        </p:txBody>
      </p:sp>
      <p:sp>
        <p:nvSpPr>
          <p:cNvPr id="5" name="Footer Placeholder 4"/>
          <p:cNvSpPr>
            <a:spLocks noGrp="1"/>
          </p:cNvSpPr>
          <p:nvPr>
            <p:ph type="ftr" sz="quarter" idx="11"/>
          </p:nvPr>
        </p:nvSpPr>
        <p:spPr/>
        <p:txBody>
          <a:bodyPr/>
          <a:lstStyle>
            <a:extLst/>
          </a:lstStyle>
          <a:p>
            <a:endParaRPr lang="en-GB">
              <a:solidFill>
                <a:srgbClr val="E3DED1">
                  <a:shade val="50000"/>
                </a:srgbClr>
              </a:solidFill>
            </a:endParaRPr>
          </a:p>
        </p:txBody>
      </p:sp>
      <p:sp>
        <p:nvSpPr>
          <p:cNvPr id="6" name="Slide Number Placeholder 5"/>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390287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2/14/2022</a:t>
            </a:fld>
            <a:endParaRPr lang="en-GB">
              <a:solidFill>
                <a:srgbClr val="E3DED1">
                  <a:shade val="50000"/>
                </a:srgbClr>
              </a:solidFill>
            </a:endParaRPr>
          </a:p>
        </p:txBody>
      </p:sp>
      <p:sp>
        <p:nvSpPr>
          <p:cNvPr id="5" name="Footer Placeholder 4"/>
          <p:cNvSpPr>
            <a:spLocks noGrp="1"/>
          </p:cNvSpPr>
          <p:nvPr>
            <p:ph type="ftr" sz="quarter" idx="11"/>
          </p:nvPr>
        </p:nvSpPr>
        <p:spPr/>
        <p:txBody>
          <a:bodyPr/>
          <a:lstStyle>
            <a:extLst/>
          </a:lstStyle>
          <a:p>
            <a:endParaRPr lang="en-GB">
              <a:solidFill>
                <a:srgbClr val="E3DED1">
                  <a:shade val="50000"/>
                </a:srgbClr>
              </a:solidFill>
            </a:endParaRPr>
          </a:p>
        </p:txBody>
      </p:sp>
      <p:sp>
        <p:nvSpPr>
          <p:cNvPr id="6" name="Slide Number Placeholder 5"/>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1706893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2/14/2022</a:t>
            </a:fld>
            <a:endParaRPr lang="en-GB">
              <a:solidFill>
                <a:srgbClr val="E3DED1">
                  <a:shade val="50000"/>
                </a:srgbClr>
              </a:solidFill>
            </a:endParaRPr>
          </a:p>
        </p:txBody>
      </p:sp>
      <p:sp>
        <p:nvSpPr>
          <p:cNvPr id="6" name="Footer Placeholder 5"/>
          <p:cNvSpPr>
            <a:spLocks noGrp="1"/>
          </p:cNvSpPr>
          <p:nvPr>
            <p:ph type="ftr" sz="quarter" idx="11"/>
          </p:nvPr>
        </p:nvSpPr>
        <p:spPr/>
        <p:txBody>
          <a:bodyPr/>
          <a:lstStyle>
            <a:extLst/>
          </a:lstStyle>
          <a:p>
            <a:endParaRPr lang="en-GB">
              <a:solidFill>
                <a:srgbClr val="E3DED1">
                  <a:shade val="50000"/>
                </a:srgbClr>
              </a:solidFill>
            </a:endParaRPr>
          </a:p>
        </p:txBody>
      </p:sp>
      <p:sp>
        <p:nvSpPr>
          <p:cNvPr id="7" name="Slide Number Placeholder 6"/>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287378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2/14/2022</a:t>
            </a:fld>
            <a:endParaRPr lang="en-GB">
              <a:solidFill>
                <a:srgbClr val="E3DED1">
                  <a:shade val="50000"/>
                </a:srgbClr>
              </a:solidFill>
            </a:endParaRPr>
          </a:p>
        </p:txBody>
      </p:sp>
      <p:sp>
        <p:nvSpPr>
          <p:cNvPr id="8" name="Footer Placeholder 7"/>
          <p:cNvSpPr>
            <a:spLocks noGrp="1"/>
          </p:cNvSpPr>
          <p:nvPr>
            <p:ph type="ftr" sz="quarter" idx="11"/>
          </p:nvPr>
        </p:nvSpPr>
        <p:spPr/>
        <p:txBody>
          <a:bodyPr/>
          <a:lstStyle>
            <a:extLst/>
          </a:lstStyle>
          <a:p>
            <a:endParaRPr lang="en-GB">
              <a:solidFill>
                <a:srgbClr val="E3DED1">
                  <a:shade val="50000"/>
                </a:srgbClr>
              </a:solidFill>
            </a:endParaRPr>
          </a:p>
        </p:txBody>
      </p:sp>
      <p:sp>
        <p:nvSpPr>
          <p:cNvPr id="9" name="Slide Number Placeholder 8"/>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271937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2/14/2022</a:t>
            </a:fld>
            <a:endParaRPr lang="en-GB">
              <a:solidFill>
                <a:srgbClr val="E3DED1">
                  <a:shade val="50000"/>
                </a:srgbClr>
              </a:solidFill>
            </a:endParaRPr>
          </a:p>
        </p:txBody>
      </p:sp>
      <p:sp>
        <p:nvSpPr>
          <p:cNvPr id="4" name="Footer Placeholder 3"/>
          <p:cNvSpPr>
            <a:spLocks noGrp="1"/>
          </p:cNvSpPr>
          <p:nvPr>
            <p:ph type="ftr" sz="quarter" idx="11"/>
          </p:nvPr>
        </p:nvSpPr>
        <p:spPr/>
        <p:txBody>
          <a:bodyPr/>
          <a:lstStyle>
            <a:extLst/>
          </a:lstStyle>
          <a:p>
            <a:endParaRPr lang="en-GB">
              <a:solidFill>
                <a:srgbClr val="E3DED1">
                  <a:shade val="50000"/>
                </a:srgbClr>
              </a:solidFill>
            </a:endParaRPr>
          </a:p>
        </p:txBody>
      </p:sp>
      <p:sp>
        <p:nvSpPr>
          <p:cNvPr id="5" name="Slide Number Placeholder 4"/>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1585231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Date Placeholder 1"/>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2/14/2022</a:t>
            </a:fld>
            <a:endParaRPr lang="en-GB">
              <a:solidFill>
                <a:srgbClr val="E3DED1">
                  <a:shade val="50000"/>
                </a:srgbClr>
              </a:solidFill>
            </a:endParaRPr>
          </a:p>
        </p:txBody>
      </p:sp>
      <p:sp>
        <p:nvSpPr>
          <p:cNvPr id="3" name="Footer Placeholder 2"/>
          <p:cNvSpPr>
            <a:spLocks noGrp="1"/>
          </p:cNvSpPr>
          <p:nvPr>
            <p:ph type="ftr" sz="quarter" idx="11"/>
          </p:nvPr>
        </p:nvSpPr>
        <p:spPr/>
        <p:txBody>
          <a:bodyPr/>
          <a:lstStyle>
            <a:extLst/>
          </a:lstStyle>
          <a:p>
            <a:endParaRPr lang="en-GB">
              <a:solidFill>
                <a:srgbClr val="E3DED1">
                  <a:shade val="50000"/>
                </a:srgbClr>
              </a:solidFill>
            </a:endParaRPr>
          </a:p>
        </p:txBody>
      </p:sp>
      <p:sp>
        <p:nvSpPr>
          <p:cNvPr id="4" name="Slide Number Placeholder 3"/>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3287797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2/14/2022</a:t>
            </a:fld>
            <a:endParaRPr lang="en-GB">
              <a:solidFill>
                <a:srgbClr val="E3DED1">
                  <a:shade val="50000"/>
                </a:srgbClr>
              </a:solidFill>
            </a:endParaRPr>
          </a:p>
        </p:txBody>
      </p:sp>
      <p:sp>
        <p:nvSpPr>
          <p:cNvPr id="6" name="Footer Placeholder 5"/>
          <p:cNvSpPr>
            <a:spLocks noGrp="1"/>
          </p:cNvSpPr>
          <p:nvPr>
            <p:ph type="ftr" sz="quarter" idx="11"/>
          </p:nvPr>
        </p:nvSpPr>
        <p:spPr/>
        <p:txBody>
          <a:bodyPr/>
          <a:lstStyle>
            <a:extLst/>
          </a:lstStyle>
          <a:p>
            <a:endParaRPr lang="en-GB">
              <a:solidFill>
                <a:srgbClr val="E3DED1">
                  <a:shade val="50000"/>
                </a:srgbClr>
              </a:solidFill>
            </a:endParaRPr>
          </a:p>
        </p:txBody>
      </p:sp>
      <p:sp>
        <p:nvSpPr>
          <p:cNvPr id="7" name="Slide Number Placeholder 6"/>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442678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2/14/2022</a:t>
            </a:fld>
            <a:endParaRPr lang="en-GB">
              <a:solidFill>
                <a:srgbClr val="E3DED1">
                  <a:shade val="50000"/>
                </a:srgbClr>
              </a:solidFill>
            </a:endParaRPr>
          </a:p>
        </p:txBody>
      </p:sp>
      <p:sp>
        <p:nvSpPr>
          <p:cNvPr id="6" name="Footer Placeholder 5"/>
          <p:cNvSpPr>
            <a:spLocks noGrp="1"/>
          </p:cNvSpPr>
          <p:nvPr>
            <p:ph type="ftr" sz="quarter" idx="11"/>
          </p:nvPr>
        </p:nvSpPr>
        <p:spPr/>
        <p:txBody>
          <a:bodyPr/>
          <a:lstStyle>
            <a:extLst/>
          </a:lstStyle>
          <a:p>
            <a:endParaRPr lang="en-GB">
              <a:solidFill>
                <a:srgbClr val="E3DED1">
                  <a:shade val="50000"/>
                </a:srgbClr>
              </a:solidFill>
            </a:endParaRPr>
          </a:p>
        </p:txBody>
      </p:sp>
      <p:sp>
        <p:nvSpPr>
          <p:cNvPr id="7" name="Slide Number Placeholder 6"/>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extLst>
      <p:ext uri="{BB962C8B-B14F-4D97-AF65-F5344CB8AC3E}">
        <p14:creationId xmlns:p14="http://schemas.microsoft.com/office/powerpoint/2010/main" val="2698768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2F2BC58-CE7A-4525-B83B-BFE72970DE8F}" type="datetimeFigureOut">
              <a:rPr lang="en-US" smtClean="0">
                <a:solidFill>
                  <a:srgbClr val="E3DED1">
                    <a:shade val="50000"/>
                  </a:srgbClr>
                </a:solidFill>
              </a:rPr>
              <a:pPr/>
              <a:t>2/14/2022</a:t>
            </a:fld>
            <a:endParaRPr lang="en-GB">
              <a:solidFill>
                <a:srgbClr val="E3DED1">
                  <a:shade val="50000"/>
                </a:srgbClr>
              </a:solidFill>
            </a:endParaRPr>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GB">
              <a:solidFill>
                <a:srgbClr val="E3DED1">
                  <a:shade val="50000"/>
                </a:srgbClr>
              </a:solidFill>
            </a:endParaRPr>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1424220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decision-making-c-c-else-nested-else/"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geeksforgeeks.org/decision-making-c-c-else-nested-else/"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descr="Example :&#10;#include&lt; iostream.h&gt;&#10;int main( )&#10;{&#10;int x,y;&#10;x=15;&#10;y=13;&#10;if (x &gt; y )&#10;{&#10;cout &lt;&lt; &quot;x is greater than y&quot;;&#10;getch();&#10;}&#10;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2001974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descr="Go to statement&#10; A go to statement provides an unconditional jump from the goto&#10;to a labeled statement in the same functi..."/>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1297533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81000"/>
            <a:ext cx="7620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4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09600"/>
            <a:ext cx="7848600" cy="5909310"/>
          </a:xfrm>
          <a:prstGeom prst="rect">
            <a:avLst/>
          </a:prstGeom>
        </p:spPr>
        <p:txBody>
          <a:bodyPr wrap="square">
            <a:spAutoFit/>
          </a:bodyPr>
          <a:lstStyle/>
          <a:p>
            <a:r>
              <a:rPr lang="en-US" sz="1400" dirty="0" smtClean="0"/>
              <a:t>// C++ program to illustrate nested-if statement</a:t>
            </a:r>
          </a:p>
          <a:p>
            <a:endParaRPr lang="en-US" sz="1400" dirty="0" smtClean="0"/>
          </a:p>
          <a:p>
            <a:r>
              <a:rPr lang="en-US" sz="1400" dirty="0" smtClean="0"/>
              <a:t>#include &lt;</a:t>
            </a:r>
            <a:r>
              <a:rPr lang="en-US" sz="1400" dirty="0" err="1" smtClean="0"/>
              <a:t>iostream</a:t>
            </a:r>
            <a:r>
              <a:rPr lang="en-US" sz="1400" dirty="0" smtClean="0"/>
              <a:t>&gt;</a:t>
            </a:r>
          </a:p>
          <a:p>
            <a:r>
              <a:rPr lang="en-US" sz="1400" dirty="0" smtClean="0"/>
              <a:t>using namespace </a:t>
            </a:r>
            <a:r>
              <a:rPr lang="en-US" sz="1400" dirty="0" err="1" smtClean="0"/>
              <a:t>std</a:t>
            </a:r>
            <a:r>
              <a:rPr lang="en-US" sz="1400" dirty="0" smtClean="0"/>
              <a:t>;</a:t>
            </a:r>
          </a:p>
          <a:p>
            <a:endParaRPr lang="en-US" sz="1400" dirty="0" smtClean="0"/>
          </a:p>
          <a:p>
            <a:r>
              <a:rPr lang="en-US" sz="1400" dirty="0" err="1" smtClean="0"/>
              <a:t>int</a:t>
            </a:r>
            <a:r>
              <a:rPr lang="en-US" sz="1400" dirty="0" smtClean="0"/>
              <a:t> main()</a:t>
            </a:r>
          </a:p>
          <a:p>
            <a:r>
              <a:rPr lang="en-US" sz="1400" dirty="0" smtClean="0"/>
              <a:t>{</a:t>
            </a:r>
          </a:p>
          <a:p>
            <a:r>
              <a:rPr lang="en-US" sz="1400" dirty="0" smtClean="0"/>
              <a:t>	</a:t>
            </a:r>
            <a:r>
              <a:rPr lang="en-US" sz="1400" dirty="0" err="1" smtClean="0"/>
              <a:t>int</a:t>
            </a:r>
            <a:r>
              <a:rPr lang="en-US" sz="1400" dirty="0" smtClean="0"/>
              <a:t> </a:t>
            </a:r>
            <a:r>
              <a:rPr lang="en-US" sz="1400" dirty="0" err="1" smtClean="0"/>
              <a:t>i</a:t>
            </a:r>
            <a:r>
              <a:rPr lang="en-US" sz="1400" dirty="0" smtClean="0"/>
              <a:t> = 15;</a:t>
            </a:r>
          </a:p>
          <a:p>
            <a:endParaRPr lang="en-US" sz="1400" dirty="0" smtClean="0"/>
          </a:p>
          <a:p>
            <a:r>
              <a:rPr lang="en-US" sz="1400" dirty="0" smtClean="0"/>
              <a:t>	if (</a:t>
            </a:r>
            <a:r>
              <a:rPr lang="en-US" sz="1400" dirty="0" err="1" smtClean="0"/>
              <a:t>i</a:t>
            </a:r>
            <a:r>
              <a:rPr lang="en-US" sz="1400" dirty="0" smtClean="0"/>
              <a:t> &lt;= 10)</a:t>
            </a:r>
          </a:p>
          <a:p>
            <a:r>
              <a:rPr lang="en-US" sz="1400" dirty="0" smtClean="0"/>
              <a:t>	{</a:t>
            </a:r>
          </a:p>
          <a:p>
            <a:r>
              <a:rPr lang="en-US" sz="1400" dirty="0" smtClean="0"/>
              <a:t>		// First if statement</a:t>
            </a:r>
          </a:p>
          <a:p>
            <a:r>
              <a:rPr lang="en-US" sz="1400" dirty="0" smtClean="0"/>
              <a:t>		if (</a:t>
            </a:r>
            <a:r>
              <a:rPr lang="en-US" sz="1400" dirty="0" err="1" smtClean="0"/>
              <a:t>i</a:t>
            </a:r>
            <a:r>
              <a:rPr lang="en-US" sz="1400" dirty="0" smtClean="0"/>
              <a:t> &lt; 15)</a:t>
            </a:r>
          </a:p>
          <a:p>
            <a:r>
              <a:rPr lang="en-US" sz="1400" dirty="0" smtClean="0"/>
              <a:t>		</a:t>
            </a:r>
            <a:r>
              <a:rPr lang="en-US" sz="1400" dirty="0" err="1" smtClean="0"/>
              <a:t>cout</a:t>
            </a:r>
            <a:r>
              <a:rPr lang="en-US" sz="1400" dirty="0" smtClean="0"/>
              <a:t>&lt;&lt;"</a:t>
            </a:r>
            <a:r>
              <a:rPr lang="en-US" sz="1400" dirty="0" err="1" smtClean="0"/>
              <a:t>i</a:t>
            </a:r>
            <a:r>
              <a:rPr lang="en-US" sz="1400" dirty="0" smtClean="0"/>
              <a:t> is smaller than 15\n";</a:t>
            </a:r>
          </a:p>
          <a:p>
            <a:endParaRPr lang="en-US" sz="1400" dirty="0" smtClean="0"/>
          </a:p>
          <a:p>
            <a:r>
              <a:rPr lang="en-US" sz="1400" dirty="0" smtClean="0"/>
              <a:t>		// Nested - if statement</a:t>
            </a:r>
          </a:p>
          <a:p>
            <a:r>
              <a:rPr lang="en-US" sz="1400" dirty="0" smtClean="0"/>
              <a:t>		// Will only be executed if statement above</a:t>
            </a:r>
          </a:p>
          <a:p>
            <a:r>
              <a:rPr lang="en-US" sz="1400" dirty="0" smtClean="0"/>
              <a:t>		// is true</a:t>
            </a:r>
          </a:p>
          <a:p>
            <a:r>
              <a:rPr lang="en-US" sz="1400" dirty="0" smtClean="0"/>
              <a:t>		if (</a:t>
            </a:r>
            <a:r>
              <a:rPr lang="en-US" sz="1400" dirty="0" err="1" smtClean="0"/>
              <a:t>i</a:t>
            </a:r>
            <a:r>
              <a:rPr lang="en-US" sz="1400" dirty="0" smtClean="0"/>
              <a:t> &lt; 12)</a:t>
            </a:r>
          </a:p>
          <a:p>
            <a:r>
              <a:rPr lang="en-US" sz="1400" dirty="0" smtClean="0"/>
              <a:t>			</a:t>
            </a:r>
            <a:r>
              <a:rPr lang="en-US" sz="1400" dirty="0" err="1" smtClean="0"/>
              <a:t>cout</a:t>
            </a:r>
            <a:r>
              <a:rPr lang="en-US" sz="1400" dirty="0" smtClean="0"/>
              <a:t>&lt;&lt;"</a:t>
            </a:r>
            <a:r>
              <a:rPr lang="en-US" sz="1400" dirty="0" err="1" smtClean="0"/>
              <a:t>i</a:t>
            </a:r>
            <a:r>
              <a:rPr lang="en-US" sz="1400" dirty="0" smtClean="0"/>
              <a:t> is smaller than 12 too\n";</a:t>
            </a:r>
          </a:p>
          <a:p>
            <a:r>
              <a:rPr lang="en-US" sz="1400" dirty="0" smtClean="0"/>
              <a:t>		else</a:t>
            </a:r>
          </a:p>
          <a:p>
            <a:r>
              <a:rPr lang="en-US" sz="1400" dirty="0" smtClean="0"/>
              <a:t>			</a:t>
            </a:r>
            <a:r>
              <a:rPr lang="en-US" sz="1400" dirty="0" err="1" smtClean="0"/>
              <a:t>cout</a:t>
            </a:r>
            <a:r>
              <a:rPr lang="en-US" sz="1400" dirty="0" smtClean="0"/>
              <a:t>&lt;&lt;"</a:t>
            </a:r>
            <a:r>
              <a:rPr lang="en-US" sz="1400" dirty="0" err="1" smtClean="0"/>
              <a:t>i</a:t>
            </a:r>
            <a:r>
              <a:rPr lang="en-US" sz="1400" dirty="0" smtClean="0"/>
              <a:t> is greater than 15";</a:t>
            </a:r>
          </a:p>
          <a:p>
            <a:r>
              <a:rPr lang="en-US" sz="1400" dirty="0" smtClean="0"/>
              <a:t>	}</a:t>
            </a:r>
          </a:p>
          <a:p>
            <a:r>
              <a:rPr lang="en-US" sz="1400" dirty="0"/>
              <a:t>	</a:t>
            </a:r>
            <a:r>
              <a:rPr lang="en-US" sz="1400" dirty="0" smtClean="0"/>
              <a:t>else if (I &gt;=10){}</a:t>
            </a:r>
          </a:p>
          <a:p>
            <a:endParaRPr lang="en-US" sz="1400" dirty="0" smtClean="0"/>
          </a:p>
          <a:p>
            <a:r>
              <a:rPr lang="en-US" sz="1400" dirty="0" smtClean="0"/>
              <a:t>	return 0;</a:t>
            </a:r>
          </a:p>
          <a:p>
            <a:r>
              <a:rPr lang="en-US" sz="1400" dirty="0" smtClean="0"/>
              <a:t>}</a:t>
            </a:r>
            <a:endParaRPr lang="en-US" sz="1400" dirty="0"/>
          </a:p>
        </p:txBody>
      </p:sp>
    </p:spTree>
    <p:extLst>
      <p:ext uri="{BB962C8B-B14F-4D97-AF65-F5344CB8AC3E}">
        <p14:creationId xmlns:p14="http://schemas.microsoft.com/office/powerpoint/2010/main" val="2554678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4764446" cy="523220"/>
          </a:xfrm>
          <a:prstGeom prst="rect">
            <a:avLst/>
          </a:prstGeom>
        </p:spPr>
        <p:txBody>
          <a:bodyPr wrap="none">
            <a:spAutoFit/>
          </a:bodyPr>
          <a:lstStyle/>
          <a:p>
            <a:r>
              <a:rPr lang="en-US" sz="2800" b="1" dirty="0"/>
              <a:t>if-else-if </a:t>
            </a:r>
            <a:r>
              <a:rPr lang="en-US" sz="2800" b="1" dirty="0" smtClean="0"/>
              <a:t>ladder in c++</a:t>
            </a:r>
            <a:endParaRPr lang="en-US" sz="2800" dirty="0"/>
          </a:p>
        </p:txBody>
      </p:sp>
      <p:sp>
        <p:nvSpPr>
          <p:cNvPr id="3" name="Rectangle 1"/>
          <p:cNvSpPr>
            <a:spLocks noChangeArrowheads="1"/>
          </p:cNvSpPr>
          <p:nvPr/>
        </p:nvSpPr>
        <p:spPr bwMode="auto">
          <a:xfrm>
            <a:off x="379482" y="1447800"/>
            <a:ext cx="7316718" cy="3044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if (condition)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	statement;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else if (condition)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dirty="0">
                <a:solidFill>
                  <a:srgbClr val="273239"/>
                </a:solidFill>
                <a:latin typeface="Consolas" pitchFamily="49" charset="0"/>
                <a:cs typeface="Arial" pitchFamily="34" charset="0"/>
              </a:rPr>
              <a:t>	</a:t>
            </a: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statement;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dirty="0">
                <a:solidFill>
                  <a:srgbClr val="273239"/>
                </a:solidFill>
                <a:latin typeface="Consolas" pitchFamily="49" charset="0"/>
                <a:cs typeface="Arial" pitchFamily="34" charset="0"/>
              </a:rPr>
              <a:t>	</a:t>
            </a: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else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dirty="0">
                <a:solidFill>
                  <a:srgbClr val="273239"/>
                </a:solidFill>
                <a:latin typeface="Consolas" pitchFamily="49" charset="0"/>
                <a:cs typeface="Arial" pitchFamily="34" charset="0"/>
              </a:rPr>
              <a:t>	</a:t>
            </a: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statement;</a:t>
            </a:r>
            <a:r>
              <a:rPr kumimoji="0" lang="en-US" alt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451801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57200"/>
            <a:ext cx="77724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257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51344"/>
            <a:ext cx="7924800" cy="4801314"/>
          </a:xfrm>
          <a:prstGeom prst="rect">
            <a:avLst/>
          </a:prstGeom>
        </p:spPr>
        <p:txBody>
          <a:bodyPr wrap="square">
            <a:spAutoFit/>
          </a:bodyPr>
          <a:lstStyle/>
          <a:p>
            <a:r>
              <a:rPr lang="en-US" dirty="0" smtClean="0"/>
              <a:t>// C++ program to illustrate if-else-if ladder</a:t>
            </a:r>
          </a:p>
          <a:p>
            <a:endParaRPr lang="en-US" dirty="0" smtClean="0"/>
          </a:p>
          <a:p>
            <a:r>
              <a:rPr lang="en-US" dirty="0" smtClean="0"/>
              <a:t>#include&lt;</a:t>
            </a:r>
            <a:r>
              <a:rPr lang="en-US" dirty="0" err="1" smtClean="0"/>
              <a:t>iostream</a:t>
            </a:r>
            <a:r>
              <a:rPr lang="en-US" dirty="0" smtClean="0"/>
              <a:t>&gt;</a:t>
            </a:r>
          </a:p>
          <a:p>
            <a:r>
              <a:rPr lang="en-US" dirty="0" smtClean="0"/>
              <a:t>using namespace </a:t>
            </a:r>
            <a:r>
              <a:rPr lang="en-US" dirty="0" err="1" smtClean="0"/>
              <a:t>std</a:t>
            </a:r>
            <a:r>
              <a:rPr lang="en-US" dirty="0" smtClean="0"/>
              <a:t>;</a:t>
            </a:r>
          </a:p>
          <a:p>
            <a:endParaRPr lang="en-US" dirty="0" smtClean="0"/>
          </a:p>
          <a:p>
            <a:r>
              <a:rPr lang="en-US" dirty="0" err="1" smtClean="0"/>
              <a:t>int</a:t>
            </a:r>
            <a:r>
              <a:rPr lang="en-US" dirty="0" smtClean="0"/>
              <a:t> main()</a:t>
            </a:r>
          </a:p>
          <a:p>
            <a:r>
              <a:rPr lang="en-US" dirty="0" smtClean="0"/>
              <a:t>{</a:t>
            </a:r>
          </a:p>
          <a:p>
            <a:r>
              <a:rPr lang="en-US" dirty="0" smtClean="0"/>
              <a:t>	</a:t>
            </a:r>
            <a:r>
              <a:rPr lang="en-US" dirty="0" err="1" smtClean="0"/>
              <a:t>int</a:t>
            </a:r>
            <a:r>
              <a:rPr lang="en-US" dirty="0" smtClean="0"/>
              <a:t> </a:t>
            </a:r>
            <a:r>
              <a:rPr lang="en-US" dirty="0" err="1" smtClean="0"/>
              <a:t>i</a:t>
            </a:r>
            <a:r>
              <a:rPr lang="en-US" dirty="0" smtClean="0"/>
              <a:t> = 16;</a:t>
            </a:r>
          </a:p>
          <a:p>
            <a:endParaRPr lang="en-US" dirty="0" smtClean="0"/>
          </a:p>
          <a:p>
            <a:r>
              <a:rPr lang="en-US" dirty="0" smtClean="0"/>
              <a:t>	if (</a:t>
            </a:r>
            <a:r>
              <a:rPr lang="en-US" dirty="0" err="1" smtClean="0"/>
              <a:t>i</a:t>
            </a:r>
            <a:r>
              <a:rPr lang="en-US" dirty="0" smtClean="0"/>
              <a:t> == 10)</a:t>
            </a:r>
          </a:p>
          <a:p>
            <a:r>
              <a:rPr lang="en-US" dirty="0" smtClean="0"/>
              <a:t>		</a:t>
            </a:r>
            <a:r>
              <a:rPr lang="en-US" dirty="0" err="1" smtClean="0"/>
              <a:t>cout</a:t>
            </a:r>
            <a:r>
              <a:rPr lang="en-US" dirty="0" smtClean="0"/>
              <a:t>&lt;&lt;"</a:t>
            </a:r>
            <a:r>
              <a:rPr lang="en-US" dirty="0" err="1" smtClean="0"/>
              <a:t>i</a:t>
            </a:r>
            <a:r>
              <a:rPr lang="en-US" dirty="0" smtClean="0"/>
              <a:t> is 10";</a:t>
            </a:r>
          </a:p>
          <a:p>
            <a:r>
              <a:rPr lang="en-US" dirty="0" smtClean="0"/>
              <a:t>	else if (</a:t>
            </a:r>
            <a:r>
              <a:rPr lang="en-US" dirty="0" err="1" smtClean="0"/>
              <a:t>i</a:t>
            </a:r>
            <a:r>
              <a:rPr lang="en-US" dirty="0" smtClean="0"/>
              <a:t> == 15)</a:t>
            </a:r>
          </a:p>
          <a:p>
            <a:r>
              <a:rPr lang="en-US" dirty="0" smtClean="0"/>
              <a:t>		</a:t>
            </a:r>
            <a:r>
              <a:rPr lang="en-US" dirty="0" err="1" smtClean="0"/>
              <a:t>cout</a:t>
            </a:r>
            <a:r>
              <a:rPr lang="en-US" dirty="0" smtClean="0"/>
              <a:t>&lt;&lt;"</a:t>
            </a:r>
            <a:r>
              <a:rPr lang="en-US" dirty="0" err="1" smtClean="0"/>
              <a:t>i</a:t>
            </a:r>
            <a:r>
              <a:rPr lang="en-US" dirty="0" smtClean="0"/>
              <a:t> is 15";</a:t>
            </a:r>
          </a:p>
          <a:p>
            <a:r>
              <a:rPr lang="en-US" dirty="0" smtClean="0"/>
              <a:t>	else if (</a:t>
            </a:r>
            <a:r>
              <a:rPr lang="en-US" dirty="0" err="1" smtClean="0"/>
              <a:t>i</a:t>
            </a:r>
            <a:r>
              <a:rPr lang="en-US" dirty="0" smtClean="0"/>
              <a:t> == 20)</a:t>
            </a:r>
          </a:p>
          <a:p>
            <a:r>
              <a:rPr lang="en-US" dirty="0" smtClean="0"/>
              <a:t>		</a:t>
            </a:r>
            <a:r>
              <a:rPr lang="en-US" dirty="0" err="1" smtClean="0"/>
              <a:t>cout</a:t>
            </a:r>
            <a:r>
              <a:rPr lang="en-US" dirty="0" smtClean="0"/>
              <a:t>&lt;&lt;"</a:t>
            </a:r>
            <a:r>
              <a:rPr lang="en-US" dirty="0" err="1" smtClean="0"/>
              <a:t>i</a:t>
            </a:r>
            <a:r>
              <a:rPr lang="en-US" dirty="0" smtClean="0"/>
              <a:t> is 20";</a:t>
            </a:r>
          </a:p>
          <a:p>
            <a:r>
              <a:rPr lang="en-US" dirty="0" smtClean="0"/>
              <a:t>Return 0;	</a:t>
            </a:r>
          </a:p>
          <a:p>
            <a:r>
              <a:rPr lang="en-US" dirty="0" smtClean="0"/>
              <a:t>}</a:t>
            </a:r>
            <a:endParaRPr lang="en-US" dirty="0"/>
          </a:p>
        </p:txBody>
      </p:sp>
    </p:spTree>
    <p:extLst>
      <p:ext uri="{BB962C8B-B14F-4D97-AF65-F5344CB8AC3E}">
        <p14:creationId xmlns:p14="http://schemas.microsoft.com/office/powerpoint/2010/main" val="1656115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295400"/>
            <a:ext cx="8305800" cy="3970318"/>
          </a:xfrm>
          <a:prstGeom prst="rect">
            <a:avLst/>
          </a:prstGeom>
        </p:spPr>
        <p:txBody>
          <a:bodyPr wrap="square">
            <a:spAutoFit/>
          </a:bodyPr>
          <a:lstStyle/>
          <a:p>
            <a:pPr algn="just" fontAlgn="base"/>
            <a:r>
              <a:rPr lang="en-US" dirty="0"/>
              <a:t>Switch case statement evaluates a given expression and based on the evaluated value(matching a certain condition), it executes the statements associated with it. Basically, it is used to perform different actions based on different conditions(cases). </a:t>
            </a:r>
            <a:endParaRPr lang="en-US" dirty="0" smtClean="0"/>
          </a:p>
          <a:p>
            <a:pPr algn="just" fontAlgn="base"/>
            <a:endParaRPr lang="en-US" dirty="0"/>
          </a:p>
          <a:p>
            <a:pPr algn="just" fontAlgn="base"/>
            <a:r>
              <a:rPr lang="en-US" dirty="0"/>
              <a:t>Switch case statements follow a selection-control mechanism and allow a value to change control of execution.</a:t>
            </a:r>
          </a:p>
          <a:p>
            <a:pPr algn="just" fontAlgn="base"/>
            <a:endParaRPr lang="en-US" dirty="0" smtClean="0"/>
          </a:p>
          <a:p>
            <a:pPr algn="just" fontAlgn="base"/>
            <a:r>
              <a:rPr lang="en-US" dirty="0" smtClean="0"/>
              <a:t>They </a:t>
            </a:r>
            <a:r>
              <a:rPr lang="en-US" dirty="0"/>
              <a:t>are a substitute for long </a:t>
            </a:r>
            <a:r>
              <a:rPr lang="en-US" u="sng" dirty="0">
                <a:hlinkClick r:id="rId2"/>
              </a:rPr>
              <a:t>if statements</a:t>
            </a:r>
            <a:r>
              <a:rPr lang="en-US" dirty="0"/>
              <a:t> that compare a variable to several integral values.</a:t>
            </a:r>
          </a:p>
          <a:p>
            <a:pPr algn="just" fontAlgn="base"/>
            <a:endParaRPr lang="en-US" dirty="0" smtClean="0"/>
          </a:p>
          <a:p>
            <a:pPr algn="just" fontAlgn="base"/>
            <a:r>
              <a:rPr lang="en-US" dirty="0" smtClean="0"/>
              <a:t>The </a:t>
            </a:r>
            <a:r>
              <a:rPr lang="en-US" dirty="0"/>
              <a:t>switch statement is a multiway branch statement. It provides an easy way to dispatch execution to different parts of code based on the value of the expression.</a:t>
            </a:r>
          </a:p>
        </p:txBody>
      </p:sp>
      <p:sp>
        <p:nvSpPr>
          <p:cNvPr id="3" name="TextBox 2"/>
          <p:cNvSpPr txBox="1"/>
          <p:nvPr/>
        </p:nvSpPr>
        <p:spPr>
          <a:xfrm>
            <a:off x="457200" y="838200"/>
            <a:ext cx="8458200" cy="369332"/>
          </a:xfrm>
          <a:prstGeom prst="rect">
            <a:avLst/>
          </a:prstGeom>
          <a:noFill/>
        </p:spPr>
        <p:txBody>
          <a:bodyPr wrap="square" rtlCol="0">
            <a:spAutoFit/>
          </a:bodyPr>
          <a:lstStyle/>
          <a:p>
            <a:r>
              <a:rPr lang="en-US" b="1" u="sng" dirty="0" smtClean="0"/>
              <a:t>SWITCH STATEMENT</a:t>
            </a:r>
            <a:endParaRPr lang="en-US" b="1" u="sng" dirty="0"/>
          </a:p>
        </p:txBody>
      </p:sp>
    </p:spTree>
    <p:extLst>
      <p:ext uri="{BB962C8B-B14F-4D97-AF65-F5344CB8AC3E}">
        <p14:creationId xmlns:p14="http://schemas.microsoft.com/office/powerpoint/2010/main" val="2237697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09600" y="914400"/>
            <a:ext cx="7467600" cy="37830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273239"/>
                </a:solidFill>
                <a:effectLst/>
                <a:latin typeface="urw-din"/>
                <a:cs typeface="Arial" pitchFamily="34" charset="0"/>
              </a:rPr>
              <a:t>Syntax:</a:t>
            </a:r>
            <a:r>
              <a:rPr kumimoji="0" lang="en-US" altLang="en-US" sz="2400" b="0" i="0" u="none" strike="noStrike" cap="none" normalizeH="0" baseline="0" dirty="0" smtClean="0">
                <a:ln>
                  <a:noFill/>
                </a:ln>
                <a:solidFill>
                  <a:srgbClr val="273239"/>
                </a:solidFill>
                <a:effectLst/>
                <a:latin typeface="urw-din"/>
                <a:cs typeface="Arial" pitchFamily="34" charset="0"/>
              </a:rPr>
              <a:t> </a:t>
            </a:r>
            <a:endParaRPr kumimoji="0" lang="en-US" altLang="en-US" sz="2400" b="0" i="0" u="none" strike="noStrike" cap="none" normalizeH="0" baseline="0" dirty="0" smtClean="0">
              <a:ln>
                <a:noFill/>
              </a:ln>
              <a:solidFill>
                <a:srgbClr val="273239"/>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switch (n)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case 1: // code to be executed if n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break;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case 2: // code to be executed if n =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break;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default: // code to be executed if n doesn't match any cases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a:t>
            </a:r>
            <a:r>
              <a:rPr kumimoji="0" lang="en-US" altLang="en-US" sz="2400" b="0" i="0" u="none" strike="noStrike" cap="none" normalizeH="0" baseline="0" dirty="0" smtClean="0">
                <a:ln>
                  <a:noFill/>
                </a:ln>
                <a:solidFill>
                  <a:schemeClr val="tx1"/>
                </a:solidFill>
                <a:effectLst/>
                <a:cs typeface="Arial" pitchFamily="34" charset="0"/>
              </a:rPr>
              <a:t> </a:t>
            </a:r>
          </a:p>
        </p:txBody>
      </p:sp>
    </p:spTree>
    <p:extLst>
      <p:ext uri="{BB962C8B-B14F-4D97-AF65-F5344CB8AC3E}">
        <p14:creationId xmlns:p14="http://schemas.microsoft.com/office/powerpoint/2010/main" val="1794225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304800"/>
            <a:ext cx="8458200" cy="48910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273239"/>
                </a:solidFill>
                <a:effectLst/>
                <a:latin typeface="urw-din"/>
                <a:cs typeface="Arial" pitchFamily="34" charset="0"/>
              </a:rPr>
              <a:t>Important Points About Switch Case Statements:</a:t>
            </a:r>
            <a:r>
              <a:rPr kumimoji="0" lang="en-US" altLang="en-US" sz="2400" b="0" i="0" u="none" strike="noStrike" cap="none" normalizeH="0" baseline="0" dirty="0" smtClean="0">
                <a:ln>
                  <a:noFill/>
                </a:ln>
                <a:solidFill>
                  <a:srgbClr val="273239"/>
                </a:solidFill>
                <a:effectLst/>
                <a:latin typeface="urw-din"/>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urw-din"/>
                <a:cs typeface="Arial" pitchFamily="34" charset="0"/>
              </a:rPr>
              <a:t> </a:t>
            </a:r>
            <a:endParaRPr kumimoji="0" lang="en-US" alt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273239"/>
                </a:solidFill>
                <a:effectLst/>
                <a:latin typeface="urw-din"/>
                <a:cs typeface="Arial" pitchFamily="34" charset="0"/>
              </a:rPr>
              <a:t>1) </a:t>
            </a:r>
            <a:r>
              <a:rPr kumimoji="0" lang="en-US" altLang="en-US" sz="2400" b="0" i="0" u="none" strike="noStrike" cap="none" normalizeH="0" baseline="0" dirty="0" smtClean="0">
                <a:ln>
                  <a:noFill/>
                </a:ln>
                <a:solidFill>
                  <a:srgbClr val="273239"/>
                </a:solidFill>
                <a:effectLst/>
                <a:latin typeface="urw-din"/>
                <a:cs typeface="Arial" pitchFamily="34" charset="0"/>
              </a:rPr>
              <a:t>The expression provided in the switch should result in a</a:t>
            </a:r>
            <a:r>
              <a:rPr kumimoji="0" lang="en-US" altLang="en-US" sz="2400" b="1" i="0" u="none" strike="noStrike" cap="none" normalizeH="0" baseline="0" dirty="0" smtClean="0">
                <a:ln>
                  <a:noFill/>
                </a:ln>
                <a:solidFill>
                  <a:srgbClr val="273239"/>
                </a:solidFill>
                <a:effectLst/>
                <a:latin typeface="urw-din"/>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273239"/>
                </a:solidFill>
                <a:effectLst/>
                <a:latin typeface="urw-din"/>
                <a:cs typeface="Arial" pitchFamily="34" charset="0"/>
              </a:rPr>
              <a:t>constant value</a:t>
            </a:r>
            <a:r>
              <a:rPr kumimoji="0" lang="en-US" altLang="en-US" sz="2400" b="0" i="0" u="none" strike="noStrike" cap="none" normalizeH="0" baseline="0" dirty="0" smtClean="0">
                <a:ln>
                  <a:noFill/>
                </a:ln>
                <a:solidFill>
                  <a:srgbClr val="273239"/>
                </a:solidFill>
                <a:effectLst/>
                <a:latin typeface="urw-din"/>
                <a:cs typeface="Arial" pitchFamily="34" charset="0"/>
              </a:rPr>
              <a:t> otherwise it would not be valid. Some valid expressions</a:t>
            </a:r>
            <a:r>
              <a:rPr kumimoji="0" lang="en-US" altLang="en-US" sz="2400" b="0" i="0" u="none" strike="noStrike" cap="none" normalizeH="0" dirty="0" smtClean="0">
                <a:ln>
                  <a:noFill/>
                </a:ln>
                <a:solidFill>
                  <a:srgbClr val="273239"/>
                </a:solidFill>
                <a:effectLst/>
                <a:latin typeface="urw-din"/>
                <a:cs typeface="Arial" pitchFamily="34" charset="0"/>
              </a:rPr>
              <a:t> </a:t>
            </a:r>
            <a:r>
              <a:rPr kumimoji="0" lang="en-US" altLang="en-US" sz="2400" b="0" i="0" u="none" strike="noStrike" cap="none" normalizeH="0" baseline="0" dirty="0" smtClean="0">
                <a:ln>
                  <a:noFill/>
                </a:ln>
                <a:solidFill>
                  <a:srgbClr val="273239"/>
                </a:solidFill>
                <a:effectLst/>
                <a:latin typeface="urw-din"/>
                <a:cs typeface="Arial" pitchFamily="34" charset="0"/>
              </a:rPr>
              <a:t>for switch case will be,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273239"/>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 Constant expressions allowed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switch(1+2+23) switch(1*2+3%4)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273239"/>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 Variable expression are allowed provided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 they are assigned with fixed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switch(a*</a:t>
            </a:r>
            <a:r>
              <a:rPr kumimoji="0" lang="en-US" altLang="en-US" sz="2400" b="0" i="0" u="none" strike="noStrike" cap="none" normalizeH="0" baseline="0" dirty="0" err="1" smtClean="0">
                <a:ln>
                  <a:noFill/>
                </a:ln>
                <a:solidFill>
                  <a:srgbClr val="273239"/>
                </a:solidFill>
                <a:effectLst/>
                <a:latin typeface="Consolas" pitchFamily="49" charset="0"/>
                <a:cs typeface="Arial" pitchFamily="34" charset="0"/>
              </a:rPr>
              <a:t>b+c</a:t>
            </a: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*d) switch(</a:t>
            </a:r>
            <a:r>
              <a:rPr kumimoji="0" lang="en-US" altLang="en-US" sz="2400" b="0" i="0" u="none" strike="noStrike" cap="none" normalizeH="0" baseline="0" dirty="0" err="1" smtClean="0">
                <a:ln>
                  <a:noFill/>
                </a:ln>
                <a:solidFill>
                  <a:srgbClr val="273239"/>
                </a:solidFill>
                <a:effectLst/>
                <a:latin typeface="Consolas" pitchFamily="49" charset="0"/>
                <a:cs typeface="Arial" pitchFamily="34" charset="0"/>
              </a:rPr>
              <a:t>a+b+c</a:t>
            </a:r>
            <a:r>
              <a:rPr kumimoji="0" lang="en-US" altLang="en-US" sz="2400" b="0" i="0" u="none" strike="noStrike" cap="none" normalizeH="0" baseline="0" dirty="0" smtClean="0">
                <a:ln>
                  <a:noFill/>
                </a:ln>
                <a:solidFill>
                  <a:srgbClr val="273239"/>
                </a:solidFill>
                <a:effectLst/>
                <a:latin typeface="Consolas" pitchFamily="49" charset="0"/>
                <a:cs typeface="Arial" pitchFamily="34" charset="0"/>
              </a:rPr>
              <a:t>)</a:t>
            </a:r>
            <a:r>
              <a:rPr kumimoji="0" lang="en-US" altLang="en-US" sz="2400" b="0" i="0" u="none" strike="noStrike" cap="none" normalizeH="0" baseline="0" dirty="0" smtClean="0">
                <a:ln>
                  <a:noFill/>
                </a:ln>
                <a:solidFill>
                  <a:schemeClr val="tx1"/>
                </a:solidFill>
                <a:effectLst/>
                <a:cs typeface="Arial" pitchFamily="34" charset="0"/>
              </a:rPr>
              <a:t> </a:t>
            </a:r>
          </a:p>
        </p:txBody>
      </p:sp>
    </p:spTree>
    <p:extLst>
      <p:ext uri="{BB962C8B-B14F-4D97-AF65-F5344CB8AC3E}">
        <p14:creationId xmlns:p14="http://schemas.microsoft.com/office/powerpoint/2010/main" val="4096586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01619"/>
            <a:ext cx="8610600" cy="6463308"/>
          </a:xfrm>
          <a:prstGeom prst="rect">
            <a:avLst/>
          </a:prstGeom>
        </p:spPr>
        <p:txBody>
          <a:bodyPr wrap="square">
            <a:spAutoFit/>
          </a:bodyPr>
          <a:lstStyle/>
          <a:p>
            <a:pPr algn="just" fontAlgn="base"/>
            <a:r>
              <a:rPr lang="en-US" b="1" dirty="0"/>
              <a:t>2) Duplicate case values are not allowed</a:t>
            </a:r>
            <a:r>
              <a:rPr lang="en-US" b="1" dirty="0" smtClean="0"/>
              <a:t>.</a:t>
            </a:r>
          </a:p>
          <a:p>
            <a:pPr algn="just" fontAlgn="base"/>
            <a:endParaRPr lang="en-US" dirty="0"/>
          </a:p>
          <a:p>
            <a:pPr algn="just" fontAlgn="base"/>
            <a:r>
              <a:rPr lang="en-US" b="1" dirty="0"/>
              <a:t>3)</a:t>
            </a:r>
            <a:r>
              <a:rPr lang="en-US" dirty="0"/>
              <a:t> The </a:t>
            </a:r>
            <a:r>
              <a:rPr lang="en-US" b="1" dirty="0"/>
              <a:t>default statement is optional</a:t>
            </a:r>
            <a:r>
              <a:rPr lang="en-US" dirty="0"/>
              <a:t>. Even if the switch case statement do not have a default statement, </a:t>
            </a:r>
            <a:r>
              <a:rPr lang="en-US" dirty="0" smtClean="0"/>
              <a:t>it </a:t>
            </a:r>
            <a:r>
              <a:rPr lang="en-US" dirty="0"/>
              <a:t>would run without any problem</a:t>
            </a:r>
            <a:r>
              <a:rPr lang="en-US" dirty="0" smtClean="0"/>
              <a:t>.</a:t>
            </a:r>
          </a:p>
          <a:p>
            <a:pPr algn="just" fontAlgn="base"/>
            <a:endParaRPr lang="en-US" dirty="0" smtClean="0"/>
          </a:p>
          <a:p>
            <a:pPr algn="just" fontAlgn="base"/>
            <a:r>
              <a:rPr lang="en-US" b="1" dirty="0"/>
              <a:t>4)</a:t>
            </a:r>
            <a:r>
              <a:rPr lang="en-US" dirty="0"/>
              <a:t> The </a:t>
            </a:r>
            <a:r>
              <a:rPr lang="en-US" b="1" dirty="0"/>
              <a:t>break statement is used inside the switch to terminate a statement</a:t>
            </a:r>
            <a:r>
              <a:rPr lang="en-US" dirty="0"/>
              <a:t> sequence. When a break statement is reached, the switch terminates, and the flow of control jumps to the next line following the switch statement</a:t>
            </a:r>
            <a:r>
              <a:rPr lang="en-US" dirty="0" smtClean="0"/>
              <a:t>.</a:t>
            </a:r>
          </a:p>
          <a:p>
            <a:pPr algn="just" fontAlgn="base"/>
            <a:endParaRPr lang="en-US" dirty="0"/>
          </a:p>
          <a:p>
            <a:pPr algn="just" fontAlgn="base"/>
            <a:r>
              <a:rPr lang="en-US" b="1" dirty="0"/>
              <a:t>5)</a:t>
            </a:r>
            <a:r>
              <a:rPr lang="en-US" dirty="0"/>
              <a:t> The </a:t>
            </a:r>
            <a:r>
              <a:rPr lang="en-US" b="1" dirty="0"/>
              <a:t>break statement is optional</a:t>
            </a:r>
            <a:r>
              <a:rPr lang="en-US" dirty="0"/>
              <a:t>. If omitted, execution will continue on into the next case. The flow of control will fall through to subsequent cases until a break is reached.</a:t>
            </a:r>
          </a:p>
          <a:p>
            <a:pPr algn="just" fontAlgn="base"/>
            <a:endParaRPr lang="en-US" b="1" dirty="0" smtClean="0"/>
          </a:p>
          <a:p>
            <a:pPr algn="just" fontAlgn="base"/>
            <a:r>
              <a:rPr lang="en-US" b="1" dirty="0" smtClean="0"/>
              <a:t>6</a:t>
            </a:r>
            <a:r>
              <a:rPr lang="en-US" b="1" dirty="0"/>
              <a:t>)</a:t>
            </a:r>
            <a:r>
              <a:rPr lang="en-US" dirty="0"/>
              <a:t> </a:t>
            </a:r>
            <a:r>
              <a:rPr lang="en-US" b="1" dirty="0"/>
              <a:t>Nesting of switch statements is allowed</a:t>
            </a:r>
            <a:r>
              <a:rPr lang="en-US" dirty="0"/>
              <a:t>, which means you can have switch statements inside another switch. However nested switch statements should be avoided as it makes the program more complex and less readable. </a:t>
            </a:r>
          </a:p>
          <a:p>
            <a:pPr algn="just" fontAlgn="base"/>
            <a:endParaRPr lang="en-US" b="1" dirty="0" smtClean="0"/>
          </a:p>
          <a:p>
            <a:pPr algn="just" fontAlgn="base"/>
            <a:r>
              <a:rPr lang="en-US" b="1" dirty="0" smtClean="0"/>
              <a:t>7</a:t>
            </a:r>
            <a:r>
              <a:rPr lang="en-US" b="1" dirty="0"/>
              <a:t>)</a:t>
            </a:r>
            <a:r>
              <a:rPr lang="en-US" dirty="0"/>
              <a:t> Switch statements are</a:t>
            </a:r>
            <a:r>
              <a:rPr lang="en-US" b="1" dirty="0"/>
              <a:t> limited to integer values </a:t>
            </a:r>
            <a:r>
              <a:rPr lang="en-US" dirty="0"/>
              <a:t>only in the check condition.</a:t>
            </a:r>
          </a:p>
          <a:p>
            <a:pPr algn="just" fontAlgn="base"/>
            <a:endParaRPr lang="en-US" dirty="0"/>
          </a:p>
        </p:txBody>
      </p:sp>
    </p:spTree>
    <p:extLst>
      <p:ext uri="{BB962C8B-B14F-4D97-AF65-F5344CB8AC3E}">
        <p14:creationId xmlns:p14="http://schemas.microsoft.com/office/powerpoint/2010/main" val="331562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rotWithShape="1">
          <a:blip r:embed="rId2">
            <a:extLst>
              <a:ext uri="{28A0092B-C50C-407E-A947-70E740481C1C}">
                <a14:useLocalDpi xmlns:a14="http://schemas.microsoft.com/office/drawing/2010/main" val="0"/>
              </a:ext>
            </a:extLst>
          </a:blip>
          <a:srcRect r="7025"/>
          <a:stretch/>
        </p:blipFill>
        <p:spPr bwMode="auto">
          <a:xfrm>
            <a:off x="381000" y="381000"/>
            <a:ext cx="7793182"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174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8382000" cy="3046988"/>
          </a:xfrm>
          <a:prstGeom prst="rect">
            <a:avLst/>
          </a:prstGeom>
        </p:spPr>
        <p:txBody>
          <a:bodyPr wrap="square">
            <a:spAutoFit/>
          </a:bodyPr>
          <a:lstStyle/>
          <a:p>
            <a:pPr algn="just" fontAlgn="base"/>
            <a:r>
              <a:rPr lang="en-US" sz="2400" b="1" dirty="0"/>
              <a:t>Some important keywords</a:t>
            </a:r>
            <a:r>
              <a:rPr lang="en-US" sz="2400" b="1" dirty="0" smtClean="0"/>
              <a:t>:</a:t>
            </a:r>
          </a:p>
          <a:p>
            <a:pPr algn="just" fontAlgn="base"/>
            <a:endParaRPr lang="en-US" sz="2400" dirty="0"/>
          </a:p>
          <a:p>
            <a:pPr marL="342900" indent="-342900" algn="just" fontAlgn="base">
              <a:buAutoNum type="arabicParenR"/>
            </a:pPr>
            <a:r>
              <a:rPr lang="en-US" sz="2400" b="1" dirty="0" smtClean="0"/>
              <a:t>Break</a:t>
            </a:r>
            <a:r>
              <a:rPr lang="en-US" sz="2400" b="1" dirty="0"/>
              <a:t>: </a:t>
            </a:r>
            <a:r>
              <a:rPr lang="en-US" sz="2400" dirty="0"/>
              <a:t>This keyword is used to stop the execution inside a switch block. It helps to terminate the switch block and break out of it</a:t>
            </a:r>
            <a:r>
              <a:rPr lang="en-US" sz="2400" dirty="0" smtClean="0"/>
              <a:t>.</a:t>
            </a:r>
          </a:p>
          <a:p>
            <a:pPr algn="just" fontAlgn="base"/>
            <a:endParaRPr lang="en-US" sz="2400" dirty="0"/>
          </a:p>
          <a:p>
            <a:pPr algn="just" fontAlgn="base"/>
            <a:r>
              <a:rPr lang="en-US" sz="2400" b="1" dirty="0"/>
              <a:t>2)</a:t>
            </a:r>
            <a:r>
              <a:rPr lang="en-US" sz="2400" dirty="0"/>
              <a:t> </a:t>
            </a:r>
            <a:r>
              <a:rPr lang="en-US" sz="2400" b="1" dirty="0"/>
              <a:t>Default:</a:t>
            </a:r>
            <a:r>
              <a:rPr lang="en-US" sz="2400" dirty="0"/>
              <a:t> This keyword is used to specify the set of statements to execute if there is no case match.</a:t>
            </a:r>
          </a:p>
        </p:txBody>
      </p:sp>
      <p:sp>
        <p:nvSpPr>
          <p:cNvPr id="3" name="Rectangle 2"/>
          <p:cNvSpPr/>
          <p:nvPr/>
        </p:nvSpPr>
        <p:spPr>
          <a:xfrm>
            <a:off x="533400" y="4191000"/>
            <a:ext cx="8229600" cy="923330"/>
          </a:xfrm>
          <a:prstGeom prst="rect">
            <a:avLst/>
          </a:prstGeom>
        </p:spPr>
        <p:txBody>
          <a:bodyPr wrap="square">
            <a:spAutoFit/>
          </a:bodyPr>
          <a:lstStyle/>
          <a:p>
            <a:r>
              <a:rPr lang="en-US" b="1" i="1" dirty="0"/>
              <a:t>Note:</a:t>
            </a:r>
            <a:r>
              <a:rPr lang="en-US" i="1" dirty="0"/>
              <a:t> Sometimes when </a:t>
            </a:r>
            <a:r>
              <a:rPr lang="en-US" b="1" i="1" dirty="0"/>
              <a:t>default</a:t>
            </a:r>
            <a:r>
              <a:rPr lang="en-US" i="1" dirty="0"/>
              <a:t> is not placed at the end of switch case program, we should use</a:t>
            </a:r>
            <a:r>
              <a:rPr lang="en-US" b="1" i="1" dirty="0"/>
              <a:t> break statement </a:t>
            </a:r>
            <a:r>
              <a:rPr lang="en-US" i="1" dirty="0"/>
              <a:t>with the default case.</a:t>
            </a:r>
            <a:endParaRPr lang="en-US" dirty="0"/>
          </a:p>
        </p:txBody>
      </p:sp>
    </p:spTree>
    <p:extLst>
      <p:ext uri="{BB962C8B-B14F-4D97-AF65-F5344CB8AC3E}">
        <p14:creationId xmlns:p14="http://schemas.microsoft.com/office/powerpoint/2010/main" val="359538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77724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627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077200" cy="6001643"/>
          </a:xfrm>
          <a:prstGeom prst="rect">
            <a:avLst/>
          </a:prstGeom>
        </p:spPr>
        <p:txBody>
          <a:bodyPr wrap="square">
            <a:spAutoFit/>
          </a:bodyPr>
          <a:lstStyle/>
          <a:p>
            <a:r>
              <a:rPr lang="en-US" sz="1600" dirty="0"/>
              <a:t>// C++ program to demonstrate syntax of switch</a:t>
            </a:r>
          </a:p>
          <a:p>
            <a:r>
              <a:rPr lang="en-US" sz="1600" dirty="0"/>
              <a:t>#include &lt;</a:t>
            </a:r>
            <a:r>
              <a:rPr lang="en-US" sz="1600" dirty="0" err="1"/>
              <a:t>iostream</a:t>
            </a:r>
            <a:r>
              <a:rPr lang="en-US" sz="1600" dirty="0"/>
              <a:t>&gt;</a:t>
            </a:r>
          </a:p>
          <a:p>
            <a:r>
              <a:rPr lang="en-US" sz="1600" dirty="0"/>
              <a:t>using namespace </a:t>
            </a:r>
            <a:r>
              <a:rPr lang="en-US" sz="1600" dirty="0" err="1"/>
              <a:t>std</a:t>
            </a:r>
            <a:r>
              <a:rPr lang="en-US" sz="1600" dirty="0"/>
              <a:t>;</a:t>
            </a:r>
          </a:p>
          <a:p>
            <a:endParaRPr lang="en-US" sz="1600" dirty="0"/>
          </a:p>
          <a:p>
            <a:r>
              <a:rPr lang="en-US" sz="1600" dirty="0"/>
              <a:t>// Driver Code</a:t>
            </a:r>
          </a:p>
          <a:p>
            <a:r>
              <a:rPr lang="en-US" sz="1600" dirty="0" err="1"/>
              <a:t>int</a:t>
            </a:r>
            <a:r>
              <a:rPr lang="en-US" sz="1600" dirty="0"/>
              <a:t> main()</a:t>
            </a:r>
          </a:p>
          <a:p>
            <a:r>
              <a:rPr lang="en-US" sz="1600" dirty="0"/>
              <a:t>{</a:t>
            </a:r>
          </a:p>
          <a:p>
            <a:r>
              <a:rPr lang="en-US" sz="1600" dirty="0"/>
              <a:t>	</a:t>
            </a:r>
            <a:r>
              <a:rPr lang="en-US" sz="1600" dirty="0" err="1"/>
              <a:t>int</a:t>
            </a:r>
            <a:r>
              <a:rPr lang="en-US" sz="1600" dirty="0"/>
              <a:t> x = 2;</a:t>
            </a:r>
          </a:p>
          <a:p>
            <a:r>
              <a:rPr lang="en-US" sz="1600" dirty="0"/>
              <a:t>	switch (x) {</a:t>
            </a:r>
          </a:p>
          <a:p>
            <a:r>
              <a:rPr lang="en-US" sz="1600" dirty="0"/>
              <a:t>	case 1:</a:t>
            </a:r>
          </a:p>
          <a:p>
            <a:r>
              <a:rPr lang="en-US" sz="1600" dirty="0"/>
              <a:t>		</a:t>
            </a:r>
            <a:r>
              <a:rPr lang="en-US" sz="1600" dirty="0" err="1"/>
              <a:t>cout</a:t>
            </a:r>
            <a:r>
              <a:rPr lang="en-US" sz="1600" dirty="0"/>
              <a:t> &lt;&lt; "Choice is 1";</a:t>
            </a:r>
          </a:p>
          <a:p>
            <a:r>
              <a:rPr lang="en-US" sz="1600" dirty="0"/>
              <a:t>		break;</a:t>
            </a:r>
          </a:p>
          <a:p>
            <a:r>
              <a:rPr lang="en-US" sz="1600" dirty="0"/>
              <a:t>	case 2:</a:t>
            </a:r>
          </a:p>
          <a:p>
            <a:r>
              <a:rPr lang="en-US" sz="1600" dirty="0"/>
              <a:t>		</a:t>
            </a:r>
            <a:r>
              <a:rPr lang="en-US" sz="1600" dirty="0" err="1"/>
              <a:t>cout</a:t>
            </a:r>
            <a:r>
              <a:rPr lang="en-US" sz="1600" dirty="0"/>
              <a:t> &lt;&lt; "Choice is 2";</a:t>
            </a:r>
          </a:p>
          <a:p>
            <a:r>
              <a:rPr lang="en-US" sz="1600" dirty="0"/>
              <a:t>		break;</a:t>
            </a:r>
          </a:p>
          <a:p>
            <a:r>
              <a:rPr lang="en-US" sz="1600" dirty="0"/>
              <a:t>	case 3:</a:t>
            </a:r>
          </a:p>
          <a:p>
            <a:r>
              <a:rPr lang="en-US" sz="1600" dirty="0"/>
              <a:t>		</a:t>
            </a:r>
            <a:r>
              <a:rPr lang="en-US" sz="1600" dirty="0" err="1"/>
              <a:t>cout</a:t>
            </a:r>
            <a:r>
              <a:rPr lang="en-US" sz="1600" dirty="0"/>
              <a:t> &lt;&lt; "Choice is 3";</a:t>
            </a:r>
          </a:p>
          <a:p>
            <a:r>
              <a:rPr lang="en-US" sz="1600" dirty="0"/>
              <a:t>		break;</a:t>
            </a:r>
          </a:p>
          <a:p>
            <a:r>
              <a:rPr lang="en-US" sz="1600" dirty="0"/>
              <a:t>	default:</a:t>
            </a:r>
          </a:p>
          <a:p>
            <a:r>
              <a:rPr lang="en-US" sz="1600" dirty="0"/>
              <a:t>		</a:t>
            </a:r>
            <a:r>
              <a:rPr lang="en-US" sz="1600" dirty="0" err="1"/>
              <a:t>cout</a:t>
            </a:r>
            <a:r>
              <a:rPr lang="en-US" sz="1600" dirty="0"/>
              <a:t> &lt;&lt; "Choice other than 1, 2 and 3";</a:t>
            </a:r>
          </a:p>
          <a:p>
            <a:r>
              <a:rPr lang="en-US" sz="1600" dirty="0"/>
              <a:t>		break;</a:t>
            </a:r>
          </a:p>
          <a:p>
            <a:r>
              <a:rPr lang="en-US" sz="1600" dirty="0"/>
              <a:t>	}</a:t>
            </a:r>
          </a:p>
          <a:p>
            <a:r>
              <a:rPr lang="en-US" sz="1600" dirty="0"/>
              <a:t>	return 0;</a:t>
            </a:r>
          </a:p>
          <a:p>
            <a:r>
              <a:rPr lang="en-US" sz="1600" dirty="0"/>
              <a:t>}</a:t>
            </a:r>
          </a:p>
        </p:txBody>
      </p:sp>
    </p:spTree>
    <p:extLst>
      <p:ext uri="{BB962C8B-B14F-4D97-AF65-F5344CB8AC3E}">
        <p14:creationId xmlns:p14="http://schemas.microsoft.com/office/powerpoint/2010/main" val="1167395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229600" cy="369332"/>
          </a:xfrm>
          <a:prstGeom prst="rect">
            <a:avLst/>
          </a:prstGeom>
        </p:spPr>
        <p:txBody>
          <a:bodyPr wrap="square">
            <a:spAutoFit/>
          </a:bodyPr>
          <a:lstStyle/>
          <a:p>
            <a:pPr fontAlgn="base"/>
            <a:r>
              <a:rPr lang="en-US" b="1" dirty="0"/>
              <a:t>Conditional or Ternary Operator (?:) in </a:t>
            </a:r>
            <a:r>
              <a:rPr lang="en-US" b="1" dirty="0" smtClean="0"/>
              <a:t>C</a:t>
            </a:r>
            <a:r>
              <a:rPr lang="en-US" b="1" dirty="0"/>
              <a:t>++</a:t>
            </a:r>
          </a:p>
        </p:txBody>
      </p:sp>
      <p:sp>
        <p:nvSpPr>
          <p:cNvPr id="3" name="Rectangle 2"/>
          <p:cNvSpPr/>
          <p:nvPr/>
        </p:nvSpPr>
        <p:spPr>
          <a:xfrm>
            <a:off x="393700" y="990600"/>
            <a:ext cx="8382000" cy="1754326"/>
          </a:xfrm>
          <a:prstGeom prst="rect">
            <a:avLst/>
          </a:prstGeom>
        </p:spPr>
        <p:txBody>
          <a:bodyPr wrap="square">
            <a:spAutoFit/>
          </a:bodyPr>
          <a:lstStyle/>
          <a:p>
            <a:pPr algn="just" fontAlgn="base"/>
            <a:r>
              <a:rPr lang="en-US" dirty="0"/>
              <a:t>The conditional operator is kind of similar to the </a:t>
            </a:r>
            <a:r>
              <a:rPr lang="en-US" u="sng" dirty="0">
                <a:hlinkClick r:id="rId2"/>
              </a:rPr>
              <a:t>if-else statement</a:t>
            </a:r>
            <a:r>
              <a:rPr lang="en-US" dirty="0"/>
              <a:t> as it does follow the same algorithm as of </a:t>
            </a:r>
            <a:r>
              <a:rPr lang="en-US" u="sng" dirty="0">
                <a:hlinkClick r:id="rId2"/>
              </a:rPr>
              <a:t>if-else statement</a:t>
            </a:r>
            <a:r>
              <a:rPr lang="en-US" dirty="0"/>
              <a:t> but the conditional operator takes less space and helps to write the if-else statements in the shortest way possible.</a:t>
            </a:r>
          </a:p>
          <a:p>
            <a:pPr algn="just"/>
            <a:r>
              <a:rPr lang="en-US" dirty="0"/>
              <a:t/>
            </a:r>
            <a:br>
              <a:rPr lang="en-US" dirty="0"/>
            </a:br>
            <a:endParaRPr lang="en-US" dirty="0"/>
          </a:p>
        </p:txBody>
      </p:sp>
      <p:pic>
        <p:nvPicPr>
          <p:cNvPr id="1026"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2133600"/>
            <a:ext cx="8382000" cy="2895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381000" y="5334000"/>
            <a:ext cx="7696200" cy="8284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273239"/>
                </a:solidFill>
                <a:effectLst/>
                <a:latin typeface="urw-din"/>
                <a:cs typeface="Arial" pitchFamily="34" charset="0"/>
              </a:rPr>
              <a:t>Syntax:</a:t>
            </a:r>
            <a:r>
              <a:rPr kumimoji="0" lang="en-US" altLang="en-US" sz="1600" b="0" i="0" u="none" strike="noStrike" cap="none" normalizeH="0" baseline="0" dirty="0" smtClean="0">
                <a:ln>
                  <a:noFill/>
                </a:ln>
                <a:solidFill>
                  <a:srgbClr val="273239"/>
                </a:solidFill>
                <a:effectLst/>
                <a:latin typeface="urw-din"/>
                <a:cs typeface="Arial" pitchFamily="34" charset="0"/>
              </a:rPr>
              <a:t> </a:t>
            </a:r>
            <a:br>
              <a:rPr kumimoji="0" lang="en-US" altLang="en-US" sz="1600" b="0" i="0" u="none" strike="noStrike" cap="none" normalizeH="0" baseline="0" dirty="0" smtClean="0">
                <a:ln>
                  <a:noFill/>
                </a:ln>
                <a:solidFill>
                  <a:srgbClr val="273239"/>
                </a:solidFill>
                <a:effectLst/>
                <a:latin typeface="urw-din"/>
                <a:cs typeface="Arial" pitchFamily="34" charset="0"/>
              </a:rPr>
            </a:br>
            <a:r>
              <a:rPr kumimoji="0" lang="en-US" altLang="en-US" sz="1600" b="0" i="0" u="none" strike="noStrike" cap="none" normalizeH="0" baseline="0" dirty="0" smtClean="0">
                <a:ln>
                  <a:noFill/>
                </a:ln>
                <a:solidFill>
                  <a:srgbClr val="273239"/>
                </a:solidFill>
                <a:effectLst/>
                <a:latin typeface="urw-din"/>
                <a:cs typeface="Arial" pitchFamily="34" charset="0"/>
              </a:rPr>
              <a:t>The conditional operator is of the form  </a:t>
            </a:r>
            <a:endParaRPr kumimoji="0" lang="en-US" altLang="en-US" sz="1600" b="0" i="0" u="none" strike="noStrike" cap="none" normalizeH="0" baseline="0" dirty="0" smtClean="0">
              <a:ln>
                <a:noFill/>
              </a:ln>
              <a:solidFill>
                <a:srgbClr val="273239"/>
              </a:solidFill>
              <a:effectLst/>
              <a:latin typeface="Consolas" pitchFamily="49"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variable = Expression1 ? Expression2 : Expression3</a:t>
            </a:r>
            <a:r>
              <a:rPr kumimoji="0" lang="en-US" altLang="en-US" sz="1600" b="0" i="0" u="none" strike="noStrike" cap="none" normalizeH="0" baseline="0" dirty="0" smtClean="0">
                <a:ln>
                  <a:noFill/>
                </a:ln>
                <a:solidFill>
                  <a:schemeClr val="tx1"/>
                </a:solidFill>
                <a:effectLst/>
                <a:cs typeface="Arial" pitchFamily="34" charset="0"/>
              </a:rPr>
              <a:t> </a:t>
            </a:r>
          </a:p>
        </p:txBody>
      </p:sp>
    </p:spTree>
    <p:extLst>
      <p:ext uri="{BB962C8B-B14F-4D97-AF65-F5344CB8AC3E}">
        <p14:creationId xmlns:p14="http://schemas.microsoft.com/office/powerpoint/2010/main" val="1745761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p:cNvPicPr>
            <a:picLocks noChangeAspect="1" noChangeArrowheads="1"/>
          </p:cNvPicPr>
          <p:nvPr/>
        </p:nvPicPr>
        <p:blipFill rotWithShape="1">
          <a:blip r:embed="rId2">
            <a:extLst>
              <a:ext uri="{28A0092B-C50C-407E-A947-70E740481C1C}">
                <a14:useLocalDpi xmlns:a14="http://schemas.microsoft.com/office/drawing/2010/main" val="0"/>
              </a:ext>
            </a:extLst>
          </a:blip>
          <a:srcRect r="9091"/>
          <a:stretch/>
        </p:blipFill>
        <p:spPr bwMode="auto">
          <a:xfrm>
            <a:off x="685800" y="457200"/>
            <a:ext cx="7239000" cy="575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689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7848600" cy="5909310"/>
          </a:xfrm>
          <a:prstGeom prst="rect">
            <a:avLst/>
          </a:prstGeom>
        </p:spPr>
        <p:txBody>
          <a:bodyPr wrap="square">
            <a:spAutoFit/>
          </a:bodyPr>
          <a:lstStyle/>
          <a:p>
            <a:r>
              <a:rPr lang="en-US" dirty="0"/>
              <a:t>// C++ program to find largest among two</a:t>
            </a:r>
          </a:p>
          <a:p>
            <a:r>
              <a:rPr lang="en-US" dirty="0"/>
              <a:t>// numbers using ternary operator</a:t>
            </a:r>
          </a:p>
          <a:p>
            <a:endParaRPr lang="en-US" dirty="0"/>
          </a:p>
          <a:p>
            <a:r>
              <a:rPr lang="en-US" dirty="0"/>
              <a:t>#include &lt;</a:t>
            </a:r>
            <a:r>
              <a:rPr lang="en-US" dirty="0" err="1"/>
              <a:t>iostream</a:t>
            </a:r>
            <a:r>
              <a:rPr lang="en-US" dirty="0"/>
              <a:t>&gt;</a:t>
            </a:r>
          </a:p>
          <a:p>
            <a:r>
              <a:rPr lang="en-US" dirty="0"/>
              <a:t>using namespace </a:t>
            </a:r>
            <a:r>
              <a:rPr lang="en-US" dirty="0" err="1"/>
              <a:t>std</a:t>
            </a:r>
            <a:r>
              <a:rPr lang="en-US" dirty="0"/>
              <a:t>;</a:t>
            </a:r>
          </a:p>
          <a:p>
            <a:endParaRPr lang="en-US" dirty="0"/>
          </a:p>
          <a:p>
            <a:r>
              <a:rPr lang="en-US" dirty="0" err="1"/>
              <a:t>int</a:t>
            </a:r>
            <a:r>
              <a:rPr lang="en-US" dirty="0"/>
              <a:t> main()</a:t>
            </a:r>
          </a:p>
          <a:p>
            <a:r>
              <a:rPr lang="en-US" dirty="0"/>
              <a:t>{</a:t>
            </a:r>
          </a:p>
          <a:p>
            <a:r>
              <a:rPr lang="en-US" dirty="0"/>
              <a:t>	// variable declaration</a:t>
            </a:r>
          </a:p>
          <a:p>
            <a:r>
              <a:rPr lang="en-US" dirty="0"/>
              <a:t>	</a:t>
            </a:r>
            <a:r>
              <a:rPr lang="en-US" dirty="0" err="1"/>
              <a:t>int</a:t>
            </a:r>
            <a:r>
              <a:rPr lang="en-US" dirty="0"/>
              <a:t> n1 = 5, n2 = 10, max;</a:t>
            </a:r>
          </a:p>
          <a:p>
            <a:endParaRPr lang="en-US" dirty="0"/>
          </a:p>
          <a:p>
            <a:r>
              <a:rPr lang="en-US" dirty="0"/>
              <a:t>	// Largest among n1 and n2</a:t>
            </a:r>
          </a:p>
          <a:p>
            <a:r>
              <a:rPr lang="en-US" dirty="0"/>
              <a:t>	max = (n1 &gt; n2) ? n1 : n2;</a:t>
            </a:r>
          </a:p>
          <a:p>
            <a:endParaRPr lang="en-US" dirty="0"/>
          </a:p>
          <a:p>
            <a:r>
              <a:rPr lang="en-US" dirty="0"/>
              <a:t>	// Print the largest number</a:t>
            </a:r>
          </a:p>
          <a:p>
            <a:r>
              <a:rPr lang="en-US" dirty="0"/>
              <a:t>	</a:t>
            </a:r>
            <a:r>
              <a:rPr lang="en-US" dirty="0" err="1"/>
              <a:t>cout</a:t>
            </a:r>
            <a:r>
              <a:rPr lang="en-US" dirty="0"/>
              <a:t> &lt;&lt; "Largest number between " &lt;&lt; n1</a:t>
            </a:r>
          </a:p>
          <a:p>
            <a:r>
              <a:rPr lang="en-US" dirty="0"/>
              <a:t>						&lt;&lt; " and " &lt;&lt; n2</a:t>
            </a:r>
          </a:p>
          <a:p>
            <a:r>
              <a:rPr lang="en-US" dirty="0"/>
              <a:t>						&lt;&lt; " is " &lt;&lt; max;</a:t>
            </a:r>
          </a:p>
          <a:p>
            <a:endParaRPr lang="en-US" dirty="0"/>
          </a:p>
          <a:p>
            <a:r>
              <a:rPr lang="en-US" dirty="0"/>
              <a:t>	return 0;</a:t>
            </a:r>
          </a:p>
          <a:p>
            <a:r>
              <a:rPr lang="en-US" dirty="0"/>
              <a:t>}</a:t>
            </a:r>
          </a:p>
        </p:txBody>
      </p:sp>
    </p:spTree>
    <p:extLst>
      <p:ext uri="{BB962C8B-B14F-4D97-AF65-F5344CB8AC3E}">
        <p14:creationId xmlns:p14="http://schemas.microsoft.com/office/powerpoint/2010/main" val="558756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descr="While loop&#10; while loop can be address as an entry control loop. It&#10;is completed in 3 steps.&#10;Variable initialization.( 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2139863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descr="Syntax :&#10;variable initialization ;&#10;while (condition)&#10;{&#10;statements ;&#10;variable increment or decrement ;&#10;}&#10;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362145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2" descr="Flow chart&#10;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3189321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153400" cy="3693319"/>
          </a:xfrm>
          <a:prstGeom prst="rect">
            <a:avLst/>
          </a:prstGeom>
        </p:spPr>
        <p:txBody>
          <a:bodyPr wrap="square">
            <a:spAutoFit/>
          </a:bodyPr>
          <a:lstStyle/>
          <a:p>
            <a:r>
              <a:rPr lang="en-GB" b="1" u="sng" dirty="0">
                <a:solidFill>
                  <a:prstClr val="black"/>
                </a:solidFill>
              </a:rPr>
              <a:t>C++ For Loop</a:t>
            </a:r>
          </a:p>
          <a:p>
            <a:pPr algn="just"/>
            <a:r>
              <a:rPr lang="en-GB" dirty="0">
                <a:solidFill>
                  <a:prstClr val="black"/>
                </a:solidFill>
              </a:rPr>
              <a:t>The C++ for loop is used to iterate a part of the program several times. If the number of iteration is fixed, it is recommended to use for loop than while or do-while loops.</a:t>
            </a:r>
          </a:p>
          <a:p>
            <a:pPr algn="just"/>
            <a:endParaRPr lang="en-GB" dirty="0">
              <a:solidFill>
                <a:prstClr val="black"/>
              </a:solidFill>
            </a:endParaRPr>
          </a:p>
          <a:p>
            <a:r>
              <a:rPr lang="en-GB" dirty="0">
                <a:solidFill>
                  <a:prstClr val="black"/>
                </a:solidFill>
              </a:rPr>
              <a:t>The C++ for loop is same as C/C#. We can initialize variable, check condition and increment/decrement value.</a:t>
            </a:r>
          </a:p>
          <a:p>
            <a:endParaRPr lang="en-GB" dirty="0">
              <a:solidFill>
                <a:prstClr val="black"/>
              </a:solidFill>
            </a:endParaRPr>
          </a:p>
          <a:p>
            <a:r>
              <a:rPr lang="en-GB" b="1" dirty="0">
                <a:solidFill>
                  <a:prstClr val="black"/>
                </a:solidFill>
              </a:rPr>
              <a:t>for</a:t>
            </a:r>
            <a:r>
              <a:rPr lang="en-GB" dirty="0">
                <a:solidFill>
                  <a:prstClr val="black"/>
                </a:solidFill>
              </a:rPr>
              <a:t>(initialization; condition; </a:t>
            </a:r>
            <a:r>
              <a:rPr lang="en-GB" dirty="0" err="1">
                <a:solidFill>
                  <a:prstClr val="black"/>
                </a:solidFill>
              </a:rPr>
              <a:t>incr</a:t>
            </a:r>
            <a:r>
              <a:rPr lang="en-GB" dirty="0">
                <a:solidFill>
                  <a:prstClr val="black"/>
                </a:solidFill>
              </a:rPr>
              <a:t>/</a:t>
            </a:r>
            <a:r>
              <a:rPr lang="en-GB" dirty="0" err="1">
                <a:solidFill>
                  <a:prstClr val="black"/>
                </a:solidFill>
              </a:rPr>
              <a:t>decr</a:t>
            </a:r>
            <a:r>
              <a:rPr lang="en-GB" dirty="0">
                <a:solidFill>
                  <a:prstClr val="black"/>
                </a:solidFill>
              </a:rPr>
              <a:t>)</a:t>
            </a:r>
          </a:p>
          <a:p>
            <a:r>
              <a:rPr lang="en-GB" dirty="0">
                <a:solidFill>
                  <a:prstClr val="black"/>
                </a:solidFill>
              </a:rPr>
              <a:t>{    </a:t>
            </a:r>
          </a:p>
          <a:p>
            <a:r>
              <a:rPr lang="en-GB" dirty="0">
                <a:solidFill>
                  <a:prstClr val="black"/>
                </a:solidFill>
              </a:rPr>
              <a:t>//code to be executed    </a:t>
            </a:r>
          </a:p>
          <a:p>
            <a:r>
              <a:rPr lang="en-GB" dirty="0">
                <a:solidFill>
                  <a:prstClr val="black"/>
                </a:solidFill>
              </a:rPr>
              <a:t>}    </a:t>
            </a:r>
          </a:p>
          <a:p>
            <a:pPr algn="just"/>
            <a:endParaRPr lang="en-GB" dirty="0">
              <a:solidFill>
                <a:prstClr val="black"/>
              </a:solidFill>
            </a:endParaRPr>
          </a:p>
        </p:txBody>
      </p:sp>
      <p:pic>
        <p:nvPicPr>
          <p:cNvPr id="153602" name="Picture 2" descr="Cpp For loop 1"/>
          <p:cNvPicPr>
            <a:picLocks noChangeAspect="1" noChangeArrowheads="1"/>
          </p:cNvPicPr>
          <p:nvPr/>
        </p:nvPicPr>
        <p:blipFill>
          <a:blip r:embed="rId2"/>
          <a:srcRect/>
          <a:stretch>
            <a:fillRect/>
          </a:stretch>
        </p:blipFill>
        <p:spPr bwMode="auto">
          <a:xfrm>
            <a:off x="5638800" y="2362200"/>
            <a:ext cx="3086100" cy="3781426"/>
          </a:xfrm>
          <a:prstGeom prst="rect">
            <a:avLst/>
          </a:prstGeom>
          <a:noFill/>
        </p:spPr>
      </p:pic>
    </p:spTree>
    <p:extLst>
      <p:ext uri="{BB962C8B-B14F-4D97-AF65-F5344CB8AC3E}">
        <p14:creationId xmlns:p14="http://schemas.microsoft.com/office/powerpoint/2010/main" val="2800506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descr="If..else statement&#10; The general form of a simple if...else statement is,&#10;if( expression )&#10;{&#10;statement-block1;&#10;{&#10;else&#10;{&#10;st..."/>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365146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2" descr="Example :&#10;#include&lt;iostream.h&gt;&#10;#include&lt;conio.h&gt;&#10;Void main (void)&#10;{&#10;Int k;&#10;Clrscr();&#10;K=0;&#10;While( k&lt; 20)&#10;{&#10;Cout&lt;&lt;“ n “&lt;&lt;k;&#10;..."/>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2793623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2" descr="For loop&#10; for loop is used to execute a set of statement repeatedly until a particular&#10;condition is satisfied. we can say..."/>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3103214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2" descr="Flow chart&#10;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1589619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2" descr="Example :&#10;#include &lt;iostream&gt;&#10;using namespace std;&#10;int main()&#10;{&#10;int i, n, factorial = 1;&#10;cout&lt;&lt;&quot;Enter a positive integer: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2627862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077200" cy="4278094"/>
          </a:xfrm>
          <a:prstGeom prst="rect">
            <a:avLst/>
          </a:prstGeom>
        </p:spPr>
        <p:txBody>
          <a:bodyPr wrap="square">
            <a:spAutoFit/>
          </a:bodyPr>
          <a:lstStyle/>
          <a:p>
            <a:pPr algn="ctr"/>
            <a:r>
              <a:rPr lang="en-GB" sz="2800" b="1" u="sng" dirty="0">
                <a:solidFill>
                  <a:srgbClr val="FF0000"/>
                </a:solidFill>
              </a:rPr>
              <a:t>C++ Do-While Loop</a:t>
            </a:r>
          </a:p>
          <a:p>
            <a:pPr algn="ctr"/>
            <a:endParaRPr lang="en-GB" sz="2800" b="1" u="sng" dirty="0">
              <a:solidFill>
                <a:srgbClr val="FF0000"/>
              </a:solidFill>
            </a:endParaRPr>
          </a:p>
          <a:p>
            <a:pPr algn="just"/>
            <a:r>
              <a:rPr lang="en-GB" dirty="0">
                <a:solidFill>
                  <a:prstClr val="black"/>
                </a:solidFill>
              </a:rPr>
              <a:t>The C++ do-while loop is used to iterate a part of the program several times. If the number of iteration is not fixed and you must have to execute the loop at least once, it is recommended to use do-while loop</a:t>
            </a:r>
          </a:p>
          <a:p>
            <a:pPr algn="just"/>
            <a:endParaRPr lang="en-US" dirty="0">
              <a:solidFill>
                <a:prstClr val="black"/>
              </a:solidFill>
            </a:endParaRPr>
          </a:p>
          <a:p>
            <a:r>
              <a:rPr lang="en-GB" dirty="0">
                <a:solidFill>
                  <a:prstClr val="black"/>
                </a:solidFill>
              </a:rPr>
              <a:t>The C++ do-while loop is executed at least once because condition is checked after loop body.</a:t>
            </a:r>
          </a:p>
          <a:p>
            <a:endParaRPr lang="en-GB" dirty="0">
              <a:solidFill>
                <a:prstClr val="black"/>
              </a:solidFill>
            </a:endParaRPr>
          </a:p>
          <a:p>
            <a:r>
              <a:rPr lang="en-GB" b="1" dirty="0">
                <a:solidFill>
                  <a:prstClr val="black"/>
                </a:solidFill>
              </a:rPr>
              <a:t>do</a:t>
            </a:r>
            <a:r>
              <a:rPr lang="en-GB" dirty="0">
                <a:solidFill>
                  <a:prstClr val="black"/>
                </a:solidFill>
              </a:rPr>
              <a:t>{    </a:t>
            </a:r>
          </a:p>
          <a:p>
            <a:r>
              <a:rPr lang="en-GB" dirty="0">
                <a:solidFill>
                  <a:prstClr val="black"/>
                </a:solidFill>
              </a:rPr>
              <a:t>//code to be executed    </a:t>
            </a:r>
          </a:p>
          <a:p>
            <a:r>
              <a:rPr lang="en-GB" dirty="0">
                <a:solidFill>
                  <a:prstClr val="black"/>
                </a:solidFill>
              </a:rPr>
              <a:t>}</a:t>
            </a:r>
            <a:r>
              <a:rPr lang="en-GB" b="1" dirty="0">
                <a:solidFill>
                  <a:prstClr val="black"/>
                </a:solidFill>
              </a:rPr>
              <a:t>while</a:t>
            </a:r>
            <a:r>
              <a:rPr lang="en-GB" dirty="0">
                <a:solidFill>
                  <a:prstClr val="black"/>
                </a:solidFill>
              </a:rPr>
              <a:t>(condition);  </a:t>
            </a:r>
          </a:p>
          <a:p>
            <a:pPr algn="just"/>
            <a:endParaRPr lang="en-GB" dirty="0">
              <a:solidFill>
                <a:prstClr val="black"/>
              </a:solidFill>
            </a:endParaRPr>
          </a:p>
        </p:txBody>
      </p:sp>
      <p:pic>
        <p:nvPicPr>
          <p:cNvPr id="1026" name="Picture 2" descr="Cpp Do while loop 1"/>
          <p:cNvPicPr>
            <a:picLocks noChangeAspect="1" noChangeArrowheads="1"/>
          </p:cNvPicPr>
          <p:nvPr/>
        </p:nvPicPr>
        <p:blipFill>
          <a:blip r:embed="rId2"/>
          <a:srcRect/>
          <a:stretch>
            <a:fillRect/>
          </a:stretch>
        </p:blipFill>
        <p:spPr bwMode="auto">
          <a:xfrm>
            <a:off x="4343400" y="3352800"/>
            <a:ext cx="3962400" cy="2971801"/>
          </a:xfrm>
          <a:prstGeom prst="rect">
            <a:avLst/>
          </a:prstGeom>
          <a:noFill/>
        </p:spPr>
      </p:pic>
    </p:spTree>
    <p:extLst>
      <p:ext uri="{BB962C8B-B14F-4D97-AF65-F5344CB8AC3E}">
        <p14:creationId xmlns:p14="http://schemas.microsoft.com/office/powerpoint/2010/main" val="1917683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8153400" cy="5170646"/>
          </a:xfrm>
          <a:prstGeom prst="rect">
            <a:avLst/>
          </a:prstGeom>
        </p:spPr>
        <p:txBody>
          <a:bodyPr wrap="square">
            <a:spAutoFit/>
          </a:bodyPr>
          <a:lstStyle/>
          <a:p>
            <a:r>
              <a:rPr lang="en-GB" sz="2400" b="1" u="sng" dirty="0">
                <a:solidFill>
                  <a:prstClr val="black"/>
                </a:solidFill>
              </a:rPr>
              <a:t>C++ do-while Loop Example</a:t>
            </a:r>
          </a:p>
          <a:p>
            <a:endParaRPr lang="en-GB" dirty="0">
              <a:solidFill>
                <a:prstClr val="black"/>
              </a:solidFill>
            </a:endParaRPr>
          </a:p>
          <a:p>
            <a:r>
              <a:rPr lang="en-GB" sz="2400" dirty="0">
                <a:solidFill>
                  <a:prstClr val="black"/>
                </a:solidFill>
              </a:rPr>
              <a:t>Let's see a simple example of C++ do-while loop to print the table of 2.</a:t>
            </a:r>
          </a:p>
          <a:p>
            <a:endParaRPr lang="en-GB" sz="2400" dirty="0">
              <a:solidFill>
                <a:prstClr val="black"/>
              </a:solidFill>
            </a:endParaRPr>
          </a:p>
          <a:p>
            <a:r>
              <a:rPr lang="en-GB" sz="2400" dirty="0">
                <a:solidFill>
                  <a:prstClr val="black"/>
                </a:solidFill>
              </a:rPr>
              <a:t>#include &lt;iostream&gt;  </a:t>
            </a:r>
          </a:p>
          <a:p>
            <a:r>
              <a:rPr lang="en-GB" sz="2400" b="1" dirty="0">
                <a:solidFill>
                  <a:prstClr val="black"/>
                </a:solidFill>
              </a:rPr>
              <a:t>using</a:t>
            </a:r>
            <a:r>
              <a:rPr lang="en-GB" sz="2400" dirty="0">
                <a:solidFill>
                  <a:prstClr val="black"/>
                </a:solidFill>
              </a:rPr>
              <a:t> </a:t>
            </a:r>
            <a:r>
              <a:rPr lang="en-GB" sz="2400" b="1" dirty="0">
                <a:solidFill>
                  <a:prstClr val="black"/>
                </a:solidFill>
              </a:rPr>
              <a:t>namespace</a:t>
            </a:r>
            <a:r>
              <a:rPr lang="en-GB" sz="2400" dirty="0">
                <a:solidFill>
                  <a:prstClr val="black"/>
                </a:solidFill>
              </a:rPr>
              <a:t> std;  </a:t>
            </a:r>
          </a:p>
          <a:p>
            <a:r>
              <a:rPr lang="en-GB" sz="2400" b="1" dirty="0">
                <a:solidFill>
                  <a:prstClr val="black"/>
                </a:solidFill>
              </a:rPr>
              <a:t>int</a:t>
            </a:r>
            <a:r>
              <a:rPr lang="en-GB" sz="2400" dirty="0">
                <a:solidFill>
                  <a:prstClr val="black"/>
                </a:solidFill>
              </a:rPr>
              <a:t> main() {  </a:t>
            </a:r>
          </a:p>
          <a:p>
            <a:r>
              <a:rPr lang="en-GB" sz="2400" dirty="0">
                <a:solidFill>
                  <a:prstClr val="black"/>
                </a:solidFill>
              </a:rPr>
              <a:t>     </a:t>
            </a:r>
            <a:r>
              <a:rPr lang="en-GB" sz="2400" b="1" dirty="0">
                <a:solidFill>
                  <a:prstClr val="black"/>
                </a:solidFill>
              </a:rPr>
              <a:t>int</a:t>
            </a:r>
            <a:r>
              <a:rPr lang="en-GB" sz="2400" dirty="0">
                <a:solidFill>
                  <a:prstClr val="black"/>
                </a:solidFill>
              </a:rPr>
              <a:t> </a:t>
            </a:r>
            <a:r>
              <a:rPr lang="en-GB" sz="2400" dirty="0" err="1">
                <a:solidFill>
                  <a:prstClr val="black"/>
                </a:solidFill>
              </a:rPr>
              <a:t>i</a:t>
            </a:r>
            <a:r>
              <a:rPr lang="en-GB" sz="2400" dirty="0">
                <a:solidFill>
                  <a:prstClr val="black"/>
                </a:solidFill>
              </a:rPr>
              <a:t> = 2;    </a:t>
            </a:r>
          </a:p>
          <a:p>
            <a:r>
              <a:rPr lang="en-GB" sz="2400" dirty="0">
                <a:solidFill>
                  <a:prstClr val="black"/>
                </a:solidFill>
              </a:rPr>
              <a:t>          </a:t>
            </a:r>
            <a:r>
              <a:rPr lang="en-GB" sz="2400" b="1" dirty="0">
                <a:solidFill>
                  <a:prstClr val="black"/>
                </a:solidFill>
              </a:rPr>
              <a:t>do</a:t>
            </a:r>
            <a:r>
              <a:rPr lang="en-GB" sz="2400" dirty="0">
                <a:solidFill>
                  <a:prstClr val="black"/>
                </a:solidFill>
              </a:rPr>
              <a:t>{    </a:t>
            </a:r>
          </a:p>
          <a:p>
            <a:r>
              <a:rPr lang="en-GB" sz="2400" dirty="0">
                <a:solidFill>
                  <a:prstClr val="black"/>
                </a:solidFill>
              </a:rPr>
              <a:t>              </a:t>
            </a:r>
            <a:r>
              <a:rPr lang="en-GB" sz="2400" dirty="0" err="1">
                <a:solidFill>
                  <a:prstClr val="black"/>
                </a:solidFill>
              </a:rPr>
              <a:t>cout</a:t>
            </a:r>
            <a:r>
              <a:rPr lang="en-GB" sz="2400" dirty="0">
                <a:solidFill>
                  <a:prstClr val="black"/>
                </a:solidFill>
              </a:rPr>
              <a:t>&lt;&lt;</a:t>
            </a:r>
            <a:r>
              <a:rPr lang="en-GB" sz="2400" dirty="0" err="1">
                <a:solidFill>
                  <a:prstClr val="black"/>
                </a:solidFill>
              </a:rPr>
              <a:t>i</a:t>
            </a:r>
            <a:r>
              <a:rPr lang="en-GB" sz="2400" dirty="0">
                <a:solidFill>
                  <a:prstClr val="black"/>
                </a:solidFill>
              </a:rPr>
              <a:t>&lt;&lt;"\n";    </a:t>
            </a:r>
          </a:p>
          <a:p>
            <a:r>
              <a:rPr lang="en-GB" sz="2400" dirty="0">
                <a:solidFill>
                  <a:prstClr val="black"/>
                </a:solidFill>
              </a:rPr>
              <a:t>              </a:t>
            </a:r>
            <a:r>
              <a:rPr lang="en-GB" sz="2400" dirty="0" err="1">
                <a:solidFill>
                  <a:prstClr val="black"/>
                </a:solidFill>
              </a:rPr>
              <a:t>i</a:t>
            </a:r>
            <a:r>
              <a:rPr lang="en-GB" sz="2400" dirty="0">
                <a:solidFill>
                  <a:prstClr val="black"/>
                </a:solidFill>
              </a:rPr>
              <a:t>++;    </a:t>
            </a:r>
          </a:p>
          <a:p>
            <a:r>
              <a:rPr lang="en-GB" sz="2400" dirty="0">
                <a:solidFill>
                  <a:prstClr val="black"/>
                </a:solidFill>
              </a:rPr>
              <a:t>          } </a:t>
            </a:r>
            <a:r>
              <a:rPr lang="en-GB" sz="2400" b="1" dirty="0">
                <a:solidFill>
                  <a:prstClr val="black"/>
                </a:solidFill>
              </a:rPr>
              <a:t>while</a:t>
            </a:r>
            <a:r>
              <a:rPr lang="en-GB" sz="2400" dirty="0">
                <a:solidFill>
                  <a:prstClr val="black"/>
                </a:solidFill>
              </a:rPr>
              <a:t> (</a:t>
            </a:r>
            <a:r>
              <a:rPr lang="en-GB" sz="2400" dirty="0" err="1">
                <a:solidFill>
                  <a:prstClr val="black"/>
                </a:solidFill>
              </a:rPr>
              <a:t>i</a:t>
            </a:r>
            <a:r>
              <a:rPr lang="en-GB" sz="2400" dirty="0">
                <a:solidFill>
                  <a:prstClr val="black"/>
                </a:solidFill>
              </a:rPr>
              <a:t> &lt;= 10) ;    </a:t>
            </a:r>
          </a:p>
          <a:p>
            <a:r>
              <a:rPr lang="en-GB" sz="2400" dirty="0">
                <a:solidFill>
                  <a:prstClr val="black"/>
                </a:solidFill>
              </a:rPr>
              <a:t>}  </a:t>
            </a:r>
          </a:p>
        </p:txBody>
      </p:sp>
    </p:spTree>
    <p:extLst>
      <p:ext uri="{BB962C8B-B14F-4D97-AF65-F5344CB8AC3E}">
        <p14:creationId xmlns:p14="http://schemas.microsoft.com/office/powerpoint/2010/main" val="1063091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85800"/>
            <a:ext cx="4814138" cy="4616648"/>
          </a:xfrm>
          <a:prstGeom prst="rect">
            <a:avLst/>
          </a:prstGeom>
        </p:spPr>
        <p:txBody>
          <a:bodyPr wrap="none">
            <a:spAutoFit/>
          </a:bodyPr>
          <a:lstStyle/>
          <a:p>
            <a:r>
              <a:rPr lang="en-GB" sz="2400" b="1" u="sng" dirty="0">
                <a:solidFill>
                  <a:prstClr val="black"/>
                </a:solidFill>
              </a:rPr>
              <a:t>C++ Nested do-while Loop</a:t>
            </a:r>
          </a:p>
          <a:p>
            <a:endParaRPr lang="en-US" dirty="0">
              <a:solidFill>
                <a:prstClr val="black"/>
              </a:solidFill>
            </a:endParaRPr>
          </a:p>
          <a:p>
            <a:r>
              <a:rPr lang="en-GB" dirty="0">
                <a:solidFill>
                  <a:prstClr val="black"/>
                </a:solidFill>
              </a:rPr>
              <a:t>#include &lt;iostream&gt;  </a:t>
            </a:r>
          </a:p>
          <a:p>
            <a:r>
              <a:rPr lang="en-GB" b="1" dirty="0">
                <a:solidFill>
                  <a:prstClr val="black"/>
                </a:solidFill>
              </a:rPr>
              <a:t>using</a:t>
            </a:r>
            <a:r>
              <a:rPr lang="en-GB" dirty="0">
                <a:solidFill>
                  <a:prstClr val="black"/>
                </a:solidFill>
              </a:rPr>
              <a:t> </a:t>
            </a:r>
            <a:r>
              <a:rPr lang="en-GB" b="1" dirty="0">
                <a:solidFill>
                  <a:prstClr val="black"/>
                </a:solidFill>
              </a:rPr>
              <a:t>namespace</a:t>
            </a:r>
            <a:r>
              <a:rPr lang="en-GB" dirty="0">
                <a:solidFill>
                  <a:prstClr val="black"/>
                </a:solidFill>
              </a:rPr>
              <a:t> std;  </a:t>
            </a:r>
          </a:p>
          <a:p>
            <a:r>
              <a:rPr lang="en-GB" b="1" dirty="0">
                <a:solidFill>
                  <a:prstClr val="black"/>
                </a:solidFill>
              </a:rPr>
              <a:t>int</a:t>
            </a:r>
            <a:r>
              <a:rPr lang="en-GB" dirty="0">
                <a:solidFill>
                  <a:prstClr val="black"/>
                </a:solidFill>
              </a:rPr>
              <a:t> main() {  </a:t>
            </a:r>
          </a:p>
          <a:p>
            <a:r>
              <a:rPr lang="en-GB" dirty="0">
                <a:solidFill>
                  <a:prstClr val="black"/>
                </a:solidFill>
              </a:rPr>
              <a:t>     </a:t>
            </a:r>
            <a:r>
              <a:rPr lang="en-GB" b="1" dirty="0">
                <a:solidFill>
                  <a:prstClr val="black"/>
                </a:solidFill>
              </a:rPr>
              <a:t>int</a:t>
            </a:r>
            <a:r>
              <a:rPr lang="en-GB" dirty="0">
                <a:solidFill>
                  <a:prstClr val="black"/>
                </a:solidFill>
              </a:rPr>
              <a:t> </a:t>
            </a:r>
            <a:r>
              <a:rPr lang="en-GB" dirty="0" err="1">
                <a:solidFill>
                  <a:prstClr val="black"/>
                </a:solidFill>
              </a:rPr>
              <a:t>i</a:t>
            </a:r>
            <a:r>
              <a:rPr lang="en-GB" dirty="0">
                <a:solidFill>
                  <a:prstClr val="black"/>
                </a:solidFill>
              </a:rPr>
              <a:t> = 1;    </a:t>
            </a:r>
          </a:p>
          <a:p>
            <a:r>
              <a:rPr lang="en-GB" dirty="0">
                <a:solidFill>
                  <a:prstClr val="black"/>
                </a:solidFill>
              </a:rPr>
              <a:t>         </a:t>
            </a:r>
            <a:r>
              <a:rPr lang="en-GB" b="1" dirty="0">
                <a:solidFill>
                  <a:prstClr val="black"/>
                </a:solidFill>
              </a:rPr>
              <a:t>do</a:t>
            </a:r>
            <a:r>
              <a:rPr lang="en-GB" dirty="0">
                <a:solidFill>
                  <a:prstClr val="black"/>
                </a:solidFill>
              </a:rPr>
              <a:t>{    </a:t>
            </a:r>
          </a:p>
          <a:p>
            <a:r>
              <a:rPr lang="en-GB" dirty="0">
                <a:solidFill>
                  <a:prstClr val="black"/>
                </a:solidFill>
              </a:rPr>
              <a:t>              </a:t>
            </a:r>
            <a:r>
              <a:rPr lang="en-GB" b="1" dirty="0">
                <a:solidFill>
                  <a:prstClr val="black"/>
                </a:solidFill>
              </a:rPr>
              <a:t>int</a:t>
            </a:r>
            <a:r>
              <a:rPr lang="en-GB" dirty="0">
                <a:solidFill>
                  <a:prstClr val="black"/>
                </a:solidFill>
              </a:rPr>
              <a:t> j = 1;          </a:t>
            </a:r>
          </a:p>
          <a:p>
            <a:r>
              <a:rPr lang="en-GB" dirty="0">
                <a:solidFill>
                  <a:prstClr val="black"/>
                </a:solidFill>
              </a:rPr>
              <a:t>              </a:t>
            </a:r>
            <a:r>
              <a:rPr lang="en-GB" b="1" dirty="0">
                <a:solidFill>
                  <a:prstClr val="black"/>
                </a:solidFill>
              </a:rPr>
              <a:t>do</a:t>
            </a:r>
            <a:r>
              <a:rPr lang="en-GB" dirty="0">
                <a:solidFill>
                  <a:prstClr val="black"/>
                </a:solidFill>
              </a:rPr>
              <a:t>{    </a:t>
            </a:r>
          </a:p>
          <a:p>
            <a:r>
              <a:rPr lang="en-GB" dirty="0">
                <a:solidFill>
                  <a:prstClr val="black"/>
                </a:solidFill>
              </a:rPr>
              <a:t>                </a:t>
            </a:r>
            <a:r>
              <a:rPr lang="en-GB" dirty="0" err="1">
                <a:solidFill>
                  <a:prstClr val="black"/>
                </a:solidFill>
              </a:rPr>
              <a:t>cout</a:t>
            </a:r>
            <a:r>
              <a:rPr lang="en-GB" dirty="0">
                <a:solidFill>
                  <a:prstClr val="black"/>
                </a:solidFill>
              </a:rPr>
              <a:t>&lt;&lt;</a:t>
            </a:r>
            <a:r>
              <a:rPr lang="en-GB" dirty="0" err="1">
                <a:solidFill>
                  <a:prstClr val="black"/>
                </a:solidFill>
              </a:rPr>
              <a:t>i</a:t>
            </a:r>
            <a:r>
              <a:rPr lang="en-GB" dirty="0">
                <a:solidFill>
                  <a:prstClr val="black"/>
                </a:solidFill>
              </a:rPr>
              <a:t>&lt;&lt;"\n";        </a:t>
            </a:r>
          </a:p>
          <a:p>
            <a:r>
              <a:rPr lang="en-GB" dirty="0">
                <a:solidFill>
                  <a:prstClr val="black"/>
                </a:solidFill>
              </a:rPr>
              <a:t>                  j++;    </a:t>
            </a:r>
          </a:p>
          <a:p>
            <a:r>
              <a:rPr lang="en-GB" dirty="0">
                <a:solidFill>
                  <a:prstClr val="black"/>
                </a:solidFill>
              </a:rPr>
              <a:t>              } </a:t>
            </a:r>
            <a:r>
              <a:rPr lang="en-GB" b="1" dirty="0">
                <a:solidFill>
                  <a:prstClr val="black"/>
                </a:solidFill>
              </a:rPr>
              <a:t>while</a:t>
            </a:r>
            <a:r>
              <a:rPr lang="en-GB" dirty="0">
                <a:solidFill>
                  <a:prstClr val="black"/>
                </a:solidFill>
              </a:rPr>
              <a:t> (j &lt;= 3) ;    </a:t>
            </a:r>
          </a:p>
          <a:p>
            <a:r>
              <a:rPr lang="en-GB" dirty="0">
                <a:solidFill>
                  <a:prstClr val="black"/>
                </a:solidFill>
              </a:rPr>
              <a:t>              </a:t>
            </a:r>
            <a:r>
              <a:rPr lang="en-GB" dirty="0" err="1">
                <a:solidFill>
                  <a:prstClr val="black"/>
                </a:solidFill>
              </a:rPr>
              <a:t>i</a:t>
            </a:r>
            <a:r>
              <a:rPr lang="en-GB" dirty="0">
                <a:solidFill>
                  <a:prstClr val="black"/>
                </a:solidFill>
              </a:rPr>
              <a:t>++;    </a:t>
            </a:r>
          </a:p>
          <a:p>
            <a:r>
              <a:rPr lang="en-GB" dirty="0">
                <a:solidFill>
                  <a:prstClr val="black"/>
                </a:solidFill>
              </a:rPr>
              <a:t>          } </a:t>
            </a:r>
            <a:r>
              <a:rPr lang="en-GB" b="1" dirty="0">
                <a:solidFill>
                  <a:prstClr val="black"/>
                </a:solidFill>
              </a:rPr>
              <a:t>while</a:t>
            </a:r>
            <a:r>
              <a:rPr lang="en-GB" dirty="0">
                <a:solidFill>
                  <a:prstClr val="black"/>
                </a:solidFill>
              </a:rPr>
              <a:t> (</a:t>
            </a:r>
            <a:r>
              <a:rPr lang="en-GB" dirty="0" err="1">
                <a:solidFill>
                  <a:prstClr val="black"/>
                </a:solidFill>
              </a:rPr>
              <a:t>i</a:t>
            </a:r>
            <a:r>
              <a:rPr lang="en-GB" dirty="0">
                <a:solidFill>
                  <a:prstClr val="black"/>
                </a:solidFill>
              </a:rPr>
              <a:t> &lt;= 3) ;     </a:t>
            </a:r>
          </a:p>
          <a:p>
            <a:r>
              <a:rPr lang="en-GB" dirty="0">
                <a:solidFill>
                  <a:prstClr val="black"/>
                </a:solidFill>
              </a:rPr>
              <a:t>}  </a:t>
            </a:r>
          </a:p>
          <a:p>
            <a:endParaRPr lang="en-US" dirty="0">
              <a:solidFill>
                <a:prstClr val="black"/>
              </a:solidFill>
            </a:endParaRPr>
          </a:p>
        </p:txBody>
      </p:sp>
    </p:spTree>
    <p:extLst>
      <p:ext uri="{BB962C8B-B14F-4D97-AF65-F5344CB8AC3E}">
        <p14:creationId xmlns:p14="http://schemas.microsoft.com/office/powerpoint/2010/main" val="675420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077200" cy="2123658"/>
          </a:xfrm>
          <a:prstGeom prst="rect">
            <a:avLst/>
          </a:prstGeom>
        </p:spPr>
        <p:txBody>
          <a:bodyPr wrap="square">
            <a:spAutoFit/>
          </a:bodyPr>
          <a:lstStyle/>
          <a:p>
            <a:pPr algn="ctr"/>
            <a:r>
              <a:rPr lang="en-GB" sz="2400" b="1" u="sng" dirty="0">
                <a:solidFill>
                  <a:srgbClr val="FF0000"/>
                </a:solidFill>
              </a:rPr>
              <a:t>C++ Break Statement</a:t>
            </a:r>
          </a:p>
          <a:p>
            <a:endParaRPr lang="en-GB" dirty="0">
              <a:solidFill>
                <a:prstClr val="black"/>
              </a:solidFill>
            </a:endParaRPr>
          </a:p>
          <a:p>
            <a:pPr algn="just"/>
            <a:r>
              <a:rPr lang="en-GB" dirty="0">
                <a:solidFill>
                  <a:prstClr val="black"/>
                </a:solidFill>
              </a:rPr>
              <a:t>The C++ break is used to break loop or switch statement. It breaks the current flow of the program at the given condition. In case of inner loop, it breaks only inner loop.</a:t>
            </a:r>
          </a:p>
          <a:p>
            <a:pPr algn="just"/>
            <a:endParaRPr lang="en-US" dirty="0">
              <a:solidFill>
                <a:prstClr val="black"/>
              </a:solidFill>
            </a:endParaRPr>
          </a:p>
          <a:p>
            <a:pPr algn="just"/>
            <a:endParaRPr lang="en-GB" dirty="0">
              <a:solidFill>
                <a:prstClr val="black"/>
              </a:solidFill>
            </a:endParaRPr>
          </a:p>
        </p:txBody>
      </p:sp>
      <p:pic>
        <p:nvPicPr>
          <p:cNvPr id="128002" name="Picture 2" descr="Cpp Break statement 1"/>
          <p:cNvPicPr>
            <a:picLocks noChangeAspect="1" noChangeArrowheads="1"/>
          </p:cNvPicPr>
          <p:nvPr/>
        </p:nvPicPr>
        <p:blipFill>
          <a:blip r:embed="rId2"/>
          <a:srcRect/>
          <a:stretch>
            <a:fillRect/>
          </a:stretch>
        </p:blipFill>
        <p:spPr bwMode="auto">
          <a:xfrm>
            <a:off x="990600" y="2286000"/>
            <a:ext cx="7010400" cy="3657600"/>
          </a:xfrm>
          <a:prstGeom prst="rect">
            <a:avLst/>
          </a:prstGeom>
          <a:noFill/>
        </p:spPr>
      </p:pic>
    </p:spTree>
    <p:extLst>
      <p:ext uri="{BB962C8B-B14F-4D97-AF65-F5344CB8AC3E}">
        <p14:creationId xmlns:p14="http://schemas.microsoft.com/office/powerpoint/2010/main" val="3184246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90600"/>
            <a:ext cx="8458200" cy="4708981"/>
          </a:xfrm>
          <a:prstGeom prst="rect">
            <a:avLst/>
          </a:prstGeom>
        </p:spPr>
        <p:txBody>
          <a:bodyPr wrap="square">
            <a:spAutoFit/>
          </a:bodyPr>
          <a:lstStyle/>
          <a:p>
            <a:r>
              <a:rPr lang="en-GB" sz="2400" b="1" u="sng" dirty="0">
                <a:solidFill>
                  <a:prstClr val="black"/>
                </a:solidFill>
              </a:rPr>
              <a:t>C++ Break Statement Example</a:t>
            </a:r>
          </a:p>
          <a:p>
            <a:endParaRPr lang="en-GB" sz="2400" b="1" u="sng" dirty="0">
              <a:solidFill>
                <a:prstClr val="black"/>
              </a:solidFill>
            </a:endParaRPr>
          </a:p>
          <a:p>
            <a:r>
              <a:rPr lang="en-GB" dirty="0">
                <a:solidFill>
                  <a:prstClr val="black"/>
                </a:solidFill>
              </a:rPr>
              <a:t>Let's see a simple example of C++ break statement which is used inside the loop.</a:t>
            </a:r>
          </a:p>
          <a:p>
            <a:r>
              <a:rPr lang="en-GB" dirty="0">
                <a:solidFill>
                  <a:prstClr val="black"/>
                </a:solidFill>
              </a:rPr>
              <a:t>#include &lt;iostream&gt;  </a:t>
            </a:r>
          </a:p>
          <a:p>
            <a:r>
              <a:rPr lang="en-GB" b="1" dirty="0">
                <a:solidFill>
                  <a:prstClr val="black"/>
                </a:solidFill>
              </a:rPr>
              <a:t>using</a:t>
            </a:r>
            <a:r>
              <a:rPr lang="en-GB" dirty="0">
                <a:solidFill>
                  <a:prstClr val="black"/>
                </a:solidFill>
              </a:rPr>
              <a:t> </a:t>
            </a:r>
            <a:r>
              <a:rPr lang="en-GB" b="1" dirty="0">
                <a:solidFill>
                  <a:prstClr val="black"/>
                </a:solidFill>
              </a:rPr>
              <a:t>namespace</a:t>
            </a:r>
            <a:r>
              <a:rPr lang="en-GB" dirty="0">
                <a:solidFill>
                  <a:prstClr val="black"/>
                </a:solidFill>
              </a:rPr>
              <a:t> std;  </a:t>
            </a:r>
          </a:p>
          <a:p>
            <a:r>
              <a:rPr lang="en-GB" b="1" dirty="0">
                <a:solidFill>
                  <a:prstClr val="black"/>
                </a:solidFill>
              </a:rPr>
              <a:t>int</a:t>
            </a:r>
            <a:r>
              <a:rPr lang="en-GB" dirty="0">
                <a:solidFill>
                  <a:prstClr val="black"/>
                </a:solidFill>
              </a:rPr>
              <a:t> main() {  </a:t>
            </a:r>
          </a:p>
          <a:p>
            <a:r>
              <a:rPr lang="en-GB" dirty="0">
                <a:solidFill>
                  <a:prstClr val="black"/>
                </a:solidFill>
              </a:rPr>
              <a:t>      </a:t>
            </a:r>
            <a:r>
              <a:rPr lang="en-GB" b="1" dirty="0">
                <a:solidFill>
                  <a:prstClr val="black"/>
                </a:solidFill>
              </a:rPr>
              <a:t>for</a:t>
            </a:r>
            <a:r>
              <a:rPr lang="en-GB" dirty="0">
                <a:solidFill>
                  <a:prstClr val="black"/>
                </a:solidFill>
              </a:rPr>
              <a:t> (</a:t>
            </a:r>
            <a:r>
              <a:rPr lang="en-GB" b="1" dirty="0">
                <a:solidFill>
                  <a:prstClr val="black"/>
                </a:solidFill>
              </a:rPr>
              <a:t>int</a:t>
            </a:r>
            <a:r>
              <a:rPr lang="en-GB" dirty="0">
                <a:solidFill>
                  <a:prstClr val="black"/>
                </a:solidFill>
              </a:rPr>
              <a:t> </a:t>
            </a:r>
            <a:r>
              <a:rPr lang="en-GB" dirty="0" err="1">
                <a:solidFill>
                  <a:prstClr val="black"/>
                </a:solidFill>
              </a:rPr>
              <a:t>i</a:t>
            </a:r>
            <a:r>
              <a:rPr lang="en-GB" dirty="0">
                <a:solidFill>
                  <a:prstClr val="black"/>
                </a:solidFill>
              </a:rPr>
              <a:t> = 1; </a:t>
            </a:r>
            <a:r>
              <a:rPr lang="en-GB" dirty="0" err="1">
                <a:solidFill>
                  <a:prstClr val="black"/>
                </a:solidFill>
              </a:rPr>
              <a:t>i</a:t>
            </a:r>
            <a:r>
              <a:rPr lang="en-GB" dirty="0">
                <a:solidFill>
                  <a:prstClr val="black"/>
                </a:solidFill>
              </a:rPr>
              <a:t> &lt;= 10; </a:t>
            </a:r>
            <a:r>
              <a:rPr lang="en-GB" dirty="0" err="1">
                <a:solidFill>
                  <a:prstClr val="black"/>
                </a:solidFill>
              </a:rPr>
              <a:t>i</a:t>
            </a:r>
            <a:r>
              <a:rPr lang="en-GB" dirty="0">
                <a:solidFill>
                  <a:prstClr val="black"/>
                </a:solidFill>
              </a:rPr>
              <a:t>++)    </a:t>
            </a:r>
          </a:p>
          <a:p>
            <a:r>
              <a:rPr lang="en-GB" dirty="0">
                <a:solidFill>
                  <a:prstClr val="black"/>
                </a:solidFill>
              </a:rPr>
              <a:t>          {    </a:t>
            </a:r>
          </a:p>
          <a:p>
            <a:r>
              <a:rPr lang="en-GB" dirty="0">
                <a:solidFill>
                  <a:prstClr val="black"/>
                </a:solidFill>
              </a:rPr>
              <a:t>              </a:t>
            </a:r>
            <a:r>
              <a:rPr lang="en-GB" b="1" dirty="0">
                <a:solidFill>
                  <a:prstClr val="black"/>
                </a:solidFill>
              </a:rPr>
              <a:t>if</a:t>
            </a:r>
            <a:r>
              <a:rPr lang="en-GB" dirty="0">
                <a:solidFill>
                  <a:prstClr val="black"/>
                </a:solidFill>
              </a:rPr>
              <a:t> (</a:t>
            </a:r>
            <a:r>
              <a:rPr lang="en-GB" dirty="0" err="1">
                <a:solidFill>
                  <a:prstClr val="black"/>
                </a:solidFill>
              </a:rPr>
              <a:t>i</a:t>
            </a:r>
            <a:r>
              <a:rPr lang="en-GB" dirty="0">
                <a:solidFill>
                  <a:prstClr val="black"/>
                </a:solidFill>
              </a:rPr>
              <a:t> == 5)    </a:t>
            </a:r>
          </a:p>
          <a:p>
            <a:r>
              <a:rPr lang="en-GB" dirty="0">
                <a:solidFill>
                  <a:prstClr val="black"/>
                </a:solidFill>
              </a:rPr>
              <a:t>              {    </a:t>
            </a:r>
          </a:p>
          <a:p>
            <a:r>
              <a:rPr lang="en-GB" dirty="0">
                <a:solidFill>
                  <a:prstClr val="black"/>
                </a:solidFill>
              </a:rPr>
              <a:t>                  </a:t>
            </a:r>
            <a:r>
              <a:rPr lang="en-GB" b="1" dirty="0">
                <a:solidFill>
                  <a:prstClr val="black"/>
                </a:solidFill>
              </a:rPr>
              <a:t>break</a:t>
            </a:r>
            <a:r>
              <a:rPr lang="en-GB" dirty="0">
                <a:solidFill>
                  <a:prstClr val="black"/>
                </a:solidFill>
              </a:rPr>
              <a:t>;    </a:t>
            </a:r>
          </a:p>
          <a:p>
            <a:r>
              <a:rPr lang="en-GB" dirty="0">
                <a:solidFill>
                  <a:prstClr val="black"/>
                </a:solidFill>
              </a:rPr>
              <a:t>              }    </a:t>
            </a:r>
          </a:p>
          <a:p>
            <a:r>
              <a:rPr lang="en-GB" dirty="0">
                <a:solidFill>
                  <a:prstClr val="black"/>
                </a:solidFill>
              </a:rPr>
              <a:t>        </a:t>
            </a:r>
            <a:r>
              <a:rPr lang="en-GB" dirty="0" err="1">
                <a:solidFill>
                  <a:prstClr val="black"/>
                </a:solidFill>
              </a:rPr>
              <a:t>cout</a:t>
            </a:r>
            <a:r>
              <a:rPr lang="en-GB" dirty="0">
                <a:solidFill>
                  <a:prstClr val="black"/>
                </a:solidFill>
              </a:rPr>
              <a:t>&lt;&lt;</a:t>
            </a:r>
            <a:r>
              <a:rPr lang="en-GB" dirty="0" err="1">
                <a:solidFill>
                  <a:prstClr val="black"/>
                </a:solidFill>
              </a:rPr>
              <a:t>i</a:t>
            </a:r>
            <a:r>
              <a:rPr lang="en-GB" dirty="0">
                <a:solidFill>
                  <a:prstClr val="black"/>
                </a:solidFill>
              </a:rPr>
              <a:t>&lt;&lt;"\n";    </a:t>
            </a:r>
          </a:p>
          <a:p>
            <a:r>
              <a:rPr lang="en-GB" dirty="0">
                <a:solidFill>
                  <a:prstClr val="black"/>
                </a:solidFill>
              </a:rPr>
              <a:t>          }    </a:t>
            </a:r>
          </a:p>
          <a:p>
            <a:r>
              <a:rPr lang="en-GB" dirty="0">
                <a:solidFill>
                  <a:prstClr val="black"/>
                </a:solidFill>
              </a:rPr>
              <a:t>}  </a:t>
            </a:r>
          </a:p>
        </p:txBody>
      </p:sp>
    </p:spTree>
    <p:extLst>
      <p:ext uri="{BB962C8B-B14F-4D97-AF65-F5344CB8AC3E}">
        <p14:creationId xmlns:p14="http://schemas.microsoft.com/office/powerpoint/2010/main" val="3593881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1"/>
          <p:cNvSpPr>
            <a:spLocks noChangeArrowheads="1"/>
          </p:cNvSpPr>
          <p:nvPr/>
        </p:nvSpPr>
        <p:spPr bwMode="auto">
          <a:xfrm>
            <a:off x="533400" y="609600"/>
            <a:ext cx="8153400" cy="2277547"/>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fontAlgn="base">
              <a:spcBef>
                <a:spcPct val="0"/>
              </a:spcBef>
              <a:spcAft>
                <a:spcPct val="0"/>
              </a:spcAft>
            </a:pPr>
            <a:r>
              <a:rPr lang="en-US" sz="2400" b="1" u="sng" dirty="0">
                <a:solidFill>
                  <a:srgbClr val="610B38"/>
                </a:solidFill>
                <a:cs typeface="Arial" pitchFamily="34" charset="0"/>
              </a:rPr>
              <a:t>C++ Continue Statement</a:t>
            </a:r>
          </a:p>
          <a:p>
            <a:pPr fontAlgn="base">
              <a:spcBef>
                <a:spcPct val="0"/>
              </a:spcBef>
              <a:spcAft>
                <a:spcPct val="0"/>
              </a:spcAft>
            </a:pPr>
            <a:endParaRPr lang="en-US" sz="2400" b="1" u="sng" dirty="0">
              <a:solidFill>
                <a:srgbClr val="610B38"/>
              </a:solidFill>
              <a:cs typeface="Arial" pitchFamily="34" charset="0"/>
            </a:endParaRPr>
          </a:p>
          <a:p>
            <a:pPr eaLnBrk="0" fontAlgn="base" hangingPunct="0">
              <a:spcBef>
                <a:spcPct val="0"/>
              </a:spcBef>
              <a:spcAft>
                <a:spcPct val="0"/>
              </a:spcAft>
            </a:pPr>
            <a:r>
              <a:rPr lang="en-US" dirty="0">
                <a:solidFill>
                  <a:srgbClr val="000000"/>
                </a:solidFill>
                <a:cs typeface="Arial" pitchFamily="34" charset="0"/>
              </a:rPr>
              <a:t>The C++ continue statement is used to continue loop. It continues the current flow of the program and skips the remaining code at specified condition. In case of inner loop, it continues only inner loop.</a:t>
            </a:r>
            <a:endParaRPr lang="en-US" dirty="0">
              <a:solidFill>
                <a:prstClr val="black"/>
              </a:solidFill>
              <a:latin typeface="Arial" pitchFamily="34" charset="0"/>
              <a:cs typeface="Arial" pitchFamily="34" charset="0"/>
            </a:endParaRPr>
          </a:p>
          <a:p>
            <a:pPr eaLnBrk="0" fontAlgn="base" hangingPunct="0">
              <a:spcBef>
                <a:spcPct val="0"/>
              </a:spcBef>
              <a:spcAft>
                <a:spcPct val="0"/>
              </a:spcAft>
            </a:pPr>
            <a:endParaRPr lang="en-US" dirty="0">
              <a:solidFill>
                <a:srgbClr val="000000"/>
              </a:solidFill>
              <a:cs typeface="Arial" pitchFamily="34" charset="0"/>
            </a:endParaRPr>
          </a:p>
          <a:p>
            <a:pPr eaLnBrk="0" fontAlgn="base" hangingPunct="0">
              <a:spcBef>
                <a:spcPct val="0"/>
              </a:spcBef>
              <a:spcAft>
                <a:spcPct val="0"/>
              </a:spcAft>
            </a:pPr>
            <a:r>
              <a:rPr lang="en-US" sz="1000" dirty="0">
                <a:solidFill>
                  <a:srgbClr val="000000"/>
                </a:solidFill>
                <a:cs typeface="Arial" pitchFamily="34" charset="0"/>
              </a:rPr>
              <a:t>     </a:t>
            </a:r>
          </a:p>
          <a:p>
            <a:pPr eaLnBrk="0" fontAlgn="base" hangingPunct="0">
              <a:spcBef>
                <a:spcPct val="0"/>
              </a:spcBef>
              <a:spcAft>
                <a:spcPct val="0"/>
              </a:spcAft>
            </a:pPr>
            <a:endParaRPr lang="en-US" dirty="0">
              <a:solidFill>
                <a:prstClr val="black"/>
              </a:solidFill>
              <a:latin typeface="Arial" pitchFamily="34" charset="0"/>
              <a:cs typeface="Arial" pitchFamily="34" charset="0"/>
            </a:endParaRPr>
          </a:p>
        </p:txBody>
      </p:sp>
      <p:sp>
        <p:nvSpPr>
          <p:cNvPr id="131074" name="Rectangle 2"/>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GB">
              <a:solidFill>
                <a:prstClr val="black"/>
              </a:solidFill>
            </a:endParaRPr>
          </a:p>
        </p:txBody>
      </p:sp>
      <p:sp>
        <p:nvSpPr>
          <p:cNvPr id="131075" name="Rectangle 3"/>
          <p:cNvSpPr>
            <a:spLocks noChangeArrowheads="1"/>
          </p:cNvSpPr>
          <p:nvPr/>
        </p:nvSpPr>
        <p:spPr bwMode="auto">
          <a:xfrm>
            <a:off x="457200" y="2590800"/>
            <a:ext cx="8382000" cy="3600986"/>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fontAlgn="base">
              <a:spcBef>
                <a:spcPct val="0"/>
              </a:spcBef>
              <a:spcAft>
                <a:spcPct val="0"/>
              </a:spcAft>
            </a:pPr>
            <a:r>
              <a:rPr lang="en-US" dirty="0">
                <a:solidFill>
                  <a:srgbClr val="610B38"/>
                </a:solidFill>
                <a:latin typeface="erdana"/>
                <a:cs typeface="Arial" pitchFamily="34" charset="0"/>
              </a:rPr>
              <a:t>C++ Continue Statement Example</a:t>
            </a:r>
          </a:p>
          <a:p>
            <a:pPr eaLnBrk="0" fontAlgn="base" hangingPunct="0">
              <a:spcBef>
                <a:spcPct val="0"/>
              </a:spcBef>
              <a:spcAft>
                <a:spcPct val="0"/>
              </a:spcAft>
              <a:buFontTx/>
              <a:buAutoNum type="arabicPeriod"/>
            </a:pPr>
            <a:r>
              <a:rPr lang="en-US" sz="1000" dirty="0">
                <a:solidFill>
                  <a:srgbClr val="0000FF"/>
                </a:solidFill>
                <a:cs typeface="Arial" pitchFamily="34" charset="0"/>
              </a:rPr>
              <a:t>#</a:t>
            </a:r>
            <a:r>
              <a:rPr lang="en-US" dirty="0">
                <a:solidFill>
                  <a:srgbClr val="0000FF"/>
                </a:solidFill>
                <a:cs typeface="Arial" pitchFamily="34" charset="0"/>
              </a:rPr>
              <a:t>include &lt;iostream&gt;</a:t>
            </a:r>
            <a:r>
              <a:rPr lang="en-US" dirty="0">
                <a:solidFill>
                  <a:srgbClr val="000000"/>
                </a:solidFill>
                <a:cs typeface="Arial" pitchFamily="34" charset="0"/>
              </a:rPr>
              <a:t>  </a:t>
            </a:r>
          </a:p>
          <a:p>
            <a:pPr eaLnBrk="0" fontAlgn="base" hangingPunct="0">
              <a:spcBef>
                <a:spcPct val="0"/>
              </a:spcBef>
              <a:spcAft>
                <a:spcPct val="0"/>
              </a:spcAft>
              <a:buFontTx/>
              <a:buAutoNum type="arabicPeriod" startAt="2"/>
            </a:pPr>
            <a:r>
              <a:rPr lang="en-US" b="1" dirty="0">
                <a:solidFill>
                  <a:srgbClr val="006699"/>
                </a:solidFill>
                <a:cs typeface="Arial" pitchFamily="34" charset="0"/>
              </a:rPr>
              <a:t>using</a:t>
            </a:r>
            <a:r>
              <a:rPr lang="en-US" dirty="0">
                <a:solidFill>
                  <a:srgbClr val="000000"/>
                </a:solidFill>
                <a:cs typeface="Arial" pitchFamily="34" charset="0"/>
              </a:rPr>
              <a:t> </a:t>
            </a:r>
            <a:r>
              <a:rPr lang="en-US" b="1" dirty="0">
                <a:solidFill>
                  <a:srgbClr val="006699"/>
                </a:solidFill>
                <a:cs typeface="Arial" pitchFamily="34" charset="0"/>
              </a:rPr>
              <a:t>namespace</a:t>
            </a:r>
            <a:r>
              <a:rPr lang="en-US" dirty="0">
                <a:solidFill>
                  <a:srgbClr val="000000"/>
                </a:solidFill>
                <a:cs typeface="Arial" pitchFamily="34" charset="0"/>
              </a:rPr>
              <a:t> std;  </a:t>
            </a:r>
          </a:p>
          <a:p>
            <a:pPr eaLnBrk="0" fontAlgn="base" hangingPunct="0">
              <a:spcBef>
                <a:spcPct val="0"/>
              </a:spcBef>
              <a:spcAft>
                <a:spcPct val="0"/>
              </a:spcAft>
              <a:buFontTx/>
              <a:buAutoNum type="arabicPeriod" startAt="3"/>
            </a:pPr>
            <a:r>
              <a:rPr lang="en-US" b="1" dirty="0">
                <a:solidFill>
                  <a:srgbClr val="2E8B57"/>
                </a:solidFill>
                <a:cs typeface="Arial" pitchFamily="34" charset="0"/>
              </a:rPr>
              <a:t>int</a:t>
            </a:r>
            <a:r>
              <a:rPr lang="en-US" dirty="0">
                <a:solidFill>
                  <a:srgbClr val="000000"/>
                </a:solidFill>
                <a:cs typeface="Arial" pitchFamily="34" charset="0"/>
              </a:rPr>
              <a:t> main()  </a:t>
            </a:r>
          </a:p>
          <a:p>
            <a:pPr eaLnBrk="0" fontAlgn="base" hangingPunct="0">
              <a:spcBef>
                <a:spcPct val="0"/>
              </a:spcBef>
              <a:spcAft>
                <a:spcPct val="0"/>
              </a:spcAft>
              <a:buFontTx/>
              <a:buAutoNum type="arabicPeriod" startAt="4"/>
            </a:pPr>
            <a:r>
              <a:rPr lang="en-US" dirty="0">
                <a:solidFill>
                  <a:srgbClr val="000000"/>
                </a:solidFill>
                <a:cs typeface="Arial" pitchFamily="34" charset="0"/>
              </a:rPr>
              <a:t>{  </a:t>
            </a:r>
          </a:p>
          <a:p>
            <a:pPr eaLnBrk="0" fontAlgn="base" hangingPunct="0">
              <a:spcBef>
                <a:spcPct val="0"/>
              </a:spcBef>
              <a:spcAft>
                <a:spcPct val="0"/>
              </a:spcAft>
              <a:buFontTx/>
              <a:buAutoNum type="arabicPeriod" startAt="5"/>
            </a:pPr>
            <a:r>
              <a:rPr lang="en-US" dirty="0">
                <a:solidFill>
                  <a:srgbClr val="000000"/>
                </a:solidFill>
                <a:cs typeface="Arial" pitchFamily="34" charset="0"/>
              </a:rPr>
              <a:t>     </a:t>
            </a:r>
            <a:r>
              <a:rPr lang="en-US" b="1" dirty="0">
                <a:solidFill>
                  <a:srgbClr val="006699"/>
                </a:solidFill>
                <a:cs typeface="Arial" pitchFamily="34" charset="0"/>
              </a:rPr>
              <a:t>for</a:t>
            </a:r>
            <a:r>
              <a:rPr lang="en-US" dirty="0">
                <a:solidFill>
                  <a:srgbClr val="000000"/>
                </a:solidFill>
                <a:cs typeface="Arial" pitchFamily="34" charset="0"/>
              </a:rPr>
              <a:t>(</a:t>
            </a:r>
            <a:r>
              <a:rPr lang="en-US" b="1" dirty="0">
                <a:solidFill>
                  <a:srgbClr val="2E8B57"/>
                </a:solidFill>
                <a:cs typeface="Arial" pitchFamily="34" charset="0"/>
              </a:rPr>
              <a:t>int</a:t>
            </a:r>
            <a:r>
              <a:rPr lang="en-US" dirty="0">
                <a:solidFill>
                  <a:srgbClr val="000000"/>
                </a:solidFill>
                <a:cs typeface="Arial" pitchFamily="34" charset="0"/>
              </a:rPr>
              <a:t> </a:t>
            </a:r>
            <a:r>
              <a:rPr lang="en-US" dirty="0" err="1">
                <a:solidFill>
                  <a:srgbClr val="000000"/>
                </a:solidFill>
                <a:cs typeface="Arial" pitchFamily="34" charset="0"/>
              </a:rPr>
              <a:t>i</a:t>
            </a:r>
            <a:r>
              <a:rPr lang="en-US" dirty="0">
                <a:solidFill>
                  <a:srgbClr val="000000"/>
                </a:solidFill>
                <a:cs typeface="Arial" pitchFamily="34" charset="0"/>
              </a:rPr>
              <a:t>=1;i&lt;=10;i++){      </a:t>
            </a:r>
          </a:p>
          <a:p>
            <a:pPr eaLnBrk="0" fontAlgn="base" hangingPunct="0">
              <a:spcBef>
                <a:spcPct val="0"/>
              </a:spcBef>
              <a:spcAft>
                <a:spcPct val="0"/>
              </a:spcAft>
              <a:buFontTx/>
              <a:buAutoNum type="arabicPeriod" startAt="6"/>
            </a:pPr>
            <a:r>
              <a:rPr lang="en-US" dirty="0">
                <a:solidFill>
                  <a:srgbClr val="000000"/>
                </a:solidFill>
                <a:cs typeface="Arial" pitchFamily="34" charset="0"/>
              </a:rPr>
              <a:t>            </a:t>
            </a:r>
            <a:r>
              <a:rPr lang="en-US" b="1" dirty="0">
                <a:solidFill>
                  <a:srgbClr val="006699"/>
                </a:solidFill>
                <a:cs typeface="Arial" pitchFamily="34" charset="0"/>
              </a:rPr>
              <a:t>if</a:t>
            </a:r>
            <a:r>
              <a:rPr lang="en-US" dirty="0">
                <a:solidFill>
                  <a:srgbClr val="000000"/>
                </a:solidFill>
                <a:cs typeface="Arial" pitchFamily="34" charset="0"/>
              </a:rPr>
              <a:t>(</a:t>
            </a:r>
            <a:r>
              <a:rPr lang="en-US" dirty="0" err="1">
                <a:solidFill>
                  <a:srgbClr val="000000"/>
                </a:solidFill>
                <a:cs typeface="Arial" pitchFamily="34" charset="0"/>
              </a:rPr>
              <a:t>i</a:t>
            </a:r>
            <a:r>
              <a:rPr lang="en-US" dirty="0">
                <a:solidFill>
                  <a:srgbClr val="000000"/>
                </a:solidFill>
                <a:cs typeface="Arial" pitchFamily="34" charset="0"/>
              </a:rPr>
              <a:t>==5){      </a:t>
            </a:r>
          </a:p>
          <a:p>
            <a:pPr eaLnBrk="0" fontAlgn="base" hangingPunct="0">
              <a:spcBef>
                <a:spcPct val="0"/>
              </a:spcBef>
              <a:spcAft>
                <a:spcPct val="0"/>
              </a:spcAft>
              <a:buFontTx/>
              <a:buAutoNum type="arabicPeriod" startAt="7"/>
            </a:pPr>
            <a:r>
              <a:rPr lang="en-US" dirty="0">
                <a:solidFill>
                  <a:srgbClr val="000000"/>
                </a:solidFill>
                <a:cs typeface="Arial" pitchFamily="34" charset="0"/>
              </a:rPr>
              <a:t>                </a:t>
            </a:r>
            <a:r>
              <a:rPr lang="en-US" b="1" dirty="0">
                <a:solidFill>
                  <a:srgbClr val="006699"/>
                </a:solidFill>
                <a:cs typeface="Arial" pitchFamily="34" charset="0"/>
              </a:rPr>
              <a:t>continue</a:t>
            </a:r>
            <a:r>
              <a:rPr lang="en-US" dirty="0">
                <a:solidFill>
                  <a:srgbClr val="000000"/>
                </a:solidFill>
                <a:cs typeface="Arial" pitchFamily="34" charset="0"/>
              </a:rPr>
              <a:t>;      </a:t>
            </a:r>
          </a:p>
          <a:p>
            <a:pPr eaLnBrk="0" fontAlgn="base" hangingPunct="0">
              <a:spcBef>
                <a:spcPct val="0"/>
              </a:spcBef>
              <a:spcAft>
                <a:spcPct val="0"/>
              </a:spcAft>
              <a:buFontTx/>
              <a:buAutoNum type="arabicPeriod" startAt="8"/>
            </a:pPr>
            <a:r>
              <a:rPr lang="en-US" dirty="0">
                <a:solidFill>
                  <a:srgbClr val="000000"/>
                </a:solidFill>
                <a:cs typeface="Arial" pitchFamily="34" charset="0"/>
              </a:rPr>
              <a:t>            }      </a:t>
            </a:r>
          </a:p>
          <a:p>
            <a:pPr eaLnBrk="0" fontAlgn="base" hangingPunct="0">
              <a:spcBef>
                <a:spcPct val="0"/>
              </a:spcBef>
              <a:spcAft>
                <a:spcPct val="0"/>
              </a:spcAft>
              <a:buFontTx/>
              <a:buAutoNum type="arabicPeriod" startAt="9"/>
            </a:pPr>
            <a:r>
              <a:rPr lang="en-US" dirty="0">
                <a:solidFill>
                  <a:srgbClr val="000000"/>
                </a:solidFill>
                <a:cs typeface="Arial" pitchFamily="34" charset="0"/>
              </a:rPr>
              <a:t>            </a:t>
            </a:r>
            <a:r>
              <a:rPr lang="en-US" dirty="0" err="1">
                <a:solidFill>
                  <a:srgbClr val="000000"/>
                </a:solidFill>
                <a:cs typeface="Arial" pitchFamily="34" charset="0"/>
              </a:rPr>
              <a:t>cout</a:t>
            </a:r>
            <a:r>
              <a:rPr lang="en-US" dirty="0">
                <a:solidFill>
                  <a:srgbClr val="000000"/>
                </a:solidFill>
                <a:cs typeface="Arial" pitchFamily="34" charset="0"/>
              </a:rPr>
              <a:t>&lt;&lt;</a:t>
            </a:r>
            <a:r>
              <a:rPr lang="en-US" dirty="0" err="1">
                <a:solidFill>
                  <a:srgbClr val="000000"/>
                </a:solidFill>
                <a:cs typeface="Arial" pitchFamily="34" charset="0"/>
              </a:rPr>
              <a:t>i</a:t>
            </a:r>
            <a:r>
              <a:rPr lang="en-US" dirty="0">
                <a:solidFill>
                  <a:srgbClr val="000000"/>
                </a:solidFill>
                <a:cs typeface="Arial" pitchFamily="34" charset="0"/>
              </a:rPr>
              <a:t>&lt;&lt;</a:t>
            </a:r>
            <a:r>
              <a:rPr lang="en-US" dirty="0">
                <a:solidFill>
                  <a:srgbClr val="0000FF"/>
                </a:solidFill>
                <a:cs typeface="Arial" pitchFamily="34" charset="0"/>
              </a:rPr>
              <a:t>"\n"</a:t>
            </a:r>
            <a:r>
              <a:rPr lang="en-US" dirty="0">
                <a:solidFill>
                  <a:srgbClr val="000000"/>
                </a:solidFill>
                <a:cs typeface="Arial" pitchFamily="34" charset="0"/>
              </a:rPr>
              <a:t>;      </a:t>
            </a:r>
          </a:p>
          <a:p>
            <a:pPr eaLnBrk="0" fontAlgn="base" hangingPunct="0">
              <a:spcBef>
                <a:spcPct val="0"/>
              </a:spcBef>
              <a:spcAft>
                <a:spcPct val="0"/>
              </a:spcAft>
              <a:buFontTx/>
              <a:buAutoNum type="arabicPeriod" startAt="10"/>
            </a:pPr>
            <a:r>
              <a:rPr lang="en-US" dirty="0">
                <a:solidFill>
                  <a:srgbClr val="000000"/>
                </a:solidFill>
                <a:cs typeface="Arial" pitchFamily="34" charset="0"/>
              </a:rPr>
              <a:t>        }        </a:t>
            </a:r>
          </a:p>
          <a:p>
            <a:pPr eaLnBrk="0" fontAlgn="base" hangingPunct="0">
              <a:spcBef>
                <a:spcPct val="0"/>
              </a:spcBef>
              <a:spcAft>
                <a:spcPct val="0"/>
              </a:spcAft>
              <a:buFontTx/>
              <a:buAutoNum type="arabicPeriod" startAt="11"/>
            </a:pPr>
            <a:r>
              <a:rPr lang="en-US" dirty="0">
                <a:solidFill>
                  <a:srgbClr val="000000"/>
                </a:solidFill>
                <a:cs typeface="Arial" pitchFamily="34" charset="0"/>
              </a:rPr>
              <a:t>}  </a:t>
            </a:r>
          </a:p>
          <a:p>
            <a:pPr eaLnBrk="0" fontAlgn="base" hangingPunct="0">
              <a:spcBef>
                <a:spcPct val="0"/>
              </a:spcBef>
              <a:spcAft>
                <a:spcPct val="0"/>
              </a:spcAft>
            </a:pPr>
            <a:endParaRPr lang="en-US"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287880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descr="Example :&#10;void main( )&#10;{&#10;int x,y;&#10;x=15;&#10;y=18;&#10;if (x &gt; y )&#10;{&#10;cout &lt;&lt; &quot;x is greater than y&quot;;&#10;}&#10;else { cout &lt;&lt; &quot;y is greater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1278238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7924800" cy="6494085"/>
          </a:xfrm>
          <a:prstGeom prst="rect">
            <a:avLst/>
          </a:prstGeom>
        </p:spPr>
        <p:txBody>
          <a:bodyPr wrap="square">
            <a:spAutoFit/>
          </a:bodyPr>
          <a:lstStyle/>
          <a:p>
            <a:pPr algn="ctr"/>
            <a:r>
              <a:rPr lang="en-GB" sz="2000" b="1" u="sng" dirty="0">
                <a:solidFill>
                  <a:srgbClr val="FF0000"/>
                </a:solidFill>
              </a:rPr>
              <a:t>C++ </a:t>
            </a:r>
            <a:r>
              <a:rPr lang="en-GB" sz="2000" b="1" u="sng" dirty="0" err="1">
                <a:solidFill>
                  <a:srgbClr val="FF0000"/>
                </a:solidFill>
              </a:rPr>
              <a:t>Goto</a:t>
            </a:r>
            <a:r>
              <a:rPr lang="en-GB" sz="2000" b="1" u="sng" dirty="0">
                <a:solidFill>
                  <a:srgbClr val="FF0000"/>
                </a:solidFill>
              </a:rPr>
              <a:t> Statement</a:t>
            </a:r>
          </a:p>
          <a:p>
            <a:pPr algn="just"/>
            <a:r>
              <a:rPr lang="en-GB" dirty="0">
                <a:solidFill>
                  <a:prstClr val="black"/>
                </a:solidFill>
              </a:rPr>
              <a:t>The C++ </a:t>
            </a:r>
            <a:r>
              <a:rPr lang="en-GB" dirty="0" err="1">
                <a:solidFill>
                  <a:prstClr val="black"/>
                </a:solidFill>
              </a:rPr>
              <a:t>goto</a:t>
            </a:r>
            <a:r>
              <a:rPr lang="en-GB" dirty="0">
                <a:solidFill>
                  <a:prstClr val="black"/>
                </a:solidFill>
              </a:rPr>
              <a:t> statement is also known as jump statement. It is used to transfer control to the other part of the program. It unconditionally jumps to the specified label.</a:t>
            </a:r>
          </a:p>
          <a:p>
            <a:pPr algn="just"/>
            <a:endParaRPr lang="en-US" dirty="0">
              <a:solidFill>
                <a:prstClr val="black"/>
              </a:solidFill>
            </a:endParaRPr>
          </a:p>
          <a:p>
            <a:r>
              <a:rPr lang="en-GB" dirty="0">
                <a:solidFill>
                  <a:prstClr val="black"/>
                </a:solidFill>
              </a:rPr>
              <a:t>#include &lt;iostream&gt;  </a:t>
            </a:r>
          </a:p>
          <a:p>
            <a:r>
              <a:rPr lang="en-GB" b="1" dirty="0">
                <a:solidFill>
                  <a:prstClr val="black"/>
                </a:solidFill>
              </a:rPr>
              <a:t>using</a:t>
            </a:r>
            <a:r>
              <a:rPr lang="en-GB" dirty="0">
                <a:solidFill>
                  <a:prstClr val="black"/>
                </a:solidFill>
              </a:rPr>
              <a:t> </a:t>
            </a:r>
            <a:r>
              <a:rPr lang="en-GB" b="1" dirty="0">
                <a:solidFill>
                  <a:prstClr val="black"/>
                </a:solidFill>
              </a:rPr>
              <a:t>namespace</a:t>
            </a:r>
            <a:r>
              <a:rPr lang="en-GB" dirty="0">
                <a:solidFill>
                  <a:prstClr val="black"/>
                </a:solidFill>
              </a:rPr>
              <a:t> std;  </a:t>
            </a:r>
          </a:p>
          <a:p>
            <a:r>
              <a:rPr lang="en-GB" b="1" dirty="0">
                <a:solidFill>
                  <a:prstClr val="black"/>
                </a:solidFill>
              </a:rPr>
              <a:t>int</a:t>
            </a:r>
            <a:r>
              <a:rPr lang="en-GB" dirty="0">
                <a:solidFill>
                  <a:prstClr val="black"/>
                </a:solidFill>
              </a:rPr>
              <a:t> main()  </a:t>
            </a:r>
          </a:p>
          <a:p>
            <a:r>
              <a:rPr lang="en-GB" dirty="0">
                <a:solidFill>
                  <a:prstClr val="black"/>
                </a:solidFill>
              </a:rPr>
              <a:t>{  </a:t>
            </a:r>
          </a:p>
          <a:p>
            <a:r>
              <a:rPr lang="en-GB" dirty="0">
                <a:solidFill>
                  <a:prstClr val="black"/>
                </a:solidFill>
              </a:rPr>
              <a:t>ineligible:    </a:t>
            </a:r>
          </a:p>
          <a:p>
            <a:r>
              <a:rPr lang="en-GB" dirty="0">
                <a:solidFill>
                  <a:prstClr val="black"/>
                </a:solidFill>
              </a:rPr>
              <a:t>         </a:t>
            </a:r>
            <a:r>
              <a:rPr lang="en-GB" dirty="0" err="1">
                <a:solidFill>
                  <a:prstClr val="black"/>
                </a:solidFill>
              </a:rPr>
              <a:t>cout</a:t>
            </a:r>
            <a:r>
              <a:rPr lang="en-GB" dirty="0">
                <a:solidFill>
                  <a:prstClr val="black"/>
                </a:solidFill>
              </a:rPr>
              <a:t>&lt;&lt;"You are not eligible to vote!\n";    </a:t>
            </a:r>
          </a:p>
          <a:p>
            <a:r>
              <a:rPr lang="en-GB" dirty="0">
                <a:solidFill>
                  <a:prstClr val="black"/>
                </a:solidFill>
              </a:rPr>
              <a:t>      </a:t>
            </a:r>
            <a:r>
              <a:rPr lang="en-GB" dirty="0" err="1">
                <a:solidFill>
                  <a:prstClr val="black"/>
                </a:solidFill>
              </a:rPr>
              <a:t>cout</a:t>
            </a:r>
            <a:r>
              <a:rPr lang="en-GB" dirty="0">
                <a:solidFill>
                  <a:prstClr val="black"/>
                </a:solidFill>
              </a:rPr>
              <a:t>&lt;&lt;"Enter your age:\n";    </a:t>
            </a:r>
          </a:p>
          <a:p>
            <a:r>
              <a:rPr lang="en-GB" dirty="0">
                <a:solidFill>
                  <a:prstClr val="black"/>
                </a:solidFill>
              </a:rPr>
              <a:t>      </a:t>
            </a:r>
            <a:r>
              <a:rPr lang="en-GB" b="1" dirty="0">
                <a:solidFill>
                  <a:prstClr val="black"/>
                </a:solidFill>
              </a:rPr>
              <a:t>int</a:t>
            </a:r>
            <a:r>
              <a:rPr lang="en-GB" dirty="0">
                <a:solidFill>
                  <a:prstClr val="black"/>
                </a:solidFill>
              </a:rPr>
              <a:t> age;  </a:t>
            </a:r>
          </a:p>
          <a:p>
            <a:r>
              <a:rPr lang="en-GB" dirty="0">
                <a:solidFill>
                  <a:prstClr val="black"/>
                </a:solidFill>
              </a:rPr>
              <a:t>      </a:t>
            </a:r>
            <a:r>
              <a:rPr lang="en-GB" dirty="0" err="1">
                <a:solidFill>
                  <a:prstClr val="black"/>
                </a:solidFill>
              </a:rPr>
              <a:t>cin</a:t>
            </a:r>
            <a:r>
              <a:rPr lang="en-GB" dirty="0">
                <a:solidFill>
                  <a:prstClr val="black"/>
                </a:solidFill>
              </a:rPr>
              <a:t>&gt;&gt;age;  </a:t>
            </a:r>
          </a:p>
          <a:p>
            <a:r>
              <a:rPr lang="en-GB" dirty="0">
                <a:solidFill>
                  <a:prstClr val="black"/>
                </a:solidFill>
              </a:rPr>
              <a:t>      </a:t>
            </a:r>
            <a:r>
              <a:rPr lang="en-GB" b="1" dirty="0">
                <a:solidFill>
                  <a:prstClr val="black"/>
                </a:solidFill>
              </a:rPr>
              <a:t>if</a:t>
            </a:r>
            <a:r>
              <a:rPr lang="en-GB" dirty="0">
                <a:solidFill>
                  <a:prstClr val="black"/>
                </a:solidFill>
              </a:rPr>
              <a:t> (age &lt; 18){    </a:t>
            </a:r>
          </a:p>
          <a:p>
            <a:r>
              <a:rPr lang="en-GB" dirty="0">
                <a:solidFill>
                  <a:prstClr val="black"/>
                </a:solidFill>
              </a:rPr>
              <a:t>              </a:t>
            </a:r>
            <a:r>
              <a:rPr lang="en-GB" b="1" dirty="0" err="1">
                <a:solidFill>
                  <a:prstClr val="black"/>
                </a:solidFill>
              </a:rPr>
              <a:t>goto</a:t>
            </a:r>
            <a:r>
              <a:rPr lang="en-GB" dirty="0">
                <a:solidFill>
                  <a:prstClr val="black"/>
                </a:solidFill>
              </a:rPr>
              <a:t> ineligible;    </a:t>
            </a:r>
          </a:p>
          <a:p>
            <a:r>
              <a:rPr lang="en-GB" dirty="0">
                <a:solidFill>
                  <a:prstClr val="black"/>
                </a:solidFill>
              </a:rPr>
              <a:t>      }    </a:t>
            </a:r>
          </a:p>
          <a:p>
            <a:r>
              <a:rPr lang="en-GB" dirty="0">
                <a:solidFill>
                  <a:prstClr val="black"/>
                </a:solidFill>
              </a:rPr>
              <a:t>      </a:t>
            </a:r>
            <a:r>
              <a:rPr lang="en-GB" b="1" dirty="0">
                <a:solidFill>
                  <a:prstClr val="black"/>
                </a:solidFill>
              </a:rPr>
              <a:t>else</a:t>
            </a:r>
            <a:r>
              <a:rPr lang="en-GB" dirty="0">
                <a:solidFill>
                  <a:prstClr val="black"/>
                </a:solidFill>
              </a:rPr>
              <a:t>    </a:t>
            </a:r>
          </a:p>
          <a:p>
            <a:r>
              <a:rPr lang="en-GB" dirty="0">
                <a:solidFill>
                  <a:prstClr val="black"/>
                </a:solidFill>
              </a:rPr>
              <a:t>      {    </a:t>
            </a:r>
          </a:p>
          <a:p>
            <a:r>
              <a:rPr lang="en-GB" dirty="0">
                <a:solidFill>
                  <a:prstClr val="black"/>
                </a:solidFill>
              </a:rPr>
              <a:t>              </a:t>
            </a:r>
            <a:r>
              <a:rPr lang="en-GB" dirty="0" err="1">
                <a:solidFill>
                  <a:prstClr val="black"/>
                </a:solidFill>
              </a:rPr>
              <a:t>cout</a:t>
            </a:r>
            <a:r>
              <a:rPr lang="en-GB" dirty="0">
                <a:solidFill>
                  <a:prstClr val="black"/>
                </a:solidFill>
              </a:rPr>
              <a:t>&lt;&lt;"You are eligible to vote!";     </a:t>
            </a:r>
          </a:p>
          <a:p>
            <a:r>
              <a:rPr lang="en-GB" dirty="0">
                <a:solidFill>
                  <a:prstClr val="black"/>
                </a:solidFill>
              </a:rPr>
              <a:t>      }         </a:t>
            </a:r>
          </a:p>
          <a:p>
            <a:r>
              <a:rPr lang="en-GB" dirty="0">
                <a:solidFill>
                  <a:prstClr val="black"/>
                </a:solidFill>
              </a:rPr>
              <a:t>}  </a:t>
            </a:r>
          </a:p>
          <a:p>
            <a:pPr algn="just"/>
            <a:endParaRPr lang="en-GB" dirty="0">
              <a:solidFill>
                <a:prstClr val="black"/>
              </a:solidFill>
            </a:endParaRPr>
          </a:p>
        </p:txBody>
      </p:sp>
    </p:spTree>
    <p:extLst>
      <p:ext uri="{BB962C8B-B14F-4D97-AF65-F5344CB8AC3E}">
        <p14:creationId xmlns:p14="http://schemas.microsoft.com/office/powerpoint/2010/main" val="4285542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57200"/>
            <a:ext cx="6096000" cy="559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477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145" y="457200"/>
            <a:ext cx="8229600" cy="4801314"/>
          </a:xfrm>
          <a:prstGeom prst="rect">
            <a:avLst/>
          </a:prstGeom>
        </p:spPr>
        <p:txBody>
          <a:bodyPr wrap="square">
            <a:spAutoFit/>
          </a:bodyPr>
          <a:lstStyle/>
          <a:p>
            <a:r>
              <a:rPr lang="en-US" dirty="0" smtClean="0"/>
              <a:t>// C++ program to illustrate If statement</a:t>
            </a:r>
          </a:p>
          <a:p>
            <a:endParaRPr lang="en-US" dirty="0" smtClean="0"/>
          </a:p>
          <a:p>
            <a:r>
              <a:rPr lang="en-US" dirty="0" smtClean="0"/>
              <a:t>#include&lt;</a:t>
            </a:r>
            <a:r>
              <a:rPr lang="en-US" dirty="0" err="1" smtClean="0"/>
              <a:t>iostream</a:t>
            </a:r>
            <a:r>
              <a:rPr lang="en-US" dirty="0" smtClean="0"/>
              <a:t>&gt;</a:t>
            </a:r>
          </a:p>
          <a:p>
            <a:r>
              <a:rPr lang="en-US" dirty="0" smtClean="0"/>
              <a:t>using namespace </a:t>
            </a:r>
            <a:r>
              <a:rPr lang="en-US" dirty="0" err="1" smtClean="0"/>
              <a:t>std</a:t>
            </a:r>
            <a:r>
              <a:rPr lang="en-US" dirty="0" smtClean="0"/>
              <a:t>;</a:t>
            </a:r>
          </a:p>
          <a:p>
            <a:endParaRPr lang="en-US" dirty="0" smtClean="0"/>
          </a:p>
          <a:p>
            <a:r>
              <a:rPr lang="en-US" dirty="0" smtClean="0"/>
              <a:t>	</a:t>
            </a:r>
            <a:r>
              <a:rPr lang="en-US" dirty="0" err="1" smtClean="0"/>
              <a:t>int</a:t>
            </a:r>
            <a:r>
              <a:rPr lang="en-US" dirty="0" smtClean="0"/>
              <a:t> main()</a:t>
            </a:r>
          </a:p>
          <a:p>
            <a:r>
              <a:rPr lang="en-US" dirty="0" smtClean="0"/>
              <a:t>	{</a:t>
            </a:r>
          </a:p>
          <a:p>
            <a:r>
              <a:rPr lang="en-US" dirty="0" smtClean="0"/>
              <a:t>		</a:t>
            </a:r>
            <a:r>
              <a:rPr lang="en-US" dirty="0" err="1" smtClean="0"/>
              <a:t>int</a:t>
            </a:r>
            <a:r>
              <a:rPr lang="en-US" dirty="0" smtClean="0"/>
              <a:t> </a:t>
            </a:r>
            <a:r>
              <a:rPr lang="en-US" dirty="0" err="1" smtClean="0"/>
              <a:t>i</a:t>
            </a:r>
            <a:r>
              <a:rPr lang="en-US" dirty="0" smtClean="0"/>
              <a:t> = 10;</a:t>
            </a:r>
          </a:p>
          <a:p>
            <a:endParaRPr lang="en-US" dirty="0" smtClean="0"/>
          </a:p>
          <a:p>
            <a:r>
              <a:rPr lang="en-US" dirty="0" smtClean="0"/>
              <a:t>		if (</a:t>
            </a:r>
            <a:r>
              <a:rPr lang="en-US" dirty="0" err="1" smtClean="0"/>
              <a:t>i</a:t>
            </a:r>
            <a:r>
              <a:rPr lang="en-US" dirty="0" smtClean="0"/>
              <a:t> &gt; 15)</a:t>
            </a:r>
          </a:p>
          <a:p>
            <a:r>
              <a:rPr lang="en-US" dirty="0" smtClean="0"/>
              <a:t>		{</a:t>
            </a:r>
          </a:p>
          <a:p>
            <a:r>
              <a:rPr lang="en-US" dirty="0" smtClean="0"/>
              <a:t>		</a:t>
            </a:r>
            <a:r>
              <a:rPr lang="en-US" dirty="0" err="1" smtClean="0"/>
              <a:t>cout</a:t>
            </a:r>
            <a:r>
              <a:rPr lang="en-US" dirty="0" smtClean="0"/>
              <a:t>&lt;&lt;"10 is less than 15";</a:t>
            </a:r>
          </a:p>
          <a:p>
            <a:r>
              <a:rPr lang="en-US" dirty="0" smtClean="0"/>
              <a:t>		}</a:t>
            </a:r>
          </a:p>
          <a:p>
            <a:r>
              <a:rPr lang="en-US" dirty="0" smtClean="0"/>
              <a:t>		</a:t>
            </a:r>
          </a:p>
          <a:p>
            <a:r>
              <a:rPr lang="en-US" dirty="0" smtClean="0"/>
              <a:t>		</a:t>
            </a:r>
            <a:r>
              <a:rPr lang="en-US" dirty="0" err="1" smtClean="0"/>
              <a:t>cout</a:t>
            </a:r>
            <a:r>
              <a:rPr lang="en-US" dirty="0" smtClean="0"/>
              <a:t>&lt;&lt;"I am Not in if";</a:t>
            </a:r>
          </a:p>
          <a:p>
            <a:r>
              <a:rPr lang="en-US" dirty="0"/>
              <a:t>	</a:t>
            </a:r>
            <a:r>
              <a:rPr lang="en-US" dirty="0" smtClean="0"/>
              <a:t>return 0;</a:t>
            </a:r>
          </a:p>
          <a:p>
            <a:r>
              <a:rPr lang="en-US" dirty="0" smtClean="0"/>
              <a:t>	}</a:t>
            </a:r>
            <a:endParaRPr lang="en-US" dirty="0"/>
          </a:p>
        </p:txBody>
      </p:sp>
    </p:spTree>
    <p:extLst>
      <p:ext uri="{BB962C8B-B14F-4D97-AF65-F5344CB8AC3E}">
        <p14:creationId xmlns:p14="http://schemas.microsoft.com/office/powerpoint/2010/main" val="4103981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descr="Switch statement&#10; . switch statement :- this is multiple conditional&#10;statement switch check the condition if condition is..."/>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398274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533400"/>
            <a:ext cx="3524250" cy="559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27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8382000" cy="4524315"/>
          </a:xfrm>
          <a:prstGeom prst="rect">
            <a:avLst/>
          </a:prstGeom>
        </p:spPr>
        <p:txBody>
          <a:bodyPr wrap="square">
            <a:spAutoFit/>
          </a:bodyPr>
          <a:lstStyle/>
          <a:p>
            <a:r>
              <a:rPr lang="en-US" dirty="0" smtClean="0"/>
              <a:t>// C++ program to illustrate if-else statement</a:t>
            </a:r>
          </a:p>
          <a:p>
            <a:endParaRPr lang="en-US" dirty="0" smtClean="0"/>
          </a:p>
          <a:p>
            <a:r>
              <a:rPr lang="en-US" dirty="0" smtClean="0"/>
              <a:t>#include&lt;</a:t>
            </a:r>
            <a:r>
              <a:rPr lang="en-US" dirty="0" err="1" smtClean="0"/>
              <a:t>iostream</a:t>
            </a:r>
            <a:r>
              <a:rPr lang="en-US" dirty="0" smtClean="0"/>
              <a:t>&gt;</a:t>
            </a:r>
          </a:p>
          <a:p>
            <a:r>
              <a:rPr lang="en-US" dirty="0" smtClean="0"/>
              <a:t>using namespace </a:t>
            </a:r>
            <a:r>
              <a:rPr lang="en-US" dirty="0" err="1" smtClean="0"/>
              <a:t>std</a:t>
            </a:r>
            <a:r>
              <a:rPr lang="en-US" dirty="0" smtClean="0"/>
              <a:t>;</a:t>
            </a:r>
          </a:p>
          <a:p>
            <a:endParaRPr lang="en-US" dirty="0" smtClean="0"/>
          </a:p>
          <a:p>
            <a:r>
              <a:rPr lang="en-US" dirty="0" err="1" smtClean="0"/>
              <a:t>int</a:t>
            </a:r>
            <a:r>
              <a:rPr lang="en-US" dirty="0" smtClean="0"/>
              <a:t> main()</a:t>
            </a:r>
          </a:p>
          <a:p>
            <a:r>
              <a:rPr lang="en-US" dirty="0" smtClean="0"/>
              <a:t>{</a:t>
            </a:r>
          </a:p>
          <a:p>
            <a:r>
              <a:rPr lang="en-US" dirty="0" smtClean="0"/>
              <a:t>		</a:t>
            </a:r>
            <a:r>
              <a:rPr lang="en-US" dirty="0" err="1" smtClean="0"/>
              <a:t>int</a:t>
            </a:r>
            <a:r>
              <a:rPr lang="en-US" dirty="0" smtClean="0"/>
              <a:t> </a:t>
            </a:r>
            <a:r>
              <a:rPr lang="en-US" dirty="0" err="1" smtClean="0"/>
              <a:t>i</a:t>
            </a:r>
            <a:r>
              <a:rPr lang="en-US" dirty="0" smtClean="0"/>
              <a:t> = 20;</a:t>
            </a:r>
          </a:p>
          <a:p>
            <a:endParaRPr lang="en-US" dirty="0" smtClean="0"/>
          </a:p>
          <a:p>
            <a:r>
              <a:rPr lang="en-US" dirty="0" smtClean="0"/>
              <a:t>		if (</a:t>
            </a:r>
            <a:r>
              <a:rPr lang="en-US" dirty="0" err="1" smtClean="0"/>
              <a:t>i</a:t>
            </a:r>
            <a:r>
              <a:rPr lang="en-US" dirty="0" smtClean="0"/>
              <a:t> &lt; 15)</a:t>
            </a:r>
          </a:p>
          <a:p>
            <a:r>
              <a:rPr lang="en-US" dirty="0" smtClean="0"/>
              <a:t>			</a:t>
            </a:r>
            <a:r>
              <a:rPr lang="en-US" dirty="0" err="1" smtClean="0"/>
              <a:t>cout</a:t>
            </a:r>
            <a:r>
              <a:rPr lang="en-US" dirty="0" smtClean="0"/>
              <a:t>&lt;&lt;"</a:t>
            </a:r>
            <a:r>
              <a:rPr lang="en-US" dirty="0" err="1" smtClean="0"/>
              <a:t>i</a:t>
            </a:r>
            <a:r>
              <a:rPr lang="en-US" dirty="0" smtClean="0"/>
              <a:t> is smaller than 15";</a:t>
            </a:r>
          </a:p>
          <a:p>
            <a:r>
              <a:rPr lang="en-US" dirty="0" smtClean="0"/>
              <a:t>		else</a:t>
            </a:r>
          </a:p>
          <a:p>
            <a:r>
              <a:rPr lang="en-US" dirty="0" smtClean="0"/>
              <a:t>			</a:t>
            </a:r>
            <a:r>
              <a:rPr lang="en-US" dirty="0" err="1" smtClean="0"/>
              <a:t>cout</a:t>
            </a:r>
            <a:r>
              <a:rPr lang="en-US" dirty="0" smtClean="0"/>
              <a:t>&lt;&lt;"</a:t>
            </a:r>
            <a:r>
              <a:rPr lang="en-US" dirty="0" err="1" smtClean="0"/>
              <a:t>i</a:t>
            </a:r>
            <a:r>
              <a:rPr lang="en-US" dirty="0" smtClean="0"/>
              <a:t> is greater than 15";</a:t>
            </a:r>
          </a:p>
          <a:p>
            <a:r>
              <a:rPr lang="en-US" dirty="0" smtClean="0"/>
              <a:t>			</a:t>
            </a:r>
          </a:p>
          <a:p>
            <a:r>
              <a:rPr lang="en-US" dirty="0" smtClean="0"/>
              <a:t>	return 0;</a:t>
            </a:r>
          </a:p>
          <a:p>
            <a:r>
              <a:rPr lang="en-US" dirty="0" smtClean="0"/>
              <a:t>}</a:t>
            </a:r>
            <a:endParaRPr lang="en-US" dirty="0"/>
          </a:p>
        </p:txBody>
      </p:sp>
    </p:spTree>
    <p:extLst>
      <p:ext uri="{BB962C8B-B14F-4D97-AF65-F5344CB8AC3E}">
        <p14:creationId xmlns:p14="http://schemas.microsoft.com/office/powerpoint/2010/main" val="13185379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544</Words>
  <Application>Microsoft Office PowerPoint</Application>
  <PresentationFormat>On-screen Show (4:3)</PresentationFormat>
  <Paragraphs>283</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Aspect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Apoorva Verma</dc:creator>
  <cp:lastModifiedBy>Apoorva Verma</cp:lastModifiedBy>
  <cp:revision>28</cp:revision>
  <dcterms:created xsi:type="dcterms:W3CDTF">2022-02-08T04:19:52Z</dcterms:created>
  <dcterms:modified xsi:type="dcterms:W3CDTF">2022-02-14T04:09:04Z</dcterms:modified>
</cp:coreProperties>
</file>