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375F5-F604-443A-825A-F82E143F8A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A269-36D5-472E-B0B3-4919728C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DC32-0DAE-4169-939E-5D8541370D9E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DC32-0DAE-4169-939E-5D8541370D9E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1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5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4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3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10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F2BC58-CE7A-4525-B83B-BFE72970DE8F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1/27/2022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DCC7829-D4BF-4FD6-9B91-AF1331BE3122}" type="slidenum">
              <a:rPr lang="en-GB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GB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4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ARRAYS&#10; Array is defined as a set of homogeneous data items. An Array&#10;is a group of elements that share a common name th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97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Two-D Arrays&#10;Two-D array can be considered as table that consists of rows and columns. Each&#10;element in 2-D array is refe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5820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656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Two-D array Intialization&#10;Syntax:&#10;int arr[4][3]={ {12,5,22},&#10;{95,3,41},&#10;{77,6,53},&#10;{84,59,62} }&#10;12 5 22&#10;95 3 41&#10;77 6 53&#10;84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261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 descr="One-D Array Initializing&#10;• Using Loop to input an Array from user&#10;Introduction to C++&#10;Lecture Slides By Adil Aslam&#10;int mar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3188" name="AutoShape 4" descr="One-D Array Initializing&#10;• Using Loop to input an Array from user&#10;Introduction to C++&#10;Lecture Slides By Adil Aslam&#10;int mar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3190" name="AutoShape 6" descr="One-D Array Initializing&#10;• Using Loop to input an Array from user&#10;Introduction to C++&#10;Lecture Slides By Adil Aslam&#10;int mar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3192" name="AutoShape 8" descr="One-D Array Initializing&#10;• Using Loop to input an Array from user&#10;Introduction to C++&#10;Lecture Slides By Adil Aslam&#10;int mar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3194" name="AutoShape 10" descr="One-D Array Initializing&#10;• Using Loop to input an Array from user&#10;Introduction to C++&#10;Lecture Slides By Adil Aslam&#10;int mar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3196" name="AutoShape 12" descr="One-D Array Initializing&#10;• Using Loop to input an Array from user&#10;Introduction to C++&#10;Lecture Slides By Adil Aslam&#10;int mar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85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prstClr val="black"/>
                </a:solidFill>
              </a:rPr>
              <a:t>One-d array</a:t>
            </a:r>
            <a:endParaRPr lang="en-GB" sz="2800" b="1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524000"/>
            <a:ext cx="8077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Int marks[10];</a:t>
            </a:r>
          </a:p>
          <a:p>
            <a:r>
              <a:rPr lang="en-US" sz="2800" dirty="0">
                <a:solidFill>
                  <a:prstClr val="black"/>
                </a:solidFill>
              </a:rPr>
              <a:t>For(int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=0;i&lt;10;i++)</a:t>
            </a:r>
          </a:p>
          <a:p>
            <a:r>
              <a:rPr lang="en-US" sz="2800" dirty="0">
                <a:solidFill>
                  <a:prstClr val="black"/>
                </a:solidFill>
              </a:rPr>
              <a:t>{</a:t>
            </a:r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err="1">
                <a:solidFill>
                  <a:prstClr val="black"/>
                </a:solidFill>
              </a:rPr>
              <a:t>cout</a:t>
            </a:r>
            <a:r>
              <a:rPr lang="en-US" sz="2800" dirty="0">
                <a:solidFill>
                  <a:prstClr val="black"/>
                </a:solidFill>
              </a:rPr>
              <a:t>&lt;&lt;“enter marks of students”;</a:t>
            </a:r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err="1">
                <a:solidFill>
                  <a:prstClr val="black"/>
                </a:solidFill>
              </a:rPr>
              <a:t>cin</a:t>
            </a:r>
            <a:r>
              <a:rPr lang="en-US" sz="2800" dirty="0">
                <a:solidFill>
                  <a:prstClr val="black"/>
                </a:solidFill>
              </a:rPr>
              <a:t>&gt;&gt;marks[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];</a:t>
            </a:r>
          </a:p>
          <a:p>
            <a:r>
              <a:rPr lang="en-US" sz="2800" dirty="0">
                <a:solidFill>
                  <a:prstClr val="black"/>
                </a:solidFill>
              </a:rPr>
              <a:t>}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5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 descr="Example of One Dimensional Array-2&#10;// Displaying marks&#10;for(int j=0; j&lt;5; j++)&#10;{&#10;cout &lt;&lt; &quot;Marks of &quot; &lt;&lt; j &lt;&lt; &quot; student is: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3200">
              <a:solidFill>
                <a:prstClr val="black"/>
              </a:solidFill>
            </a:endParaRPr>
          </a:p>
        </p:txBody>
      </p:sp>
      <p:sp>
        <p:nvSpPr>
          <p:cNvPr id="94212" name="AutoShape 4" descr="Example of One Dimensional Array-2&#10;// Displaying marks&#10;for(int j=0; j&lt;5; j++)&#10;{&#10;cout &lt;&lt; &quot;Marks of &quot; &lt;&lt; j &lt;&lt; &quot; student is: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3200">
              <a:solidFill>
                <a:prstClr val="black"/>
              </a:solidFill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3B4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1AEEE"/>
                </a:solidFill>
                <a:latin typeface="droid sans mono"/>
                <a:cs typeface="Arial" pitchFamily="34" charset="0"/>
              </a:rPr>
              <a:t>#</a:t>
            </a:r>
            <a:r>
              <a:rPr lang="en-US" sz="2400" dirty="0">
                <a:solidFill>
                  <a:srgbClr val="61AEEE"/>
                </a:solidFill>
                <a:latin typeface="droid sans mono"/>
                <a:cs typeface="Arial" pitchFamily="34" charset="0"/>
              </a:rPr>
              <a:t>include </a:t>
            </a:r>
            <a:r>
              <a:rPr lang="en-US" sz="24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&lt;iostream&gt;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using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namespace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E6C07B"/>
                </a:solidFill>
                <a:latin typeface="droid sans mono"/>
                <a:cs typeface="Arial" pitchFamily="34" charset="0"/>
              </a:rPr>
              <a:t>std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61AEEE"/>
                </a:solidFill>
                <a:latin typeface="droid sans mono"/>
                <a:cs typeface="Arial" pitchFamily="34" charset="0"/>
              </a:rPr>
              <a:t>main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numbers[</a:t>
            </a:r>
            <a:r>
              <a:rPr lang="en-US" sz="24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5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];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	</a:t>
            </a:r>
            <a:r>
              <a:rPr lang="en-US" sz="24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cout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</a:t>
            </a:r>
            <a:r>
              <a:rPr lang="en-US" sz="24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"Enter 5 numbers: "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</a:t>
            </a:r>
            <a:r>
              <a:rPr lang="en-US" sz="24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endl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  <a:r>
              <a:rPr lang="en-US" sz="24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store input from user to array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for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(</a:t>
            </a: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D3D3D3"/>
                </a:solidFill>
                <a:latin typeface="droid sans mono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0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  <a:r>
              <a:rPr lang="en-US" sz="2400" dirty="0" err="1">
                <a:solidFill>
                  <a:srgbClr val="D3D3D3"/>
                </a:solidFill>
                <a:latin typeface="droid sans mono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 </a:t>
            </a:r>
            <a:r>
              <a:rPr lang="en-US" sz="24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5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++</a:t>
            </a:r>
            <a:r>
              <a:rPr lang="en-US" sz="2400" dirty="0" err="1">
                <a:solidFill>
                  <a:srgbClr val="D3D3D3"/>
                </a:solidFill>
                <a:latin typeface="droid sans mono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	 </a:t>
            </a:r>
            <a:r>
              <a:rPr lang="en-US" sz="24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cin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&gt;&gt; numbers[</a:t>
            </a:r>
            <a:r>
              <a:rPr lang="en-US" sz="2400" dirty="0" err="1">
                <a:solidFill>
                  <a:srgbClr val="D3D3D3"/>
                </a:solidFill>
                <a:latin typeface="droid sans mono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cout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</a:t>
            </a:r>
            <a:r>
              <a:rPr lang="en-US" sz="24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"The numbers are: "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  <a:r>
              <a:rPr lang="en-US" sz="24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print array elements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for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(</a:t>
            </a:r>
            <a:r>
              <a:rPr lang="en-US" sz="24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n = </a:t>
            </a:r>
            <a:r>
              <a:rPr lang="en-US" sz="24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0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n &lt; </a:t>
            </a:r>
            <a:r>
              <a:rPr lang="en-US" sz="24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5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++n)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	 </a:t>
            </a:r>
            <a:r>
              <a:rPr lang="en-US" sz="24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cout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numbers[n] &lt;&lt; </a:t>
            </a:r>
            <a:r>
              <a:rPr lang="en-US" sz="24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" "</a:t>
            </a: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}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C678DD"/>
                </a:solidFill>
              </a:rPr>
              <a:t>return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>
                <a:solidFill>
                  <a:srgbClr val="D19A66"/>
                </a:solidFill>
              </a:rPr>
              <a:t>0</a:t>
            </a:r>
            <a:r>
              <a:rPr lang="en-GB" sz="2400" dirty="0">
                <a:solidFill>
                  <a:prstClr val="black"/>
                </a:solidFill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black"/>
                </a:solidFill>
              </a:rPr>
              <a:t>}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0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381000" y="457200"/>
            <a:ext cx="8382000" cy="3447098"/>
          </a:xfrm>
          <a:prstGeom prst="rect">
            <a:avLst/>
          </a:prstGeom>
          <a:solidFill>
            <a:srgbClr val="383B4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euclid_circular_a"/>
                <a:cs typeface="Arial" pitchFamily="34" charset="0"/>
              </a:rPr>
              <a:t>Output</a:t>
            </a:r>
            <a:endParaRPr lang="en-US" sz="2800" dirty="0">
              <a:solidFill>
                <a:srgbClr val="FF0000"/>
              </a:solidFill>
              <a:latin typeface="droid sans mono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Enter 5 numbers: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11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12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13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14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 The numbers are: 11 12 13 14 15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4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1"/>
            <a:ext cx="9144000" cy="6955750"/>
          </a:xfrm>
          <a:prstGeom prst="rect">
            <a:avLst/>
          </a:prstGeom>
          <a:solidFill>
            <a:srgbClr val="383B4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5265E"/>
                </a:solidFill>
                <a:latin typeface="euclid_circular_a"/>
                <a:cs typeface="Arial" pitchFamily="34" charset="0"/>
              </a:rPr>
              <a:t>Example 3: Display Sum and Average of Array Elements Using for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61AEEE"/>
                </a:solidFill>
                <a:latin typeface="droid sans mono"/>
                <a:cs typeface="Arial" pitchFamily="34" charset="0"/>
              </a:rPr>
              <a:t>#</a:t>
            </a:r>
            <a:r>
              <a:rPr lang="en-US" sz="2000" dirty="0">
                <a:solidFill>
                  <a:srgbClr val="61AEEE"/>
                </a:solidFill>
                <a:latin typeface="droid sans mono"/>
                <a:cs typeface="Arial" pitchFamily="34" charset="0"/>
              </a:rPr>
              <a:t>include </a:t>
            </a:r>
            <a:r>
              <a:rPr lang="en-US" sz="20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&lt;iostream&gt;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using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namespace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E6C07B"/>
                </a:solidFill>
                <a:latin typeface="droid sans mono"/>
                <a:cs typeface="Arial" pitchFamily="34" charset="0"/>
              </a:rPr>
              <a:t>std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1AEEE"/>
                </a:solidFill>
                <a:latin typeface="droid sans mono"/>
                <a:cs typeface="Arial" pitchFamily="34" charset="0"/>
              </a:rPr>
              <a:t>main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initialize an array without specifying size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numbers[] = {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7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,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5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,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6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,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12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,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35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,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27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sum =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0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count = </a:t>
            </a:r>
            <a:r>
              <a:rPr lang="en-US" sz="2000" dirty="0">
                <a:solidFill>
                  <a:srgbClr val="D19A66"/>
                </a:solidFill>
                <a:latin typeface="droid sans mono"/>
                <a:cs typeface="Arial" pitchFamily="34" charset="0"/>
              </a:rPr>
              <a:t>0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average;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</a:t>
            </a:r>
            <a:r>
              <a:rPr lang="en-US" sz="20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"The numbers are: "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print array elements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use of range-based for loop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for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(</a:t>
            </a: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const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C678DD"/>
                </a:solidFill>
                <a:latin typeface="droid sans mono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&amp;n : numbers)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n &lt;&lt; </a:t>
            </a:r>
            <a:r>
              <a:rPr lang="en-US" sz="20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" "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calculate the sum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sum += n;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count the no. of array elements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++count;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DDBE"/>
                </a:solidFill>
                <a:latin typeface="droid sans mono"/>
                <a:cs typeface="Arial" pitchFamily="34" charset="0"/>
              </a:rPr>
              <a:t>// print the sum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</a:t>
            </a:r>
            <a:r>
              <a:rPr lang="en-US" sz="20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"\</a:t>
            </a:r>
            <a:r>
              <a:rPr lang="en-US" sz="2000" dirty="0" err="1">
                <a:solidFill>
                  <a:srgbClr val="98C379"/>
                </a:solidFill>
                <a:latin typeface="droid sans mono"/>
                <a:cs typeface="Arial" pitchFamily="34" charset="0"/>
              </a:rPr>
              <a:t>nTheir</a:t>
            </a:r>
            <a:r>
              <a:rPr lang="en-US" sz="2000" dirty="0">
                <a:solidFill>
                  <a:srgbClr val="98C379"/>
                </a:solidFill>
                <a:latin typeface="droid sans mono"/>
                <a:cs typeface="Arial" pitchFamily="34" charset="0"/>
              </a:rPr>
              <a:t> Sum = "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 &lt;&lt; sum &lt;&lt; </a:t>
            </a:r>
            <a:r>
              <a:rPr lang="en-US" sz="2000" dirty="0" err="1">
                <a:solidFill>
                  <a:srgbClr val="E6C07B"/>
                </a:solidFill>
                <a:latin typeface="droid sans mono"/>
                <a:cs typeface="Arial" pitchFamily="34" charset="0"/>
              </a:rPr>
              <a:t>endl</a:t>
            </a:r>
            <a:r>
              <a:rPr lang="en-US" sz="2000" dirty="0">
                <a:solidFill>
                  <a:srgbClr val="D3D3D3"/>
                </a:solidFill>
                <a:latin typeface="droid sans mono"/>
                <a:cs typeface="Arial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5288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457200" y="609600"/>
            <a:ext cx="8229600" cy="4308872"/>
          </a:xfrm>
          <a:prstGeom prst="rect">
            <a:avLst/>
          </a:prstGeom>
          <a:solidFill>
            <a:srgbClr val="383B4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euclid_circular_a"/>
                <a:cs typeface="Arial" pitchFamily="34" charset="0"/>
              </a:rPr>
              <a:t>Output</a:t>
            </a:r>
            <a:endParaRPr lang="en-US" sz="2800" dirty="0">
              <a:solidFill>
                <a:srgbClr val="FF0000"/>
              </a:solidFill>
              <a:latin typeface="droid sans mono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The numbers are: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 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12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35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 27 </a:t>
            </a:r>
            <a:b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</a:b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Their Sum = 92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5D5D5"/>
                </a:solidFill>
                <a:latin typeface="droid sans mono"/>
                <a:cs typeface="Arial" pitchFamily="34" charset="0"/>
              </a:rPr>
              <a:t>Their Average = 15.3333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18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Problem Statement-1&#10;Write a C++ program to ask 5 numbers from&#10;user and display the sum using array&#10;Introduction to C++&#10;Lec..."/>
          <p:cNvPicPr>
            <a:picLocks noChangeAspect="1" noChangeArrowheads="1"/>
          </p:cNvPicPr>
          <p:nvPr/>
        </p:nvPicPr>
        <p:blipFill>
          <a:blip r:embed="rId2"/>
          <a:srcRect t="5010" b="58246"/>
          <a:stretch>
            <a:fillRect/>
          </a:stretch>
        </p:blipFill>
        <p:spPr bwMode="auto">
          <a:xfrm>
            <a:off x="685800" y="1981200"/>
            <a:ext cx="7772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71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Solution of the Previous Problem&#10;#include &lt;iostream&gt;&#10;using namespace std;&#10;int main()&#10;{&#10;int arr[5],sum=0,i;&#10;cout&lt;&lt;&quot;Enter 5 ..."/>
          <p:cNvPicPr>
            <a:picLocks noChangeAspect="1" noChangeArrowheads="1"/>
          </p:cNvPicPr>
          <p:nvPr/>
        </p:nvPicPr>
        <p:blipFill>
          <a:blip r:embed="rId2"/>
          <a:srcRect t="5010" b="4802"/>
          <a:stretch>
            <a:fillRect/>
          </a:stretch>
        </p:blipFill>
        <p:spPr bwMode="auto">
          <a:xfrm>
            <a:off x="533400" y="457200"/>
            <a:ext cx="80772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4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Output of the Previous Program&#10;Introduction to C++&#10;Lecture Slides By Adil Aslam&#10;Enter 5 numbers&#10;1&#10;2&#10;3&#10;4&#10;5&#10;Sum = 124&#10; "/>
          <p:cNvPicPr>
            <a:picLocks noChangeAspect="1" noChangeArrowheads="1"/>
          </p:cNvPicPr>
          <p:nvPr/>
        </p:nvPicPr>
        <p:blipFill>
          <a:blip r:embed="rId2"/>
          <a:srcRect t="5010" b="8142"/>
          <a:stretch>
            <a:fillRect/>
          </a:stretch>
        </p:blipFill>
        <p:spPr bwMode="auto">
          <a:xfrm>
            <a:off x="609600" y="457200"/>
            <a:ext cx="7772400" cy="594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75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Example: float salary[10];&#10;float  data type&#10;salary  array name&#10;[10]  array size(integer)&#10;The size of an array must b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299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The ‘const’ Keyword&#10;• The const keyword is used to create a read only&#10;variable.&#10;• Once initialized, the value of the varia..."/>
          <p:cNvPicPr>
            <a:picLocks noChangeAspect="1" noChangeArrowheads="1"/>
          </p:cNvPicPr>
          <p:nvPr/>
        </p:nvPicPr>
        <p:blipFill>
          <a:blip r:embed="rId2"/>
          <a:srcRect t="5010" b="6472"/>
          <a:stretch>
            <a:fillRect/>
          </a:stretch>
        </p:blipFill>
        <p:spPr bwMode="auto">
          <a:xfrm>
            <a:off x="609600" y="609600"/>
            <a:ext cx="76962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44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Copying Arrays&#10;• For copying data from one array to another both&#10;the arrays need to be of:&#10;• Same data type&#10;• Same size&#10;• ..."/>
          <p:cNvPicPr>
            <a:picLocks noChangeAspect="1" noChangeArrowheads="1"/>
          </p:cNvPicPr>
          <p:nvPr/>
        </p:nvPicPr>
        <p:blipFill>
          <a:blip r:embed="rId2"/>
          <a:srcRect t="5010" b="4802"/>
          <a:stretch>
            <a:fillRect/>
          </a:stretch>
        </p:blipFill>
        <p:spPr bwMode="auto">
          <a:xfrm>
            <a:off x="533400" y="762000"/>
            <a:ext cx="83058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719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Copying Arrays Example-1&#10;int main()&#10;{&#10;const int SIZE = 5;&#10;int firstArray[SIZE], secondArray[SIZE];&#10;cout &lt;&lt; &quot;Enter data for..."/>
          <p:cNvPicPr>
            <a:picLocks noChangeAspect="1" noChangeArrowheads="1"/>
          </p:cNvPicPr>
          <p:nvPr/>
        </p:nvPicPr>
        <p:blipFill>
          <a:blip r:embed="rId2"/>
          <a:srcRect t="6681" b="6472"/>
          <a:stretch>
            <a:fillRect/>
          </a:stretch>
        </p:blipFill>
        <p:spPr bwMode="auto">
          <a:xfrm>
            <a:off x="533400" y="762000"/>
            <a:ext cx="8305800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34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Copying Arrays Example-2&#10;for (int j=0; j&lt;SIZE; j++) {&#10;secondArray[j] = firstArray[j];&#10;}&#10;cout &lt;&lt; &quot;n After Copying: n&quot;;&#10;cout..."/>
          <p:cNvPicPr>
            <a:picLocks noChangeAspect="1" noChangeArrowheads="1"/>
          </p:cNvPicPr>
          <p:nvPr/>
        </p:nvPicPr>
        <p:blipFill>
          <a:blip r:embed="rId2"/>
          <a:srcRect t="5010" b="4802"/>
          <a:stretch>
            <a:fillRect/>
          </a:stretch>
        </p:blipFill>
        <p:spPr bwMode="auto">
          <a:xfrm>
            <a:off x="609600" y="685800"/>
            <a:ext cx="80772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334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Output of the Previous Program&#10;Introduction to C++&#10;Lecture Slides By Adil Aslam&#10; "/>
          <p:cNvPicPr>
            <a:picLocks noChangeAspect="1" noChangeArrowheads="1"/>
          </p:cNvPicPr>
          <p:nvPr/>
        </p:nvPicPr>
        <p:blipFill>
          <a:blip r:embed="rId2"/>
          <a:srcRect t="5010" b="4802"/>
          <a:stretch>
            <a:fillRect/>
          </a:stretch>
        </p:blipFill>
        <p:spPr bwMode="auto">
          <a:xfrm>
            <a:off x="685800" y="762000"/>
            <a:ext cx="7772400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17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RRAY INITIALIZATION&#10; In C++ elements of an array can be initialized one by one or&#10;using a single statement&#10;float balanc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57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C++ ARRAY IN DETAIL&#10;CONCEPT DESCRIPTION&#10;Multi-dimensional arrays C++ supports multidimensional arrays. The simplest&#10;form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07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One-D Array&#10;A type of array in which all elements are arranged in the form of a list is known as&#10;1-D array or single dim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601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0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Accessing element of array&#10;• Individual Element:&#10;Array_name[index];&#10;• Using Loop:&#10;int marks[5];&#10;for(int i=0;i&lt;=4;i++)&#10;mark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534400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651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Searching In Array&#10;Searching is a process of finding the required data in the array. Searching&#10;becomes more important wh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Sorting Arrays&#10;Sorting is a process of arranging the value of array in a particular order. An&#10;array can be sorted in two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34400" cy="601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113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Techniques Of Sorting Array&#10;There are two techniques of sorting array:&#10;o Selection Sort&#10;o Bubble Sort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601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597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On-screen Show (4:3)</PresentationFormat>
  <Paragraphs>65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Verma</dc:creator>
  <cp:lastModifiedBy>Apoorva Verma</cp:lastModifiedBy>
  <cp:revision>1</cp:revision>
  <dcterms:created xsi:type="dcterms:W3CDTF">2022-01-27T07:56:44Z</dcterms:created>
  <dcterms:modified xsi:type="dcterms:W3CDTF">2022-01-27T07:58:14Z</dcterms:modified>
</cp:coreProperties>
</file>