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B38D-B833-4A9E-922B-E52B9DC86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A0593-E233-48B9-B680-90BA57337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606D-B541-4110-B729-BE2EA7DB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B9D1-4DAF-491B-A6C0-B78E8530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BD37-5F48-407F-85BB-BFE6430A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5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7B01-47E8-4EAB-A134-BB31A52C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94C88-778F-4793-8131-59BCFD55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A6B-CB7B-443E-BB94-1F9E4B6B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64B2-9A98-426B-8C41-CB107436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0B53-198E-4E3A-B42C-7815B684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F56C1-DD8E-434B-943F-00219C562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9EACE-95FB-42E9-89FF-15857380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A257-AAEF-40BE-8CAD-4631F559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DA75-C21E-49F8-8149-8FF5D008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E9AB-6443-45BC-B80D-7C17F1FD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4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EF-D678-45D2-A3E0-8A4A43D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4478-A9E1-4EAD-9DCD-CE507C06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8B4F-80D3-428A-A943-6DA7A184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C8C3-5A84-4982-8D22-7F9E4D2A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ACA3-4DF7-4388-981F-1913329C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6654-6423-4062-8BEE-957F4661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681B7-C1F4-4795-8025-BD93CD64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1732-20E9-44DA-B3DF-4B6D17C7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190D-DA94-40B4-8628-51372C20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F9C8-D41B-4BF4-8ECA-E2814EAA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64D2-7B29-4444-AEB4-459AE377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F33B-C9D9-46F4-B5DC-DF21D233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F6FEC-81B3-45E5-B36A-A8DE3196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532B-6C4D-4073-B306-A226DB21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C2716-0DCD-40EA-BDDF-51FCC215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5050E-6E0F-4BA3-9E62-175014D6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AA01-7EB5-42B2-8C28-438D6848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80FF-7FEA-426C-A6A5-2764F2FE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3133-E51A-4065-A20B-D12A6070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D42CC-C234-47DA-BA2E-0CACD79A9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BA035-F0A3-4742-8397-51B65C5A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590A3-C6A7-49D1-99BE-817928FF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C51B6-1D56-44F5-A77A-8DE5D19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5688D-C9ED-4B72-858D-94D2C1C4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540-C3F5-4E5B-BCB6-15887140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4B1E2-8FB9-4D49-8C3A-535FA30F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3CDDD-7AB0-4F3E-B66D-1C943934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18730-99A1-44A7-AEC7-D29627C4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191F8-5265-4719-8200-D733ED2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0CEAC-2148-4E17-975A-9DE217AE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9B1E-A220-4004-A8F6-176F64A4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E685-5A93-45F2-A05D-D8B19BF9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8771-4327-4D4A-9E89-FB5C779B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8AC3C-E863-442C-B537-209A266F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BB9F4-C033-43D4-ADCD-387564DF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A1A0-8E57-4CDB-897C-9F786B87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B82A7-B69F-4D55-80AF-D463159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8B9D-53D3-4620-A6B1-FE24C42D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79198-5148-490E-A01E-8E073FA95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1B63-C57E-4C92-AA5C-19D69055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4033B-196F-4C48-B76A-23C48C5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E8BD-AE17-4ED0-84D9-64DEE0D1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44BED-368E-4F50-9DDD-E444516A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8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C75E6-BEE5-4E38-BF2B-FEA9192B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D995-AE49-46D9-A053-D75499DA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E1BB-9443-4DAA-B357-CCF8EEED9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6654-755F-4C78-8F37-8B9F852B5DD3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DD09-B5B1-4D72-BCAA-6F8C53802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172D-13CC-42E2-8DC7-E7F4AA34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E70E-92A3-432B-8065-99855EFCA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jest-framework-tutoria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B853-D0F1-44E7-B2E6-2A2FCD17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34F6-70DB-447C-9E29-3CCA08F6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Playwright vs Cypress | SpareBank 1 Utvikling">
            <a:extLst>
              <a:ext uri="{FF2B5EF4-FFF2-40B4-BE49-F238E27FC236}">
                <a16:creationId xmlns:a16="http://schemas.microsoft.com/office/drawing/2014/main" id="{EA7E1D94-DFF9-467A-82E9-75F62737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EC9279-DEFE-456F-81F3-4BCD3C68B377}"/>
              </a:ext>
            </a:extLst>
          </p:cNvPr>
          <p:cNvSpPr txBox="1"/>
          <p:nvPr/>
        </p:nvSpPr>
        <p:spPr>
          <a:xfrm flipH="1">
            <a:off x="7427180" y="5406887"/>
            <a:ext cx="417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ndara" panose="020E0502030303020204" pitchFamily="34" charset="0"/>
              </a:rPr>
              <a:t> - VIGNESH AYYAMANI</a:t>
            </a:r>
          </a:p>
        </p:txBody>
      </p:sp>
    </p:spTree>
    <p:extLst>
      <p:ext uri="{BB962C8B-B14F-4D97-AF65-F5344CB8AC3E}">
        <p14:creationId xmlns:p14="http://schemas.microsoft.com/office/powerpoint/2010/main" val="28830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05C6-736D-4BA6-A3CD-746FF7D7F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469E-35FA-45D4-89A3-D8F1EDDC7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89557E-61BA-4FD3-BA80-AB1AFE01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16906"/>
              </p:ext>
            </p:extLst>
          </p:nvPr>
        </p:nvGraphicFramePr>
        <p:xfrm>
          <a:off x="0" y="0"/>
          <a:ext cx="12192000" cy="726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8164">
                  <a:extLst>
                    <a:ext uri="{9D8B030D-6E8A-4147-A177-3AD203B41FA5}">
                      <a16:colId xmlns:a16="http://schemas.microsoft.com/office/drawing/2014/main" val="729671994"/>
                    </a:ext>
                  </a:extLst>
                </a:gridCol>
                <a:gridCol w="4329306">
                  <a:extLst>
                    <a:ext uri="{9D8B030D-6E8A-4147-A177-3AD203B41FA5}">
                      <a16:colId xmlns:a16="http://schemas.microsoft.com/office/drawing/2014/main" val="569029988"/>
                    </a:ext>
                  </a:extLst>
                </a:gridCol>
                <a:gridCol w="4984530">
                  <a:extLst>
                    <a:ext uri="{9D8B030D-6E8A-4147-A177-3AD203B41FA5}">
                      <a16:colId xmlns:a16="http://schemas.microsoft.com/office/drawing/2014/main" val="3766146310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spc="300" dirty="0">
                          <a:effectLst/>
                        </a:rPr>
                        <a:t>CRITERIA</a:t>
                      </a:r>
                      <a:endParaRPr lang="en-IN" sz="2000" b="1" i="0" u="none" strike="noStrike" spc="3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spc="300" dirty="0">
                          <a:effectLst/>
                        </a:rPr>
                        <a:t>PLAYWRIGHT</a:t>
                      </a:r>
                      <a:endParaRPr lang="en-IN" sz="2000" b="1" i="0" u="none" strike="noStrike" spc="3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spc="300" dirty="0">
                          <a:effectLst/>
                        </a:rPr>
                        <a:t>CYPRESS</a:t>
                      </a:r>
                      <a:endParaRPr lang="en-IN" sz="2000" b="1" i="0" u="none" strike="noStrike" spc="3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8649216"/>
                  </a:ext>
                </a:extLst>
              </a:tr>
              <a:tr h="6546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Language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Supports multiple languages such as JavaScript, Java, Python, and .NET C#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Supports JavaScript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556764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Open Source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Open Source and Free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Open Source and Free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7774658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Operating Systems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Windows, Linux, and macOS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Windows, Linux, and macOS 10.9 and above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247460"/>
                  </a:ext>
                </a:extLst>
              </a:tr>
              <a:tr h="6546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Test Runner Frameworks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linkClick r:id="rId2" tooltip="JEST Framework"/>
                        </a:rPr>
                        <a:t>Mocha, Jest, Jasmine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Mocha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59271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Architecture</a:t>
                      </a:r>
                      <a:endParaRPr lang="en-IN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Headless Browser with event-driven architecture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Executes test cases directly inside the browser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4720357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iFrame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Well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Limited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6439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MultipleWindow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Well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Limited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983815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Browsers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Chromium, Firefox, and WebKit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Chrome, Firefox, and Edge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1379816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Execution Speed 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Much Faster (Uses Browser context)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Slow (Runs inside browser)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400992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Locating Strategy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Xpath, CSS both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Only CSS supported. Plugin needed for Xpath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921864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Page Object Pattern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Supported but Not recommended by cypress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161871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Parallel Browser Testing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Well Supported and Free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Supported but needs License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250271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Parallel support for test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Supports parallel tests within a single test file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Need to split tests into different files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706660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Async/Await issues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Fully supports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Limited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0851860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Test Grouping and Test Suites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519072"/>
                  </a:ext>
                </a:extLst>
              </a:tr>
              <a:tr h="327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Automatic waits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Supported for few event based mechanism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Not Supported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411375"/>
                  </a:ext>
                </a:extLst>
              </a:tr>
              <a:tr h="6546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Support</a:t>
                      </a:r>
                      <a:endParaRPr lang="en-IN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Since Playwright is fairly new, the support from the community is limited as compared to Selenium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Strong community support from professionals across the world 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11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1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3493-A954-49C3-A804-43B0C29D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715618"/>
          </a:xfrm>
        </p:spPr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C9C-2BFE-4641-BE85-C804A1E6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02365"/>
            <a:ext cx="11635409" cy="604961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u="sng" spc="30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PROS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Very easy to learn and get set up with basic tests.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It has a nice dashboard to view test reports, analytics and recordings.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It has a very slick Test Runner UI.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It's built specifically for end-to-end testing.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We can edit our test code in the browser instantly and run it.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It's mature and has good community support.</a:t>
            </a:r>
          </a:p>
          <a:p>
            <a:pPr>
              <a:buSzPct val="100000"/>
            </a:pP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Easier to understand for people new to testing</a:t>
            </a:r>
          </a:p>
          <a:p>
            <a:pPr marL="0" indent="0" algn="l">
              <a:buNone/>
            </a:pPr>
            <a:r>
              <a:rPr lang="en-US" b="1" u="sng" dirty="0">
                <a:solidFill>
                  <a:srgbClr val="FF0000"/>
                </a:solidFill>
                <a:latin typeface="Candara" panose="020E0502030303020204" pitchFamily="34" charset="0"/>
              </a:rPr>
              <a:t>C</a:t>
            </a:r>
            <a:r>
              <a:rPr lang="en-US" b="1" u="sng" spc="300" dirty="0">
                <a:solidFill>
                  <a:srgbClr val="FF0000"/>
                </a:solidFill>
                <a:latin typeface="Candara" panose="020E0502030303020204" pitchFamily="34" charset="0"/>
              </a:rPr>
              <a:t>ONS</a:t>
            </a:r>
            <a:endParaRPr lang="en-US" b="1" i="0" u="sng" spc="300" dirty="0">
              <a:solidFill>
                <a:srgbClr val="FF0000"/>
              </a:solidFill>
              <a:effectLst/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It doesn't support multiple domains.</a:t>
            </a:r>
          </a:p>
          <a:p>
            <a:r>
              <a:rPr lang="en-US" dirty="0">
                <a:latin typeface="Candara" panose="020E0502030303020204" pitchFamily="34" charset="0"/>
              </a:rPr>
              <a:t>It doesn't support </a:t>
            </a:r>
            <a:r>
              <a:rPr lang="en-US" dirty="0" err="1">
                <a:latin typeface="Candara" panose="020E0502030303020204" pitchFamily="34" charset="0"/>
              </a:rPr>
              <a:t>Webkit</a:t>
            </a:r>
            <a:r>
              <a:rPr lang="en-US" dirty="0">
                <a:latin typeface="Candara" panose="020E0502030303020204" pitchFamily="34" charset="0"/>
              </a:rPr>
              <a:t> (Safari)</a:t>
            </a:r>
          </a:p>
          <a:p>
            <a:r>
              <a:rPr lang="en-US" dirty="0">
                <a:latin typeface="Candara" panose="020E0502030303020204" pitchFamily="34" charset="0"/>
              </a:rPr>
              <a:t>You cannot run tests against multiple browsers at the same time.</a:t>
            </a:r>
          </a:p>
          <a:p>
            <a:r>
              <a:rPr lang="en-US" dirty="0" err="1">
                <a:latin typeface="Candara" panose="020E0502030303020204" pitchFamily="34" charset="0"/>
              </a:rPr>
              <a:t>IFrame</a:t>
            </a:r>
            <a:r>
              <a:rPr lang="en-US" dirty="0">
                <a:latin typeface="Candara" panose="020E0502030303020204" pitchFamily="34" charset="0"/>
              </a:rPr>
              <a:t> support is limited.</a:t>
            </a:r>
          </a:p>
          <a:p>
            <a:r>
              <a:rPr lang="en-US" dirty="0">
                <a:latin typeface="Candara" panose="020E0502030303020204" pitchFamily="34" charset="0"/>
              </a:rPr>
              <a:t>There is no "hover" support.</a:t>
            </a:r>
          </a:p>
          <a:p>
            <a:r>
              <a:rPr lang="en-US" dirty="0">
                <a:latin typeface="Candara" panose="020E0502030303020204" pitchFamily="34" charset="0"/>
              </a:rPr>
              <a:t>Premium account needed for accessing to some dashboard features (</a:t>
            </a:r>
            <a:r>
              <a:rPr lang="en-US" dirty="0" err="1">
                <a:latin typeface="Candara" panose="020E0502030303020204" pitchFamily="34" charset="0"/>
              </a:rPr>
              <a:t>e.g</a:t>
            </a:r>
            <a:r>
              <a:rPr lang="en-US" dirty="0">
                <a:latin typeface="Candara" panose="020E0502030303020204" pitchFamily="34" charset="0"/>
              </a:rPr>
              <a:t> flake detection) and parallelization etc.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CA15-A574-470A-A969-7620EF09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1390"/>
          </a:xfrm>
        </p:spPr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C209-6899-408B-A9FF-8BCA1DB1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728870"/>
            <a:ext cx="11224591" cy="55394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spc="300" dirty="0">
                <a:solidFill>
                  <a:srgbClr val="00B050"/>
                </a:solidFill>
                <a:latin typeface="Candara" panose="020E0502030303020204" pitchFamily="34" charset="0"/>
              </a:rPr>
              <a:t>PROS</a:t>
            </a:r>
          </a:p>
          <a:p>
            <a:r>
              <a:rPr lang="en-US" dirty="0">
                <a:latin typeface="Candara" panose="020E0502030303020204" pitchFamily="34" charset="0"/>
              </a:rPr>
              <a:t>It supports Chromium, Firefox and </a:t>
            </a:r>
            <a:r>
              <a:rPr lang="en-US" dirty="0" err="1">
                <a:latin typeface="Candara" panose="020E0502030303020204" pitchFamily="34" charset="0"/>
              </a:rPr>
              <a:t>WebkIt</a:t>
            </a:r>
            <a:r>
              <a:rPr lang="en-US" dirty="0">
                <a:latin typeface="Candara" panose="020E0502030303020204" pitchFamily="34" charset="0"/>
              </a:rPr>
              <a:t> (Safari).</a:t>
            </a:r>
          </a:p>
          <a:p>
            <a:r>
              <a:rPr lang="en-US" dirty="0">
                <a:latin typeface="Candara" panose="020E0502030303020204" pitchFamily="34" charset="0"/>
              </a:rPr>
              <a:t>It supports multiple domains and tabs.</a:t>
            </a:r>
          </a:p>
          <a:p>
            <a:r>
              <a:rPr lang="en-US" dirty="0">
                <a:latin typeface="Candara" panose="020E0502030303020204" pitchFamily="34" charset="0"/>
              </a:rPr>
              <a:t>It supports 5 language bindings (</a:t>
            </a:r>
            <a:r>
              <a:rPr lang="en-US" dirty="0" err="1">
                <a:latin typeface="Candara" panose="020E0502030303020204" pitchFamily="34" charset="0"/>
              </a:rPr>
              <a:t>Javascript</a:t>
            </a:r>
            <a:r>
              <a:rPr lang="en-US" dirty="0">
                <a:latin typeface="Candara" panose="020E0502030303020204" pitchFamily="34" charset="0"/>
              </a:rPr>
              <a:t>, Typescript, Java, Python, .NET)</a:t>
            </a:r>
          </a:p>
          <a:p>
            <a:r>
              <a:rPr lang="en-US" dirty="0">
                <a:latin typeface="Candara" panose="020E0502030303020204" pitchFamily="34" charset="0"/>
              </a:rPr>
              <a:t>It's fast.</a:t>
            </a:r>
          </a:p>
          <a:p>
            <a:r>
              <a:rPr lang="en-US" dirty="0">
                <a:latin typeface="Candara" panose="020E0502030303020204" pitchFamily="34" charset="0"/>
              </a:rPr>
              <a:t>We can run tests against multiple browsers at the same time.</a:t>
            </a:r>
          </a:p>
          <a:p>
            <a:r>
              <a:rPr lang="en-US" dirty="0">
                <a:latin typeface="Candara" panose="020E0502030303020204" pitchFamily="34" charset="0"/>
              </a:rPr>
              <a:t>It fully supports parallelization, even locally.</a:t>
            </a:r>
          </a:p>
          <a:p>
            <a:r>
              <a:rPr lang="en-US" dirty="0">
                <a:latin typeface="Candara" panose="020E0502030303020204" pitchFamily="34" charset="0"/>
              </a:rPr>
              <a:t>It supports parallel tests Within a single test file.</a:t>
            </a:r>
          </a:p>
          <a:p>
            <a:r>
              <a:rPr lang="en-US" dirty="0">
                <a:latin typeface="Candara" panose="020E0502030303020204" pitchFamily="34" charset="0"/>
              </a:rPr>
              <a:t>It has "hover" support.</a:t>
            </a:r>
          </a:p>
          <a:p>
            <a:r>
              <a:rPr lang="en-US" dirty="0" err="1">
                <a:latin typeface="Candara" panose="020E0502030303020204" pitchFamily="34" charset="0"/>
              </a:rPr>
              <a:t>iFrames</a:t>
            </a:r>
            <a:r>
              <a:rPr lang="en-US" dirty="0">
                <a:latin typeface="Candara" panose="020E0502030303020204" pitchFamily="34" charset="0"/>
              </a:rPr>
              <a:t> are natively supported.</a:t>
            </a:r>
          </a:p>
          <a:p>
            <a:r>
              <a:rPr lang="en-US" dirty="0">
                <a:latin typeface="Candara" panose="020E0502030303020204" pitchFamily="34" charset="0"/>
              </a:rPr>
              <a:t>It supports reuse of authentication state to speed up tests.</a:t>
            </a:r>
          </a:p>
          <a:p>
            <a:r>
              <a:rPr lang="en-US" dirty="0">
                <a:latin typeface="Candara" panose="020E0502030303020204" pitchFamily="34" charset="0"/>
              </a:rPr>
              <a:t>It lets you choose your test runner (e.g. Jest but the default one is advised)</a:t>
            </a:r>
          </a:p>
          <a:p>
            <a:pPr marL="0" indent="0">
              <a:buNone/>
            </a:pPr>
            <a:r>
              <a:rPr lang="en-US" b="1" u="sng" spc="300" dirty="0">
                <a:solidFill>
                  <a:srgbClr val="00B050"/>
                </a:solidFill>
                <a:latin typeface="Candara" panose="020E0502030303020204" pitchFamily="34" charset="0"/>
              </a:rPr>
              <a:t>CONS</a:t>
            </a:r>
          </a:p>
          <a:p>
            <a:r>
              <a:rPr lang="en-US" dirty="0">
                <a:latin typeface="Candara" panose="020E0502030303020204" pitchFamily="34" charset="0"/>
              </a:rPr>
              <a:t>It's still </a:t>
            </a:r>
            <a:r>
              <a:rPr lang="en-US" dirty="0" err="1">
                <a:latin typeface="Candara" panose="020E0502030303020204" pitchFamily="34" charset="0"/>
              </a:rPr>
              <a:t>quIte</a:t>
            </a:r>
            <a:r>
              <a:rPr lang="en-US" dirty="0">
                <a:latin typeface="Candara" panose="020E0502030303020204" pitchFamily="34" charset="0"/>
              </a:rPr>
              <a:t> new, so </a:t>
            </a:r>
            <a:r>
              <a:rPr lang="en-US" dirty="0" err="1">
                <a:latin typeface="Candara" panose="020E0502030303020204" pitchFamily="34" charset="0"/>
              </a:rPr>
              <a:t>possibilIty</a:t>
            </a:r>
            <a:r>
              <a:rPr lang="en-US" dirty="0">
                <a:latin typeface="Candara" panose="020E0502030303020204" pitchFamily="34" charset="0"/>
              </a:rPr>
              <a:t> of a smaller community.</a:t>
            </a:r>
          </a:p>
          <a:p>
            <a:r>
              <a:rPr lang="en-US" dirty="0">
                <a:latin typeface="Candara" panose="020E0502030303020204" pitchFamily="34" charset="0"/>
              </a:rPr>
              <a:t>It does not have a dedicated dashboard so would be harder to debug tests remotely.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493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CYPRESS</vt:lpstr>
      <vt:lpstr>PLAYWRIGHT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Vignesh.Ayyamanii@outlook.com</dc:creator>
  <cp:lastModifiedBy>Vignesh.Ayyamanii@outlook.com</cp:lastModifiedBy>
  <cp:revision>2</cp:revision>
  <dcterms:created xsi:type="dcterms:W3CDTF">2022-04-07T12:00:30Z</dcterms:created>
  <dcterms:modified xsi:type="dcterms:W3CDTF">2022-04-07T12:26:17Z</dcterms:modified>
</cp:coreProperties>
</file>